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tags/tag40.xml" ContentType="application/vnd.openxmlformats-officedocument.presentationml.tags+xml"/>
  <Override PartName="/ppt/notesSlides/notesSlide43.xml" ContentType="application/vnd.openxmlformats-officedocument.presentationml.notesSlide+xml"/>
  <Override PartName="/ppt/tags/tag41.xml" ContentType="application/vnd.openxmlformats-officedocument.presentationml.tags+xml"/>
  <Override PartName="/ppt/notesSlides/notesSlide44.xml" ContentType="application/vnd.openxmlformats-officedocument.presentationml.notesSlide+xml"/>
  <Override PartName="/ppt/tags/tag42.xml" ContentType="application/vnd.openxmlformats-officedocument.presentationml.tags+xml"/>
  <Override PartName="/ppt/notesSlides/notesSlide45.xml" ContentType="application/vnd.openxmlformats-officedocument.presentationml.notesSlide+xml"/>
  <Override PartName="/ppt/tags/tag43.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48"/>
  </p:notesMasterIdLst>
  <p:handoutMasterIdLst>
    <p:handoutMasterId r:id="rId49"/>
  </p:handoutMasterIdLst>
  <p:sldIdLst>
    <p:sldId id="491" r:id="rId2"/>
    <p:sldId id="577" r:id="rId3"/>
    <p:sldId id="608" r:id="rId4"/>
    <p:sldId id="614" r:id="rId5"/>
    <p:sldId id="610" r:id="rId6"/>
    <p:sldId id="580" r:id="rId7"/>
    <p:sldId id="583" r:id="rId8"/>
    <p:sldId id="509" r:id="rId9"/>
    <p:sldId id="604" r:id="rId10"/>
    <p:sldId id="259" r:id="rId11"/>
    <p:sldId id="398" r:id="rId12"/>
    <p:sldId id="370" r:id="rId13"/>
    <p:sldId id="500" r:id="rId14"/>
    <p:sldId id="522" r:id="rId15"/>
    <p:sldId id="557" r:id="rId16"/>
    <p:sldId id="258" r:id="rId17"/>
    <p:sldId id="483" r:id="rId18"/>
    <p:sldId id="559" r:id="rId19"/>
    <p:sldId id="515" r:id="rId20"/>
    <p:sldId id="493" r:id="rId21"/>
    <p:sldId id="487" r:id="rId22"/>
    <p:sldId id="488" r:id="rId23"/>
    <p:sldId id="605" r:id="rId24"/>
    <p:sldId id="260" r:id="rId25"/>
    <p:sldId id="578" r:id="rId26"/>
    <p:sldId id="606" r:id="rId27"/>
    <p:sldId id="411" r:id="rId28"/>
    <p:sldId id="402" r:id="rId29"/>
    <p:sldId id="561" r:id="rId30"/>
    <p:sldId id="497" r:id="rId31"/>
    <p:sldId id="615" r:id="rId32"/>
    <p:sldId id="579" r:id="rId33"/>
    <p:sldId id="261" r:id="rId34"/>
    <p:sldId id="600" r:id="rId35"/>
    <p:sldId id="410" r:id="rId36"/>
    <p:sldId id="601" r:id="rId37"/>
    <p:sldId id="514" r:id="rId38"/>
    <p:sldId id="602" r:id="rId39"/>
    <p:sldId id="262" r:id="rId40"/>
    <p:sldId id="581" r:id="rId41"/>
    <p:sldId id="408" r:id="rId42"/>
    <p:sldId id="494" r:id="rId43"/>
    <p:sldId id="380" r:id="rId44"/>
    <p:sldId id="498" r:id="rId45"/>
    <p:sldId id="403" r:id="rId46"/>
    <p:sldId id="562" r:id="rId4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C00000"/>
    <a:srgbClr val="FFCCFF"/>
    <a:srgbClr val="E775B1"/>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98" d="100"/>
          <a:sy n="98" d="100"/>
        </p:scale>
        <p:origin x="1572"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706"/>
    </p:cViewPr>
  </p:sorterViewPr>
  <p:notesViewPr>
    <p:cSldViewPr>
      <p:cViewPr varScale="1">
        <p:scale>
          <a:sx n="84" d="100"/>
          <a:sy n="84" d="100"/>
        </p:scale>
        <p:origin x="3870" y="108"/>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7" y="6"/>
            <a:ext cx="3170582" cy="480388"/>
          </a:xfrm>
          <a:prstGeom prst="rect">
            <a:avLst/>
          </a:prstGeom>
          <a:noFill/>
          <a:ln w="9525">
            <a:noFill/>
            <a:miter lim="800000"/>
            <a:headEnd/>
            <a:tailEnd/>
          </a:ln>
          <a:effectLst/>
        </p:spPr>
        <p:txBody>
          <a:bodyPr vert="horz" wrap="square" lIns="98990" tIns="49495" rIns="98990" bIns="49495" numCol="1" anchor="t" anchorCtr="0" compatLnSpc="1">
            <a:prstTxWarp prst="textNoShape">
              <a:avLst/>
            </a:prstTxWarp>
          </a:bodyPr>
          <a:lstStyle>
            <a:lvl1pPr defTabSz="989997">
              <a:defRPr sz="1300">
                <a:latin typeface="Arial" charset="0"/>
              </a:defRPr>
            </a:lvl1pPr>
          </a:lstStyle>
          <a:p>
            <a:endParaRPr lang="en-US"/>
          </a:p>
        </p:txBody>
      </p:sp>
      <p:sp>
        <p:nvSpPr>
          <p:cNvPr id="150531" name="Rectangle 3"/>
          <p:cNvSpPr>
            <a:spLocks noGrp="1" noChangeArrowheads="1"/>
          </p:cNvSpPr>
          <p:nvPr>
            <p:ph type="dt" sz="quarter" idx="1"/>
          </p:nvPr>
        </p:nvSpPr>
        <p:spPr bwMode="auto">
          <a:xfrm>
            <a:off x="4142964" y="6"/>
            <a:ext cx="3170582" cy="480388"/>
          </a:xfrm>
          <a:prstGeom prst="rect">
            <a:avLst/>
          </a:prstGeom>
          <a:noFill/>
          <a:ln w="9525">
            <a:noFill/>
            <a:miter lim="800000"/>
            <a:headEnd/>
            <a:tailEnd/>
          </a:ln>
          <a:effectLst/>
        </p:spPr>
        <p:txBody>
          <a:bodyPr vert="horz" wrap="square" lIns="98990" tIns="49495" rIns="98990" bIns="49495" numCol="1" anchor="t" anchorCtr="0" compatLnSpc="1">
            <a:prstTxWarp prst="textNoShape">
              <a:avLst/>
            </a:prstTxWarp>
          </a:bodyPr>
          <a:lstStyle>
            <a:lvl1pPr algn="r" defTabSz="989997">
              <a:defRPr sz="1300">
                <a:latin typeface="Arial" charset="0"/>
              </a:defRPr>
            </a:lvl1pPr>
          </a:lstStyle>
          <a:p>
            <a:endParaRPr lang="en-US"/>
          </a:p>
        </p:txBody>
      </p:sp>
      <p:sp>
        <p:nvSpPr>
          <p:cNvPr id="150532" name="Rectangle 4"/>
          <p:cNvSpPr>
            <a:spLocks noGrp="1" noChangeArrowheads="1"/>
          </p:cNvSpPr>
          <p:nvPr>
            <p:ph type="ftr" sz="quarter" idx="2"/>
          </p:nvPr>
        </p:nvSpPr>
        <p:spPr bwMode="auto">
          <a:xfrm>
            <a:off x="7" y="9119179"/>
            <a:ext cx="3170582" cy="480388"/>
          </a:xfrm>
          <a:prstGeom prst="rect">
            <a:avLst/>
          </a:prstGeom>
          <a:noFill/>
          <a:ln w="9525">
            <a:noFill/>
            <a:miter lim="800000"/>
            <a:headEnd/>
            <a:tailEnd/>
          </a:ln>
          <a:effectLst/>
        </p:spPr>
        <p:txBody>
          <a:bodyPr vert="horz" wrap="square" lIns="98990" tIns="49495" rIns="98990" bIns="49495" numCol="1" anchor="b" anchorCtr="0" compatLnSpc="1">
            <a:prstTxWarp prst="textNoShape">
              <a:avLst/>
            </a:prstTxWarp>
          </a:bodyPr>
          <a:lstStyle>
            <a:lvl1pPr defTabSz="989997">
              <a:defRPr sz="1300">
                <a:latin typeface="Arial" charset="0"/>
              </a:defRPr>
            </a:lvl1pPr>
          </a:lstStyle>
          <a:p>
            <a:endParaRPr lang="en-US"/>
          </a:p>
        </p:txBody>
      </p:sp>
      <p:sp>
        <p:nvSpPr>
          <p:cNvPr id="150533" name="Rectangle 5"/>
          <p:cNvSpPr>
            <a:spLocks noGrp="1" noChangeArrowheads="1"/>
          </p:cNvSpPr>
          <p:nvPr>
            <p:ph type="sldNum" sz="quarter" idx="3"/>
          </p:nvPr>
        </p:nvSpPr>
        <p:spPr bwMode="auto">
          <a:xfrm>
            <a:off x="4142964" y="9119179"/>
            <a:ext cx="3170582" cy="480388"/>
          </a:xfrm>
          <a:prstGeom prst="rect">
            <a:avLst/>
          </a:prstGeom>
          <a:noFill/>
          <a:ln w="9525">
            <a:noFill/>
            <a:miter lim="800000"/>
            <a:headEnd/>
            <a:tailEnd/>
          </a:ln>
          <a:effectLst/>
        </p:spPr>
        <p:txBody>
          <a:bodyPr vert="horz" wrap="square" lIns="98990" tIns="49495" rIns="98990" bIns="49495" numCol="1" anchor="b" anchorCtr="0" compatLnSpc="1">
            <a:prstTxWarp prst="textNoShape">
              <a:avLst/>
            </a:prstTxWarp>
          </a:bodyPr>
          <a:lstStyle>
            <a:lvl1pPr algn="r" defTabSz="989997">
              <a:defRPr sz="1300">
                <a:latin typeface="Arial" charset="0"/>
              </a:defRPr>
            </a:lvl1pPr>
          </a:lstStyle>
          <a:p>
            <a:fld id="{42693177-6035-4AEB-875F-22B0CDC22FFF}" type="slidenum">
              <a:rPr lang="en-US"/>
              <a:pPr/>
              <a:t>‹#›</a:t>
            </a:fld>
            <a:endParaRPr lang="en-US"/>
          </a:p>
        </p:txBody>
      </p:sp>
    </p:spTree>
    <p:extLst>
      <p:ext uri="{BB962C8B-B14F-4D97-AF65-F5344CB8AC3E}">
        <p14:creationId xmlns:p14="http://schemas.microsoft.com/office/powerpoint/2010/main" val="3098091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7" y="6"/>
            <a:ext cx="3170582" cy="480388"/>
          </a:xfrm>
          <a:prstGeom prst="rect">
            <a:avLst/>
          </a:prstGeom>
          <a:noFill/>
          <a:ln w="9525">
            <a:noFill/>
            <a:miter lim="800000"/>
            <a:headEnd/>
            <a:tailEnd/>
          </a:ln>
          <a:effectLst/>
        </p:spPr>
        <p:txBody>
          <a:bodyPr vert="horz" wrap="square" lIns="98990" tIns="49495" rIns="98990" bIns="49495" numCol="1" anchor="t" anchorCtr="0" compatLnSpc="1">
            <a:prstTxWarp prst="textNoShape">
              <a:avLst/>
            </a:prstTxWarp>
          </a:bodyPr>
          <a:lstStyle>
            <a:lvl1pPr defTabSz="989997">
              <a:defRPr sz="1300">
                <a:latin typeface="Arial" charset="0"/>
              </a:defRPr>
            </a:lvl1pPr>
          </a:lstStyle>
          <a:p>
            <a:endParaRPr lang="en-US"/>
          </a:p>
        </p:txBody>
      </p:sp>
      <p:sp>
        <p:nvSpPr>
          <p:cNvPr id="4099" name="Rectangle 3"/>
          <p:cNvSpPr>
            <a:spLocks noGrp="1" noChangeArrowheads="1"/>
          </p:cNvSpPr>
          <p:nvPr>
            <p:ph type="dt" idx="1"/>
          </p:nvPr>
        </p:nvSpPr>
        <p:spPr bwMode="auto">
          <a:xfrm>
            <a:off x="4142964" y="6"/>
            <a:ext cx="3170582" cy="480388"/>
          </a:xfrm>
          <a:prstGeom prst="rect">
            <a:avLst/>
          </a:prstGeom>
          <a:noFill/>
          <a:ln w="9525">
            <a:noFill/>
            <a:miter lim="800000"/>
            <a:headEnd/>
            <a:tailEnd/>
          </a:ln>
          <a:effectLst/>
        </p:spPr>
        <p:txBody>
          <a:bodyPr vert="horz" wrap="square" lIns="98990" tIns="49495" rIns="98990" bIns="49495" numCol="1" anchor="t" anchorCtr="0" compatLnSpc="1">
            <a:prstTxWarp prst="textNoShape">
              <a:avLst/>
            </a:prstTxWarp>
          </a:bodyPr>
          <a:lstStyle>
            <a:lvl1pPr algn="r" defTabSz="989997">
              <a:defRPr sz="1300">
                <a:latin typeface="Arial" charset="0"/>
              </a:defRPr>
            </a:lvl1pPr>
          </a:lstStyle>
          <a:p>
            <a:endParaRPr lang="en-US"/>
          </a:p>
        </p:txBody>
      </p:sp>
      <p:sp>
        <p:nvSpPr>
          <p:cNvPr id="410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32187" y="4561226"/>
            <a:ext cx="5850835" cy="4320213"/>
          </a:xfrm>
          <a:prstGeom prst="rect">
            <a:avLst/>
          </a:prstGeom>
          <a:noFill/>
          <a:ln w="9525">
            <a:noFill/>
            <a:miter lim="800000"/>
            <a:headEnd/>
            <a:tailEnd/>
          </a:ln>
          <a:effectLst/>
        </p:spPr>
        <p:txBody>
          <a:bodyPr vert="horz" wrap="square" lIns="98990" tIns="49495" rIns="98990" bIns="494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7" y="9119179"/>
            <a:ext cx="3170582" cy="480388"/>
          </a:xfrm>
          <a:prstGeom prst="rect">
            <a:avLst/>
          </a:prstGeom>
          <a:noFill/>
          <a:ln w="9525">
            <a:noFill/>
            <a:miter lim="800000"/>
            <a:headEnd/>
            <a:tailEnd/>
          </a:ln>
          <a:effectLst/>
        </p:spPr>
        <p:txBody>
          <a:bodyPr vert="horz" wrap="square" lIns="98990" tIns="49495" rIns="98990" bIns="49495" numCol="1" anchor="b" anchorCtr="0" compatLnSpc="1">
            <a:prstTxWarp prst="textNoShape">
              <a:avLst/>
            </a:prstTxWarp>
          </a:bodyPr>
          <a:lstStyle>
            <a:lvl1pPr defTabSz="989997">
              <a:defRPr sz="1300">
                <a:latin typeface="Arial" charset="0"/>
              </a:defRPr>
            </a:lvl1pPr>
          </a:lstStyle>
          <a:p>
            <a:endParaRPr lang="en-US"/>
          </a:p>
        </p:txBody>
      </p:sp>
      <p:sp>
        <p:nvSpPr>
          <p:cNvPr id="4103" name="Rectangle 7"/>
          <p:cNvSpPr>
            <a:spLocks noGrp="1" noChangeArrowheads="1"/>
          </p:cNvSpPr>
          <p:nvPr>
            <p:ph type="sldNum" sz="quarter" idx="5"/>
          </p:nvPr>
        </p:nvSpPr>
        <p:spPr bwMode="auto">
          <a:xfrm>
            <a:off x="4142964" y="9119179"/>
            <a:ext cx="3170582" cy="480388"/>
          </a:xfrm>
          <a:prstGeom prst="rect">
            <a:avLst/>
          </a:prstGeom>
          <a:noFill/>
          <a:ln w="9525">
            <a:noFill/>
            <a:miter lim="800000"/>
            <a:headEnd/>
            <a:tailEnd/>
          </a:ln>
          <a:effectLst/>
        </p:spPr>
        <p:txBody>
          <a:bodyPr vert="horz" wrap="square" lIns="98990" tIns="49495" rIns="98990" bIns="49495" numCol="1" anchor="b" anchorCtr="0" compatLnSpc="1">
            <a:prstTxWarp prst="textNoShape">
              <a:avLst/>
            </a:prstTxWarp>
          </a:bodyPr>
          <a:lstStyle>
            <a:lvl1pPr algn="r" defTabSz="989997">
              <a:defRPr sz="1300">
                <a:latin typeface="Arial" charset="0"/>
              </a:defRPr>
            </a:lvl1pPr>
          </a:lstStyle>
          <a:p>
            <a:fld id="{43606869-0246-4CA3-9393-D1098B84A01F}" type="slidenum">
              <a:rPr lang="en-US"/>
              <a:pPr/>
              <a:t>‹#›</a:t>
            </a:fld>
            <a:endParaRPr lang="en-US"/>
          </a:p>
        </p:txBody>
      </p:sp>
    </p:spTree>
    <p:extLst>
      <p:ext uri="{BB962C8B-B14F-4D97-AF65-F5344CB8AC3E}">
        <p14:creationId xmlns:p14="http://schemas.microsoft.com/office/powerpoint/2010/main" val="29702480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1D10E3-AF20-44F6-A068-77DC7DA2CFD2}" type="slidenum">
              <a:rPr lang="en-US"/>
              <a:pPr/>
              <a:t>1</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xfrm>
            <a:off x="641568" y="4564827"/>
            <a:ext cx="5850835" cy="4320213"/>
          </a:xfrm>
        </p:spPr>
        <p:txBody>
          <a:bodyPr/>
          <a:lstStyle/>
          <a:p>
            <a:r>
              <a:rPr lang="en-US" dirty="0">
                <a:latin typeface="Times New Roman" pitchFamily="18" charset="0"/>
                <a:cs typeface="Times New Roman" pitchFamily="18" charset="0"/>
              </a:rPr>
              <a:t>(June 2016)</a:t>
            </a:r>
          </a:p>
          <a:p>
            <a:r>
              <a:rPr lang="en-US" dirty="0">
                <a:latin typeface="Times New Roman" pitchFamily="18" charset="0"/>
                <a:cs typeface="Times New Roman" pitchFamily="18" charset="0"/>
              </a:rPr>
              <a:t>Welcome and thank you for taking the time to learn how to use the </a:t>
            </a:r>
            <a:r>
              <a:rPr lang="en-US" b="1" dirty="0">
                <a:latin typeface="Times New Roman" pitchFamily="18" charset="0"/>
                <a:cs typeface="Times New Roman" pitchFamily="18" charset="0"/>
              </a:rPr>
              <a:t>UIPA Record Request Log,</a:t>
            </a:r>
            <a:r>
              <a:rPr lang="en-US" dirty="0">
                <a:latin typeface="Times New Roman" pitchFamily="18" charset="0"/>
                <a:cs typeface="Times New Roman" pitchFamily="18" charset="0"/>
              </a:rPr>
              <a:t> designed</a:t>
            </a:r>
            <a:r>
              <a:rPr lang="en-US" b="1" dirty="0">
                <a:latin typeface="Times New Roman" pitchFamily="18" charset="0"/>
                <a:cs typeface="Times New Roman" pitchFamily="18" charset="0"/>
              </a:rPr>
              <a:t> by the state Office of Information Practices (OIP) </a:t>
            </a:r>
            <a:r>
              <a:rPr lang="en-US" dirty="0">
                <a:latin typeface="Times New Roman" pitchFamily="18" charset="0"/>
                <a:cs typeface="Times New Roman" pitchFamily="18" charset="0"/>
              </a:rPr>
              <a:t>to track and report on formal written requests for public records, which are made under the </a:t>
            </a:r>
            <a:r>
              <a:rPr lang="en-US" b="1" dirty="0">
                <a:latin typeface="Times New Roman" pitchFamily="18" charset="0"/>
                <a:cs typeface="Times New Roman" pitchFamily="18" charset="0"/>
              </a:rPr>
              <a:t>Uniform Information Practices Act, (UIPA),</a:t>
            </a:r>
            <a:r>
              <a:rPr lang="en-US" b="1" baseline="0" dirty="0">
                <a:latin typeface="Times New Roman" pitchFamily="18" charset="0"/>
                <a:cs typeface="Times New Roman" pitchFamily="18" charset="0"/>
              </a:rPr>
              <a:t> which is found at </a:t>
            </a:r>
            <a:r>
              <a:rPr lang="en-US" b="1" dirty="0">
                <a:latin typeface="Times New Roman" pitchFamily="18" charset="0"/>
                <a:cs typeface="Times New Roman" pitchFamily="18" charset="0"/>
              </a:rPr>
              <a:t>HRS Chapter 92F.</a:t>
            </a:r>
            <a:r>
              <a:rPr lang="en-US" dirty="0">
                <a:latin typeface="Times New Roman" pitchFamily="18" charset="0"/>
                <a:cs typeface="Times New Roman" pitchFamily="18" charset="0"/>
              </a:rPr>
              <a:t>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Before I start, please be aware that the complete written transcript of this training is available on the “Notes” page of the power point presentation posted on OIP’s Training page at oip.hawaii.gov, where the Log form, written Instructions, Checklist, and other training materials are also located.  You may wish to </a:t>
            </a:r>
            <a:r>
              <a:rPr lang="en-US" b="1" dirty="0">
                <a:latin typeface="Times New Roman" panose="02020603050405020304" pitchFamily="18" charset="0"/>
                <a:cs typeface="Times New Roman" panose="02020603050405020304" pitchFamily="18" charset="0"/>
              </a:rPr>
              <a:t>download the FY 2017 Sample Log, preferably in color, to reference during this training</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power point presentation walks you through the procedures of recording data onto the UIPA Record Request Log that each agency must keep and submit to OIP.  Today’s training assumes that you have basic knowledge about the UIPA’s requirements.  If not, please first study OIP’s online videos and training materials about the UIPA itself at </a:t>
            </a:r>
            <a:r>
              <a:rPr lang="en-US" b="1" dirty="0">
                <a:latin typeface="Times New Roman" pitchFamily="18" charset="0"/>
                <a:cs typeface="Times New Roman" pitchFamily="18" charset="0"/>
              </a:rPr>
              <a:t>oip.hawaii.gov</a:t>
            </a:r>
            <a:r>
              <a:rPr lang="en-US" dirty="0">
                <a:latin typeface="Times New Roman" pitchFamily="18" charset="0"/>
                <a:cs typeface="Times New Roman" pitchFamily="18" charset="0"/>
              </a:rPr>
              <a:t>.  We will not discuss in great detail</a:t>
            </a:r>
            <a:r>
              <a:rPr lang="en-US" baseline="0" dirty="0">
                <a:latin typeface="Times New Roman" pitchFamily="18" charset="0"/>
                <a:cs typeface="Times New Roman" pitchFamily="18" charset="0"/>
              </a:rPr>
              <a:t> </a:t>
            </a:r>
            <a:r>
              <a:rPr lang="en-US" dirty="0">
                <a:latin typeface="Times New Roman" pitchFamily="18" charset="0"/>
                <a:cs typeface="Times New Roman" pitchFamily="18" charset="0"/>
              </a:rPr>
              <a:t>the various exemptions from disclosure or other legal nuances of the UIPA in this training.  While this presentation will explain many of the UIPA’s requirements, it is primarily for the purpose of helping you fill out the Log.</a:t>
            </a:r>
          </a:p>
          <a:p>
            <a:endParaRPr lang="en-US" sz="1400" dirty="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Tree>
    <p:extLst>
      <p:ext uri="{BB962C8B-B14F-4D97-AF65-F5344CB8AC3E}">
        <p14:creationId xmlns:p14="http://schemas.microsoft.com/office/powerpoint/2010/main" val="822327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6560" y="4879191"/>
            <a:ext cx="5862080" cy="3845066"/>
          </a:xfrm>
        </p:spPr>
        <p:txBody>
          <a:bodyPr>
            <a:normAutofit/>
          </a:bodyPr>
          <a:lstStyle/>
          <a:p>
            <a:r>
              <a:rPr lang="en-US" sz="1400" dirty="0">
                <a:latin typeface="Times New Roman" pitchFamily="18" charset="0"/>
                <a:cs typeface="Times New Roman" pitchFamily="18" charset="0"/>
              </a:rPr>
              <a:t>Don’t be intimidated by the length of the Log.  Remember how colorful the Log is – </a:t>
            </a:r>
            <a:r>
              <a:rPr lang="en-US" sz="1400" b="1" dirty="0">
                <a:latin typeface="Times New Roman" pitchFamily="18" charset="0"/>
                <a:cs typeface="Times New Roman" pitchFamily="18" charset="0"/>
              </a:rPr>
              <a:t>all of those colored areas are </a:t>
            </a:r>
            <a:r>
              <a:rPr lang="en-US" sz="1400" b="1" u="sng" dirty="0">
                <a:latin typeface="Times New Roman" pitchFamily="18" charset="0"/>
                <a:cs typeface="Times New Roman" pitchFamily="18" charset="0"/>
              </a:rPr>
              <a:t>not</a:t>
            </a:r>
            <a:r>
              <a:rPr lang="en-US" sz="1400" b="1" dirty="0">
                <a:latin typeface="Times New Roman" pitchFamily="18" charset="0"/>
                <a:cs typeface="Times New Roman" pitchFamily="18" charset="0"/>
              </a:rPr>
              <a:t> for you to enter data, and instead they help provide you instructions or automatic calculations.  </a:t>
            </a:r>
            <a:r>
              <a:rPr lang="en-US" sz="1400" dirty="0">
                <a:latin typeface="Times New Roman" pitchFamily="18" charset="0"/>
                <a:cs typeface="Times New Roman" pitchFamily="18" charset="0"/>
              </a:rPr>
              <a:t>More than half of the Log’s columns are automatically populated for you.  </a:t>
            </a:r>
          </a:p>
          <a:p>
            <a:r>
              <a:rPr lang="en-US" sz="1400" b="1" dirty="0">
                <a:latin typeface="Times New Roman" pitchFamily="18" charset="0"/>
                <a:cs typeface="Times New Roman" pitchFamily="18" charset="0"/>
              </a:rPr>
              <a:t>All you have to do is follow the instructions to properly enter the raw data in the </a:t>
            </a:r>
            <a:r>
              <a:rPr lang="en-US" sz="1400" b="1" u="sng" dirty="0">
                <a:latin typeface="Times New Roman" pitchFamily="18" charset="0"/>
                <a:cs typeface="Times New Roman" pitchFamily="18" charset="0"/>
              </a:rPr>
              <a:t>white</a:t>
            </a:r>
            <a:r>
              <a:rPr lang="en-US" sz="1400" b="1" dirty="0">
                <a:latin typeface="Times New Roman" pitchFamily="18" charset="0"/>
                <a:cs typeface="Times New Roman" pitchFamily="18" charset="0"/>
              </a:rPr>
              <a:t> cells only.  And </a:t>
            </a:r>
            <a:r>
              <a:rPr lang="en-US" sz="1400" b="1" u="sng" dirty="0">
                <a:latin typeface="Times New Roman" pitchFamily="18" charset="0"/>
                <a:cs typeface="Times New Roman" pitchFamily="18" charset="0"/>
              </a:rPr>
              <a:t>not all white cells have to be filled in </a:t>
            </a:r>
            <a:r>
              <a:rPr lang="en-US" sz="1400" dirty="0">
                <a:latin typeface="Times New Roman" pitchFamily="18" charset="0"/>
                <a:cs typeface="Times New Roman" pitchFamily="18" charset="0"/>
              </a:rPr>
              <a:t>– for example, in the request resolution section, out of 9 columns, you may only have to input data into two cells.  For a simple typical request, you may only have to input 11 data entries for the entire Log. </a:t>
            </a:r>
          </a:p>
          <a:p>
            <a:r>
              <a:rPr lang="en-US" sz="1400" dirty="0">
                <a:latin typeface="Times New Roman" pitchFamily="18" charset="0"/>
                <a:cs typeface="Times New Roman" pitchFamily="18" charset="0"/>
              </a:rPr>
              <a:t>There are many aids, right there on the Log, to help you with the data entry process.  In addition to the instructions that you can see in the Log’s headings and descriptions, there are also more detailed </a:t>
            </a:r>
            <a:r>
              <a:rPr lang="en-US" sz="1400" b="1" dirty="0">
                <a:latin typeface="Times New Roman" pitchFamily="18" charset="0"/>
                <a:cs typeface="Times New Roman" pitchFamily="18" charset="0"/>
              </a:rPr>
              <a:t>pop-up instructions</a:t>
            </a:r>
            <a:r>
              <a:rPr lang="en-US" sz="1400" dirty="0">
                <a:latin typeface="Times New Roman" pitchFamily="18" charset="0"/>
                <a:cs typeface="Times New Roman" pitchFamily="18" charset="0"/>
              </a:rPr>
              <a:t>, which help provide reminders of the UIPA’s requirements.  Just move the cursor over a column heading to get instructions to pop up.</a:t>
            </a:r>
          </a:p>
          <a:p>
            <a:endParaRPr lang="en-US" sz="1400" dirty="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b="1"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10</a:t>
            </a:fld>
            <a:endParaRPr lang="en-US" dirty="0"/>
          </a:p>
        </p:txBody>
      </p:sp>
    </p:spTree>
    <p:extLst>
      <p:ext uri="{BB962C8B-B14F-4D97-AF65-F5344CB8AC3E}">
        <p14:creationId xmlns:p14="http://schemas.microsoft.com/office/powerpoint/2010/main" val="3672990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latin typeface="Times New Roman" pitchFamily="18" charset="0"/>
                <a:cs typeface="Times New Roman" pitchFamily="18" charset="0"/>
              </a:rPr>
              <a:t>Full written instructions </a:t>
            </a:r>
            <a:r>
              <a:rPr lang="en-US" sz="1400" dirty="0">
                <a:latin typeface="Times New Roman" pitchFamily="18" charset="0"/>
                <a:cs typeface="Times New Roman" pitchFamily="18" charset="0"/>
              </a:rPr>
              <a:t>for using the UIPA Log, along with </a:t>
            </a:r>
            <a:r>
              <a:rPr lang="en-US" sz="1400" b="1" dirty="0">
                <a:latin typeface="Times New Roman" pitchFamily="18" charset="0"/>
                <a:cs typeface="Times New Roman" pitchFamily="18" charset="0"/>
              </a:rPr>
              <a:t>Frequently Asked Questions</a:t>
            </a:r>
            <a:r>
              <a:rPr lang="en-US" sz="1400" dirty="0">
                <a:latin typeface="Times New Roman" pitchFamily="18" charset="0"/>
                <a:cs typeface="Times New Roman" pitchFamily="18" charset="0"/>
              </a:rPr>
              <a:t>, </a:t>
            </a:r>
            <a:r>
              <a:rPr lang="en-US" sz="1400" b="1" dirty="0">
                <a:latin typeface="Times New Roman" pitchFamily="18" charset="0"/>
                <a:cs typeface="Times New Roman" pitchFamily="18" charset="0"/>
              </a:rPr>
              <a:t>a Tip Sheet, and a Log Process Chart </a:t>
            </a:r>
            <a:r>
              <a:rPr lang="en-US" sz="1400" dirty="0">
                <a:latin typeface="Times New Roman" pitchFamily="18" charset="0"/>
                <a:cs typeface="Times New Roman" pitchFamily="18" charset="0"/>
              </a:rPr>
              <a:t>are also available on OIP’s website at </a:t>
            </a:r>
            <a:r>
              <a:rPr lang="en-US" sz="1400" b="1" dirty="0">
                <a:latin typeface="Times New Roman" pitchFamily="18" charset="0"/>
                <a:cs typeface="Times New Roman" pitchFamily="18" charset="0"/>
              </a:rPr>
              <a:t>oip.hawaii.gov</a:t>
            </a:r>
            <a:r>
              <a:rPr lang="en-US" sz="1400" dirty="0">
                <a:latin typeface="Times New Roman" pitchFamily="18" charset="0"/>
                <a:cs typeface="Times New Roman" pitchFamily="18" charset="0"/>
              </a:rPr>
              <a:t>, on the UIPA page.  OIP understands that people study and retain information in different ways, so it has provided a variety of training materials to help you understand the Log process.</a:t>
            </a:r>
          </a:p>
          <a:p>
            <a:endParaRPr lang="en-US" sz="14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11</a:t>
            </a:fld>
            <a:endParaRPr lang="en-US" dirty="0"/>
          </a:p>
        </p:txBody>
      </p:sp>
    </p:spTree>
    <p:extLst>
      <p:ext uri="{BB962C8B-B14F-4D97-AF65-F5344CB8AC3E}">
        <p14:creationId xmlns:p14="http://schemas.microsoft.com/office/powerpoint/2010/main" val="45616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CE73E7-AE34-46A3-B22B-DD9C2288E42E}" type="slidenum">
              <a:rPr lang="en-US"/>
              <a:pPr/>
              <a:t>12</a:t>
            </a:fld>
            <a:endParaRPr lang="en-US" dirty="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800308" y="4407650"/>
            <a:ext cx="5782713" cy="2357727"/>
          </a:xfrm>
        </p:spPr>
        <p:txBody>
          <a:bodyPr>
            <a:normAutofit/>
          </a:bodyPr>
          <a:lstStyle/>
          <a:p>
            <a:r>
              <a:rPr lang="en-US" sz="1400" dirty="0">
                <a:latin typeface="Times New Roman" pitchFamily="18" charset="0"/>
                <a:cs typeface="Times New Roman" pitchFamily="18" charset="0"/>
              </a:rPr>
              <a:t>Why do agencies need to use the Log?  Because the UIPA (HRS § 92F-18) requires agencies to:</a:t>
            </a:r>
          </a:p>
          <a:p>
            <a:pPr>
              <a:buFont typeface="Arial" pitchFamily="34" charset="0"/>
              <a:buChar char="•"/>
            </a:pPr>
            <a:r>
              <a:rPr lang="en-US" sz="1400" dirty="0">
                <a:latin typeface="Times New Roman" pitchFamily="18" charset="0"/>
                <a:cs typeface="Times New Roman" pitchFamily="18" charset="0"/>
              </a:rPr>
              <a:t> take steps to assure that its </a:t>
            </a:r>
            <a:r>
              <a:rPr lang="en-US" sz="1400" b="1" dirty="0">
                <a:latin typeface="Times New Roman" pitchFamily="18" charset="0"/>
                <a:cs typeface="Times New Roman" pitchFamily="18" charset="0"/>
              </a:rPr>
              <a:t>employees are informed</a:t>
            </a:r>
            <a:r>
              <a:rPr lang="en-US" sz="1400" dirty="0">
                <a:latin typeface="Times New Roman" pitchFamily="18" charset="0"/>
                <a:cs typeface="Times New Roman" pitchFamily="18" charset="0"/>
              </a:rPr>
              <a:t> of the UIPA’s requirements;</a:t>
            </a:r>
          </a:p>
          <a:p>
            <a:pPr>
              <a:buFont typeface="Arial" pitchFamily="34" charset="0"/>
              <a:buChar char="•"/>
            </a:pPr>
            <a:r>
              <a:rPr lang="en-US" sz="1400" dirty="0">
                <a:latin typeface="Times New Roman" pitchFamily="18" charset="0"/>
                <a:cs typeface="Times New Roman" pitchFamily="18" charset="0"/>
              </a:rPr>
              <a:t> compile a public </a:t>
            </a:r>
            <a:r>
              <a:rPr lang="en-US" sz="1400" b="1" dirty="0">
                <a:latin typeface="Times New Roman" pitchFamily="18" charset="0"/>
                <a:cs typeface="Times New Roman" pitchFamily="18" charset="0"/>
              </a:rPr>
              <a:t>report using forms prescribed by OIP</a:t>
            </a:r>
            <a:r>
              <a:rPr lang="en-US" sz="1400" dirty="0">
                <a:latin typeface="Times New Roman" pitchFamily="18" charset="0"/>
                <a:cs typeface="Times New Roman" pitchFamily="18" charset="0"/>
              </a:rPr>
              <a:t>;</a:t>
            </a:r>
          </a:p>
          <a:p>
            <a:pPr>
              <a:buFont typeface="Arial" pitchFamily="34" charset="0"/>
              <a:buChar char="•"/>
            </a:pPr>
            <a:r>
              <a:rPr lang="en-US" sz="1400" dirty="0">
                <a:latin typeface="Times New Roman" pitchFamily="18" charset="0"/>
                <a:cs typeface="Times New Roman" pitchFamily="18" charset="0"/>
              </a:rPr>
              <a:t> and annually report to OIP to </a:t>
            </a:r>
            <a:r>
              <a:rPr lang="en-US" sz="1400" b="1" dirty="0">
                <a:latin typeface="Times New Roman" pitchFamily="18" charset="0"/>
                <a:cs typeface="Times New Roman" pitchFamily="18" charset="0"/>
              </a:rPr>
              <a:t>ensure the information remains accurate and complete</a:t>
            </a:r>
            <a:r>
              <a:rPr lang="en-US" sz="1400" dirty="0">
                <a:latin typeface="Times New Roman" pitchFamily="18" charset="0"/>
                <a:cs typeface="Times New Roman" pitchFamily="18" charset="0"/>
              </a:rPr>
              <a:t>.</a:t>
            </a:r>
          </a:p>
          <a:p>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561705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latin typeface="Times New Roman" pitchFamily="18" charset="0"/>
                <a:cs typeface="Times New Roman" pitchFamily="18" charset="0"/>
              </a:rPr>
              <a:t>The Log provides a uniform method for state and county agencies to </a:t>
            </a:r>
            <a:r>
              <a:rPr lang="en-US" sz="1400" b="1" dirty="0">
                <a:latin typeface="Times New Roman" pitchFamily="18" charset="0"/>
                <a:cs typeface="Times New Roman" pitchFamily="18" charset="0"/>
              </a:rPr>
              <a:t>stay on TRACK and comply with the UIPA. </a:t>
            </a:r>
            <a:r>
              <a:rPr lang="en-US" sz="1400" dirty="0">
                <a:latin typeface="Times New Roman" pitchFamily="18" charset="0"/>
                <a:cs typeface="Times New Roman" pitchFamily="18" charset="0"/>
              </a:rPr>
              <a:t> </a:t>
            </a:r>
          </a:p>
          <a:p>
            <a:r>
              <a:rPr lang="en-US" sz="1400" dirty="0">
                <a:latin typeface="Times New Roman" pitchFamily="18" charset="0"/>
                <a:cs typeface="Times New Roman" pitchFamily="18" charset="0"/>
              </a:rPr>
              <a:t>1) The Log is a tool to help agencies keep </a:t>
            </a:r>
            <a:r>
              <a:rPr lang="en-US" sz="1400" b="1" dirty="0">
                <a:latin typeface="Times New Roman" pitchFamily="18" charset="0"/>
                <a:cs typeface="Times New Roman" pitchFamily="18" charset="0"/>
              </a:rPr>
              <a:t>TRACK</a:t>
            </a:r>
            <a:r>
              <a:rPr lang="en-US" sz="1400" dirty="0">
                <a:latin typeface="Times New Roman" pitchFamily="18" charset="0"/>
                <a:cs typeface="Times New Roman" pitchFamily="18" charset="0"/>
              </a:rPr>
              <a:t> of written requests for public and personal records, and when and how the agency responded.</a:t>
            </a:r>
          </a:p>
          <a:p>
            <a:r>
              <a:rPr lang="en-US" sz="1400" dirty="0">
                <a:latin typeface="Times New Roman" pitchFamily="18" charset="0"/>
                <a:cs typeface="Times New Roman" pitchFamily="18" charset="0"/>
              </a:rPr>
              <a:t>2) The Log provides a uniform method to </a:t>
            </a:r>
            <a:r>
              <a:rPr lang="en-US" sz="1400" b="1" dirty="0">
                <a:latin typeface="Times New Roman" pitchFamily="18" charset="0"/>
                <a:cs typeface="Times New Roman" pitchFamily="18" charset="0"/>
              </a:rPr>
              <a:t>REPORT</a:t>
            </a:r>
            <a:r>
              <a:rPr lang="en-US" sz="1400" dirty="0">
                <a:latin typeface="Times New Roman" pitchFamily="18" charset="0"/>
                <a:cs typeface="Times New Roman" pitchFamily="18" charset="0"/>
              </a:rPr>
              <a:t> to OIP the numbers and types of record requests and their outcomes.</a:t>
            </a:r>
          </a:p>
          <a:p>
            <a:r>
              <a:rPr lang="en-US" sz="1400" dirty="0">
                <a:latin typeface="Times New Roman" pitchFamily="18" charset="0"/>
                <a:cs typeface="Times New Roman" pitchFamily="18" charset="0"/>
              </a:rPr>
              <a:t>3) The Log helps agencies to properly </a:t>
            </a:r>
            <a:r>
              <a:rPr lang="en-US" sz="1400" b="1" dirty="0">
                <a:latin typeface="Times New Roman" pitchFamily="18" charset="0"/>
                <a:cs typeface="Times New Roman" pitchFamily="18" charset="0"/>
              </a:rPr>
              <a:t>ASSIST</a:t>
            </a:r>
            <a:r>
              <a:rPr lang="en-US" sz="1400" dirty="0">
                <a:latin typeface="Times New Roman" pitchFamily="18" charset="0"/>
                <a:cs typeface="Times New Roman" pitchFamily="18" charset="0"/>
              </a:rPr>
              <a:t> requesters and comply with the UIPA.</a:t>
            </a:r>
          </a:p>
          <a:p>
            <a:r>
              <a:rPr lang="en-US" sz="1400" dirty="0">
                <a:latin typeface="Times New Roman" pitchFamily="18" charset="0"/>
                <a:cs typeface="Times New Roman" pitchFamily="18" charset="0"/>
              </a:rPr>
              <a:t>4) The Log helps agencies to </a:t>
            </a:r>
            <a:r>
              <a:rPr lang="en-US" sz="1400" b="1" dirty="0">
                <a:latin typeface="Times New Roman" pitchFamily="18" charset="0"/>
                <a:cs typeface="Times New Roman" pitchFamily="18" charset="0"/>
              </a:rPr>
              <a:t>CALCULATE</a:t>
            </a:r>
            <a:r>
              <a:rPr lang="en-US" sz="1400" dirty="0">
                <a:latin typeface="Times New Roman" pitchFamily="18" charset="0"/>
                <a:cs typeface="Times New Roman" pitchFamily="18" charset="0"/>
              </a:rPr>
              <a:t> fees and costs.</a:t>
            </a:r>
          </a:p>
          <a:p>
            <a:r>
              <a:rPr lang="en-US" sz="1400" dirty="0">
                <a:latin typeface="Times New Roman" pitchFamily="18" charset="0"/>
                <a:cs typeface="Times New Roman" pitchFamily="18" charset="0"/>
              </a:rPr>
              <a:t>5) The Log advances the UIPA’s goal to </a:t>
            </a:r>
            <a:r>
              <a:rPr lang="en-US" sz="1400" b="1" dirty="0">
                <a:latin typeface="Times New Roman" pitchFamily="18" charset="0"/>
                <a:cs typeface="Times New Roman" pitchFamily="18" charset="0"/>
              </a:rPr>
              <a:t>KEEP GOVERNMENT OPEN</a:t>
            </a:r>
            <a:r>
              <a:rPr lang="en-US" sz="1400" dirty="0">
                <a:latin typeface="Times New Roman" pitchFamily="18" charset="0"/>
                <a:cs typeface="Times New Roman" pitchFamily="18" charset="0"/>
              </a:rPr>
              <a:t> and agencies accountable to the public.</a:t>
            </a:r>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13</a:t>
            </a:fld>
            <a:endParaRPr lang="en-US"/>
          </a:p>
        </p:txBody>
      </p:sp>
    </p:spTree>
    <p:extLst>
      <p:ext uri="{BB962C8B-B14F-4D97-AF65-F5344CB8AC3E}">
        <p14:creationId xmlns:p14="http://schemas.microsoft.com/office/powerpoint/2010/main" val="2091793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CE73E7-AE34-46A3-B22B-DD9C2288E42E}" type="slidenum">
              <a:rPr lang="en-US"/>
              <a:pPr/>
              <a:t>14</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641571" y="4407648"/>
            <a:ext cx="5941450" cy="4479687"/>
          </a:xfrm>
        </p:spPr>
        <p:txBody>
          <a:bodyPr>
            <a:normAutofit/>
          </a:bodyPr>
          <a:lstStyle/>
          <a:p>
            <a:r>
              <a:rPr lang="en-US" sz="1600" b="1" dirty="0">
                <a:latin typeface="Times New Roman" pitchFamily="18" charset="0"/>
                <a:cs typeface="Times New Roman" pitchFamily="18" charset="0"/>
              </a:rPr>
              <a:t>An electronic copy, not PDF, of the agency’s Log along with the Checklist must be submitted to OIP twice a year </a:t>
            </a:r>
            <a:r>
              <a:rPr lang="en-US" sz="1600" dirty="0">
                <a:latin typeface="Times New Roman" pitchFamily="18" charset="0"/>
                <a:cs typeface="Times New Roman" pitchFamily="18" charset="0"/>
              </a:rPr>
              <a:t>by the department’s UIPA Coordinator.  For the semiannual report due on January 31, the agency should save its Log entries from July 1 through December 31 as its “Semiannual Log,” which is the copy that it must submit to OIP.  The agency can continue to use its original Log for the entire fiscal year from July 1 through June 30, and turn in a copy to OIP as its “Year-end Log” on July 31. </a:t>
            </a:r>
          </a:p>
          <a:p>
            <a:endParaRPr lang="en-US" sz="1600" b="1" dirty="0">
              <a:latin typeface="Times New Roman" pitchFamily="18" charset="0"/>
              <a:cs typeface="Times New Roman" pitchFamily="18" charset="0"/>
            </a:endParaRPr>
          </a:p>
          <a:p>
            <a:r>
              <a:rPr lang="en-US" sz="1600" b="1" dirty="0">
                <a:latin typeface="Times New Roman" pitchFamily="18" charset="0"/>
                <a:cs typeface="Times New Roman" pitchFamily="18" charset="0"/>
              </a:rPr>
              <a:t>The agency should start a new Log each July 1 for requests received when the new fiscal year begins</a:t>
            </a:r>
            <a:r>
              <a:rPr lang="en-US" sz="1600" dirty="0">
                <a:latin typeface="Times New Roman" pitchFamily="18" charset="0"/>
                <a:cs typeface="Times New Roman" pitchFamily="18" charset="0"/>
              </a:rPr>
              <a:t>.  Because all requests will not be completed in the same fiscal year they were made and in order to record how requests received through June 30 were resolved, agencies should keep open the Log for the prior fiscal year until approximately July 15.  Therefore, for a brief time, agencies will be using two Logs when one fiscal year ends and the other begins.</a:t>
            </a:r>
          </a:p>
          <a:p>
            <a:endParaRPr lang="en-US" sz="1800" dirty="0">
              <a:latin typeface="Times New Roman" pitchFamily="18" charset="0"/>
              <a:cs typeface="Times New Roman" pitchFamily="18" charset="0"/>
            </a:endParaRPr>
          </a:p>
          <a:p>
            <a:endParaRPr lang="en-US" sz="17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Tree>
    <p:extLst>
      <p:ext uri="{BB962C8B-B14F-4D97-AF65-F5344CB8AC3E}">
        <p14:creationId xmlns:p14="http://schemas.microsoft.com/office/powerpoint/2010/main" val="61580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Times New Roman" panose="02020603050405020304" pitchFamily="18" charset="0"/>
                <a:cs typeface="Times New Roman" panose="02020603050405020304" pitchFamily="18" charset="0"/>
              </a:rPr>
              <a:t>The Checklist helps to ensure that the Log data has been properly entered by the agency before the Logs are submitted to OIP, and they provide hints on how to spot and correct data entry errors.  </a:t>
            </a:r>
            <a:r>
              <a:rPr lang="en-US" sz="1100" dirty="0">
                <a:latin typeface="Times New Roman" panose="02020603050405020304" pitchFamily="18" charset="0"/>
                <a:cs typeface="Times New Roman" panose="02020603050405020304" pitchFamily="18" charset="0"/>
              </a:rPr>
              <a:t>Like the Log form, the Checklist form is found on the UIPA Log training page of OIP’s website.  Please be sure to use the correct Checklist form.  The FY 2016 Checklist will be removed from OIP’s website after July 31, 2016, as all FY 2016 Logs and Checklists should have been submitted to OIP by then.  Separate training on the Checklist is available on OIP’s Training page at oip.hawaii.gov.</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The Checklist must accompany the agency’s completed Log and submitted to OIP, through your UIPA Coordinator, on January 31 and July 31 each year.</a:t>
            </a:r>
            <a:endParaRPr lang="en-US" sz="1100" b="1" dirty="0">
              <a:latin typeface="Times New Roman" panose="02020603050405020304" pitchFamily="18" charset="0"/>
              <a:cs typeface="Times New Roman" panose="02020603050405020304" pitchFamily="18" charset="0"/>
            </a:endParaRPr>
          </a:p>
          <a:p>
            <a:endParaRPr lang="en-US" sz="1100" b="1" dirty="0">
              <a:latin typeface="Times New Roman" panose="02020603050405020304" pitchFamily="18" charset="0"/>
              <a:cs typeface="Times New Roman" panose="02020603050405020304" pitchFamily="18" charset="0"/>
            </a:endParaRPr>
          </a:p>
          <a:p>
            <a:r>
              <a:rPr lang="en-US" sz="1100" b="1" dirty="0">
                <a:latin typeface="Times New Roman" panose="02020603050405020304" pitchFamily="18" charset="0"/>
                <a:cs typeface="Times New Roman" panose="02020603050405020304" pitchFamily="18" charset="0"/>
              </a:rPr>
              <a:t>OIP will post the routine requests estimates, along with the rest of the agency’s Log summaries, onto the Master Log at data.hawaii.gov.  OIP will also prepare reports and its own graphs and charts summarizing the Log data, which will be posted on the Reports page at oip.hawaii.gov</a:t>
            </a:r>
            <a:r>
              <a:rPr lang="en-US" sz="11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15</a:t>
            </a:fld>
            <a:endParaRPr lang="en-US">
              <a:solidFill>
                <a:srgbClr val="000000"/>
              </a:solidFill>
            </a:endParaRPr>
          </a:p>
        </p:txBody>
      </p:sp>
    </p:spTree>
    <p:extLst>
      <p:ext uri="{BB962C8B-B14F-4D97-AF65-F5344CB8AC3E}">
        <p14:creationId xmlns:p14="http://schemas.microsoft.com/office/powerpoint/2010/main" val="2714235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latin typeface="Times New Roman" pitchFamily="18" charset="0"/>
                <a:cs typeface="Times New Roman" pitchFamily="18" charset="0"/>
              </a:rPr>
              <a:t>Let’s learn how to use the Log by first breaking down this Excel spreadsheet into its </a:t>
            </a:r>
            <a:r>
              <a:rPr lang="en-US" sz="1400" b="1" dirty="0">
                <a:latin typeface="Times New Roman" pitchFamily="18" charset="0"/>
                <a:cs typeface="Times New Roman" pitchFamily="18" charset="0"/>
              </a:rPr>
              <a:t>four main parts</a:t>
            </a:r>
            <a:r>
              <a:rPr lang="en-US" sz="1400" dirty="0">
                <a:latin typeface="Times New Roman" pitchFamily="18" charset="0"/>
                <a:cs typeface="Times New Roman" pitchFamily="18" charset="0"/>
              </a:rPr>
              <a:t>.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The first part basically </a:t>
            </a:r>
            <a:r>
              <a:rPr lang="en-US" sz="1400" b="1" dirty="0">
                <a:latin typeface="Times New Roman" pitchFamily="18" charset="0"/>
                <a:cs typeface="Times New Roman" pitchFamily="18" charset="0"/>
              </a:rPr>
              <a:t>identifies</a:t>
            </a:r>
            <a:r>
              <a:rPr lang="en-US" sz="1400" dirty="0">
                <a:latin typeface="Times New Roman" pitchFamily="18" charset="0"/>
                <a:cs typeface="Times New Roman" pitchFamily="18" charset="0"/>
              </a:rPr>
              <a:t> the department, agency, record requester, agency employee working on the response, and type of record request.</a:t>
            </a:r>
          </a:p>
          <a:p>
            <a:r>
              <a:rPr lang="en-US" sz="1400" dirty="0">
                <a:latin typeface="Times New Roman" pitchFamily="18" charset="0"/>
                <a:cs typeface="Times New Roman" pitchFamily="18" charset="0"/>
              </a:rPr>
              <a:t>The second part </a:t>
            </a:r>
            <a:r>
              <a:rPr lang="en-US" sz="1400" b="1" dirty="0">
                <a:latin typeface="Times New Roman" pitchFamily="18" charset="0"/>
                <a:cs typeface="Times New Roman" pitchFamily="18" charset="0"/>
              </a:rPr>
              <a:t>records how and when </a:t>
            </a:r>
            <a:r>
              <a:rPr lang="en-US" sz="1400" dirty="0">
                <a:latin typeface="Times New Roman" pitchFamily="18" charset="0"/>
                <a:cs typeface="Times New Roman" pitchFamily="18" charset="0"/>
              </a:rPr>
              <a:t>the requests were </a:t>
            </a:r>
            <a:r>
              <a:rPr lang="en-US" sz="1400" b="1" dirty="0">
                <a:latin typeface="Times New Roman" pitchFamily="18" charset="0"/>
                <a:cs typeface="Times New Roman" pitchFamily="18" charset="0"/>
              </a:rPr>
              <a:t>resolved.</a:t>
            </a:r>
          </a:p>
          <a:p>
            <a:r>
              <a:rPr lang="en-US" sz="1400" dirty="0">
                <a:latin typeface="Times New Roman" pitchFamily="18" charset="0"/>
                <a:cs typeface="Times New Roman" pitchFamily="18" charset="0"/>
              </a:rPr>
              <a:t>The third part </a:t>
            </a:r>
            <a:r>
              <a:rPr lang="en-US" sz="1400" b="1" dirty="0">
                <a:latin typeface="Times New Roman" pitchFamily="18" charset="0"/>
                <a:cs typeface="Times New Roman" pitchFamily="18" charset="0"/>
              </a:rPr>
              <a:t>calculates</a:t>
            </a:r>
            <a:r>
              <a:rPr lang="en-US" sz="1400" dirty="0">
                <a:latin typeface="Times New Roman" pitchFamily="18" charset="0"/>
                <a:cs typeface="Times New Roman" pitchFamily="18" charset="0"/>
              </a:rPr>
              <a:t> </a:t>
            </a:r>
            <a:r>
              <a:rPr lang="en-US" sz="1400" b="1" dirty="0">
                <a:latin typeface="Times New Roman" pitchFamily="18" charset="0"/>
                <a:cs typeface="Times New Roman" pitchFamily="18" charset="0"/>
              </a:rPr>
              <a:t>fees &amp; costs</a:t>
            </a:r>
            <a:r>
              <a:rPr lang="en-US" sz="1400" dirty="0">
                <a:latin typeface="Times New Roman" pitchFamily="18" charset="0"/>
                <a:cs typeface="Times New Roman" pitchFamily="18" charset="0"/>
              </a:rPr>
              <a:t> based on the agency’s input of hours, costs, and fee waivers.</a:t>
            </a:r>
          </a:p>
          <a:p>
            <a:r>
              <a:rPr lang="en-US" sz="1400" dirty="0">
                <a:latin typeface="Times New Roman" pitchFamily="18" charset="0"/>
                <a:cs typeface="Times New Roman" pitchFamily="18" charset="0"/>
              </a:rPr>
              <a:t>The fourth part </a:t>
            </a:r>
            <a:r>
              <a:rPr lang="en-US" sz="1400" b="1" dirty="0">
                <a:latin typeface="Times New Roman" pitchFamily="18" charset="0"/>
                <a:cs typeface="Times New Roman" pitchFamily="18" charset="0"/>
              </a:rPr>
              <a:t>calculates</a:t>
            </a:r>
            <a:r>
              <a:rPr lang="en-US" sz="1400" dirty="0">
                <a:latin typeface="Times New Roman" pitchFamily="18" charset="0"/>
                <a:cs typeface="Times New Roman" pitchFamily="18" charset="0"/>
              </a:rPr>
              <a:t> </a:t>
            </a:r>
            <a:r>
              <a:rPr lang="en-US" sz="1400" b="1" dirty="0">
                <a:latin typeface="Times New Roman" pitchFamily="18" charset="0"/>
                <a:cs typeface="Times New Roman" pitchFamily="18" charset="0"/>
              </a:rPr>
              <a:t>the</a:t>
            </a:r>
            <a:r>
              <a:rPr lang="en-US" sz="1400" dirty="0">
                <a:latin typeface="Times New Roman" pitchFamily="18" charset="0"/>
                <a:cs typeface="Times New Roman" pitchFamily="18" charset="0"/>
              </a:rPr>
              <a:t> </a:t>
            </a:r>
            <a:r>
              <a:rPr lang="en-US" sz="1400" b="1" dirty="0">
                <a:latin typeface="Times New Roman" pitchFamily="18" charset="0"/>
                <a:cs typeface="Times New Roman" pitchFamily="18" charset="0"/>
              </a:rPr>
              <a:t>time to respond</a:t>
            </a:r>
            <a:r>
              <a:rPr lang="en-US" sz="1400" dirty="0">
                <a:latin typeface="Times New Roman" pitchFamily="18" charset="0"/>
                <a:cs typeface="Times New Roman" pitchFamily="18" charset="0"/>
              </a:rPr>
              <a:t> to record requests</a:t>
            </a:r>
            <a:r>
              <a:rPr lang="en-US" sz="1900" dirty="0">
                <a:latin typeface="Times New Roman" pitchFamily="18" charset="0"/>
                <a:cs typeface="Times New Roman" pitchFamily="18" charset="0"/>
              </a:rPr>
              <a:t>.</a:t>
            </a:r>
          </a:p>
          <a:p>
            <a:endParaRPr lang="en-US" sz="1900" b="1" dirty="0">
              <a:latin typeface="Times New Roman" pitchFamily="18" charset="0"/>
              <a:cs typeface="Times New Roman" pitchFamily="18" charset="0"/>
            </a:endParaRPr>
          </a:p>
          <a:p>
            <a:r>
              <a:rPr lang="en-US" sz="1400" b="1" dirty="0">
                <a:latin typeface="Times New Roman" pitchFamily="18" charset="0"/>
                <a:cs typeface="Times New Roman" pitchFamily="18" charset="0"/>
              </a:rPr>
              <a:t>Note that agencies do not have to enter any data in the fourth part, as the Log automatically calculates everything here, based on data entered by the agency in the earlier sections</a:t>
            </a:r>
            <a:r>
              <a:rPr lang="en-US" sz="1900" b="1" dirty="0">
                <a:latin typeface="Times New Roman" pitchFamily="18" charset="0"/>
                <a:cs typeface="Times New Roman" pitchFamily="18" charset="0"/>
              </a:rPr>
              <a:t>.</a:t>
            </a:r>
          </a:p>
        </p:txBody>
      </p:sp>
      <p:sp>
        <p:nvSpPr>
          <p:cNvPr id="4" name="Slide Number Placeholder 3"/>
          <p:cNvSpPr>
            <a:spLocks noGrp="1"/>
          </p:cNvSpPr>
          <p:nvPr>
            <p:ph type="sldNum" sz="quarter" idx="10"/>
          </p:nvPr>
        </p:nvSpPr>
        <p:spPr/>
        <p:txBody>
          <a:bodyPr/>
          <a:lstStyle/>
          <a:p>
            <a:fld id="{43606869-0246-4CA3-9393-D1098B84A01F}" type="slidenum">
              <a:rPr lang="en-US" smtClean="0"/>
              <a:pPr/>
              <a:t>16</a:t>
            </a:fld>
            <a:endParaRPr lang="en-US" dirty="0"/>
          </a:p>
        </p:txBody>
      </p:sp>
    </p:spTree>
    <p:extLst>
      <p:ext uri="{BB962C8B-B14F-4D97-AF65-F5344CB8AC3E}">
        <p14:creationId xmlns:p14="http://schemas.microsoft.com/office/powerpoint/2010/main" val="1911780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latin typeface="Times New Roman" pitchFamily="18" charset="0"/>
                <a:cs typeface="Times New Roman" pitchFamily="18" charset="0"/>
              </a:rPr>
              <a:t>What is found in all parts of the Log is the yellow highlighted Row 10 for “Totals,”  which is just under the larger yellow row of “Descriptions” of the Row 10 “Totals.”  The Row 10  “Totals” are calculated from the agency’s entries in the white rows below, and do not include the hypothetical numbers from the “Examples” above it in rows 5 to 8.  The “Totals” are posted at the top of the Log in Row 10 like this, so that the agency can enter data in the rows below for as many record requests that it may receive, while always being able to view their totals.  If the agency receives more than 1,000 record requests in a year, it can add new rows at the bottom or call OIP for help.</a:t>
            </a:r>
          </a:p>
          <a:p>
            <a:r>
              <a:rPr lang="en-US" sz="1400" dirty="0">
                <a:latin typeface="Times New Roman" pitchFamily="18" charset="0"/>
                <a:cs typeface="Times New Roman" pitchFamily="18" charset="0"/>
              </a:rPr>
              <a:t>  </a:t>
            </a:r>
          </a:p>
          <a:p>
            <a:r>
              <a:rPr lang="en-US" sz="1400" dirty="0">
                <a:latin typeface="Times New Roman" pitchFamily="18" charset="0"/>
                <a:cs typeface="Times New Roman" pitchFamily="18" charset="0"/>
              </a:rPr>
              <a:t>The yellow highlighted row of “Totals” will be partially redacted and it is the only portion of the agency’s Log that will be uploaded onto the Master Log at data.hawaii.gov, where OIP or any member of the public can then create their own summaries and visualizations to see how each agency, each department, each County, and the State as a whole are doing in fulfilling UIPA record requests.</a:t>
            </a:r>
          </a:p>
          <a:p>
            <a:endParaRPr lang="en-US" sz="14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17</a:t>
            </a:fld>
            <a:endParaRPr lang="en-US"/>
          </a:p>
        </p:txBody>
      </p:sp>
    </p:spTree>
    <p:extLst>
      <p:ext uri="{BB962C8B-B14F-4D97-AF65-F5344CB8AC3E}">
        <p14:creationId xmlns:p14="http://schemas.microsoft.com/office/powerpoint/2010/main" val="2557266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85800"/>
            <a:ext cx="4800600" cy="3600450"/>
          </a:xfrm>
        </p:spPr>
      </p:sp>
      <p:sp>
        <p:nvSpPr>
          <p:cNvPr id="3" name="Notes Placeholder 2"/>
          <p:cNvSpPr>
            <a:spLocks noGrp="1"/>
          </p:cNvSpPr>
          <p:nvPr>
            <p:ph type="body" idx="1"/>
          </p:nvPr>
        </p:nvSpPr>
        <p:spPr>
          <a:xfrm>
            <a:off x="846276" y="4542725"/>
            <a:ext cx="5850835" cy="4320213"/>
          </a:xfrm>
        </p:spPr>
        <p:txBody>
          <a:bodyPr>
            <a:normAutofit fontScale="70000" lnSpcReduction="20000"/>
          </a:bodyPr>
          <a:lstStyle/>
          <a:p>
            <a:r>
              <a:rPr lang="en-US" sz="1900" dirty="0">
                <a:latin typeface="Times New Roman" pitchFamily="18" charset="0"/>
                <a:cs typeface="Times New Roman" pitchFamily="18" charset="0"/>
              </a:rPr>
              <a:t>The larger yellow Row 9 describes what is being calculated by the “Totals” in Row 10 and dark orange “Averages” in Row 11.  Some of the yellow cells have additional pop-up explanations. </a:t>
            </a:r>
          </a:p>
          <a:p>
            <a:endParaRPr lang="en-US" sz="1900" dirty="0">
              <a:latin typeface="Times New Roman" pitchFamily="18" charset="0"/>
              <a:cs typeface="Times New Roman" pitchFamily="18" charset="0"/>
            </a:endParaRPr>
          </a:p>
          <a:p>
            <a:r>
              <a:rPr lang="en-US" sz="1900" dirty="0">
                <a:latin typeface="Times New Roman" pitchFamily="18" charset="0"/>
                <a:cs typeface="Times New Roman" pitchFamily="18" charset="0"/>
              </a:rPr>
              <a:t>Let’s see how some of the “Descriptions” work.  In Row 9, we see from the description that yellow cell C10 shows the number of requests received.  Yellow cell D10 shows the number of requesters that were identified with an asterisk * as representing a business or non-profit organization. </a:t>
            </a:r>
          </a:p>
          <a:p>
            <a:endParaRPr lang="en-US" sz="1900" dirty="0">
              <a:latin typeface="Times New Roman" pitchFamily="18" charset="0"/>
              <a:cs typeface="Times New Roman" pitchFamily="18" charset="0"/>
            </a:endParaRPr>
          </a:p>
          <a:p>
            <a:r>
              <a:rPr lang="en-US" sz="1900" dirty="0">
                <a:latin typeface="Times New Roman" pitchFamily="18" charset="0"/>
                <a:cs typeface="Times New Roman" pitchFamily="18" charset="0"/>
              </a:rPr>
              <a:t>While Column G shows the dates when requests were received by agencies, the yellow cell G9 explains that the “Total” in yellow cell G10 is for </a:t>
            </a:r>
            <a:r>
              <a:rPr lang="en-US" sz="1900" b="1" dirty="0">
                <a:latin typeface="Times New Roman" pitchFamily="18" charset="0"/>
                <a:cs typeface="Times New Roman" pitchFamily="18" charset="0"/>
              </a:rPr>
              <a:t>“# of requests</a:t>
            </a:r>
            <a:r>
              <a:rPr lang="en-US" sz="1900" dirty="0">
                <a:latin typeface="Times New Roman" pitchFamily="18" charset="0"/>
                <a:cs typeface="Times New Roman" pitchFamily="18" charset="0"/>
              </a:rPr>
              <a:t>” and equates to the total number of record requests received by the agency.  </a:t>
            </a:r>
          </a:p>
          <a:p>
            <a:endParaRPr lang="en-US" sz="1900" dirty="0">
              <a:latin typeface="Times New Roman" pitchFamily="18" charset="0"/>
              <a:cs typeface="Times New Roman" pitchFamily="18" charset="0"/>
            </a:endParaRPr>
          </a:p>
          <a:p>
            <a:r>
              <a:rPr lang="en-US" sz="1900" dirty="0">
                <a:latin typeface="Times New Roman" pitchFamily="18" charset="0"/>
                <a:cs typeface="Times New Roman" pitchFamily="18" charset="0"/>
              </a:rPr>
              <a:t>In Column L, the yellow cell L9 explains that the Total below it (yellow cell L10) is for the total “</a:t>
            </a:r>
            <a:r>
              <a:rPr lang="en-US" sz="1900" b="1" dirty="0">
                <a:latin typeface="Times New Roman" pitchFamily="18" charset="0"/>
                <a:cs typeface="Times New Roman" pitchFamily="18" charset="0"/>
              </a:rPr>
              <a:t># of </a:t>
            </a:r>
            <a:r>
              <a:rPr lang="en-US" sz="1900" b="1" u="sng" dirty="0">
                <a:latin typeface="Times New Roman" pitchFamily="18" charset="0"/>
                <a:cs typeface="Times New Roman" pitchFamily="18" charset="0"/>
              </a:rPr>
              <a:t>requests</a:t>
            </a:r>
            <a:r>
              <a:rPr lang="en-US" sz="1900" b="1" dirty="0">
                <a:latin typeface="Times New Roman" pitchFamily="18" charset="0"/>
                <a:cs typeface="Times New Roman" pitchFamily="18" charset="0"/>
              </a:rPr>
              <a:t> with incremental responses</a:t>
            </a:r>
            <a:r>
              <a:rPr lang="en-US" sz="1900" dirty="0">
                <a:latin typeface="Times New Roman" pitchFamily="18" charset="0"/>
                <a:cs typeface="Times New Roman" pitchFamily="18" charset="0"/>
              </a:rPr>
              <a:t>,” which is </a:t>
            </a:r>
            <a:r>
              <a:rPr lang="en-US" sz="1900" u="sng" dirty="0">
                <a:latin typeface="Times New Roman" pitchFamily="18" charset="0"/>
                <a:cs typeface="Times New Roman" pitchFamily="18" charset="0"/>
              </a:rPr>
              <a:t>not</a:t>
            </a:r>
            <a:r>
              <a:rPr lang="en-US" sz="1900" dirty="0">
                <a:latin typeface="Times New Roman" pitchFamily="18" charset="0"/>
                <a:cs typeface="Times New Roman" pitchFamily="18" charset="0"/>
              </a:rPr>
              <a:t> the total number of incremental </a:t>
            </a:r>
            <a:r>
              <a:rPr lang="en-US" sz="1900" u="sng" dirty="0">
                <a:latin typeface="Times New Roman" pitchFamily="18" charset="0"/>
                <a:cs typeface="Times New Roman" pitchFamily="18" charset="0"/>
              </a:rPr>
              <a:t>responses</a:t>
            </a:r>
            <a:r>
              <a:rPr lang="en-US" sz="1900" dirty="0">
                <a:latin typeface="Times New Roman" pitchFamily="18" charset="0"/>
                <a:cs typeface="Times New Roman" pitchFamily="18" charset="0"/>
              </a:rPr>
              <a:t> sent by the agency.</a:t>
            </a:r>
          </a:p>
          <a:p>
            <a:endParaRPr lang="en-US" sz="1900" dirty="0">
              <a:latin typeface="Times New Roman" pitchFamily="18" charset="0"/>
              <a:cs typeface="Times New Roman" pitchFamily="18" charset="0"/>
            </a:endParaRPr>
          </a:p>
          <a:p>
            <a:r>
              <a:rPr lang="en-US" sz="1900" dirty="0">
                <a:latin typeface="Times New Roman" pitchFamily="18" charset="0"/>
                <a:cs typeface="Times New Roman" pitchFamily="18" charset="0"/>
              </a:rPr>
              <a:t>In Column N, the “Total” in yellow highlighted cell N10 calculates the total number of days to complete all requests. </a:t>
            </a:r>
          </a:p>
          <a:p>
            <a:endParaRPr lang="en-US" sz="19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18</a:t>
            </a:fld>
            <a:endParaRPr lang="en-US">
              <a:solidFill>
                <a:srgbClr val="000000"/>
              </a:solidFill>
            </a:endParaRPr>
          </a:p>
        </p:txBody>
      </p:sp>
    </p:spTree>
    <p:extLst>
      <p:ext uri="{BB962C8B-B14F-4D97-AF65-F5344CB8AC3E}">
        <p14:creationId xmlns:p14="http://schemas.microsoft.com/office/powerpoint/2010/main" val="1685771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1D10E3-AF20-44F6-A068-77DC7DA2CFD2}" type="slidenum">
              <a:rPr lang="en-US"/>
              <a:pPr/>
              <a:t>19</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xfrm>
            <a:off x="641568" y="4564828"/>
            <a:ext cx="5850835" cy="4320213"/>
          </a:xfrm>
        </p:spPr>
        <p:txBody>
          <a:bodyPr/>
          <a:lstStyle/>
          <a:p>
            <a:r>
              <a:rPr lang="en-US" sz="1400" dirty="0">
                <a:latin typeface="Times New Roman" pitchFamily="18" charset="0"/>
                <a:cs typeface="Times New Roman" pitchFamily="18" charset="0"/>
              </a:rPr>
              <a:t>Yellow cell N10 shows the </a:t>
            </a:r>
            <a:r>
              <a:rPr lang="en-US" sz="1400" u="sng" dirty="0">
                <a:latin typeface="Times New Roman" pitchFamily="18" charset="0"/>
                <a:cs typeface="Times New Roman" pitchFamily="18" charset="0"/>
              </a:rPr>
              <a:t>total</a:t>
            </a:r>
            <a:r>
              <a:rPr lang="en-US" sz="1400" dirty="0">
                <a:latin typeface="Times New Roman" pitchFamily="18" charset="0"/>
                <a:cs typeface="Times New Roman" pitchFamily="18" charset="0"/>
              </a:rPr>
              <a:t> number of workdays to complete </a:t>
            </a:r>
            <a:r>
              <a:rPr lang="en-US" sz="1400" u="sng" dirty="0">
                <a:latin typeface="Times New Roman" pitchFamily="18" charset="0"/>
                <a:cs typeface="Times New Roman" pitchFamily="18" charset="0"/>
              </a:rPr>
              <a:t>all</a:t>
            </a:r>
            <a:r>
              <a:rPr lang="en-US" sz="1400" dirty="0">
                <a:latin typeface="Times New Roman" pitchFamily="18" charset="0"/>
                <a:cs typeface="Times New Roman" pitchFamily="18" charset="0"/>
              </a:rPr>
              <a:t> requests by the agency.  Below it, the agency’s </a:t>
            </a:r>
            <a:r>
              <a:rPr lang="en-US" sz="1400" u="sng" dirty="0">
                <a:latin typeface="Times New Roman" pitchFamily="18" charset="0"/>
                <a:cs typeface="Times New Roman" pitchFamily="18" charset="0"/>
              </a:rPr>
              <a:t>average</a:t>
            </a:r>
            <a:r>
              <a:rPr lang="en-US" sz="1400" dirty="0">
                <a:latin typeface="Times New Roman" pitchFamily="18" charset="0"/>
                <a:cs typeface="Times New Roman" pitchFamily="18" charset="0"/>
              </a:rPr>
              <a:t> number of workdays to complete </a:t>
            </a:r>
            <a:r>
              <a:rPr lang="en-US" sz="1400" u="sng" dirty="0">
                <a:latin typeface="Times New Roman" pitchFamily="18" charset="0"/>
                <a:cs typeface="Times New Roman" pitchFamily="18" charset="0"/>
              </a:rPr>
              <a:t>a</a:t>
            </a:r>
            <a:r>
              <a:rPr lang="en-US" sz="1400" dirty="0">
                <a:latin typeface="Times New Roman" pitchFamily="18" charset="0"/>
                <a:cs typeface="Times New Roman" pitchFamily="18" charset="0"/>
              </a:rPr>
              <a:t> request is shown in dark orange cell N11.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Later in the Log, you will see that other averages have been calculated for the agency in dark orange row 11.  The agency’s averages can be compared to the department’s, County’s or the State’s averages that will be calculated from data entered onto the Master Log at data.hawaii.gov and reported in OIP’s State and County reports of the Log results.</a:t>
            </a:r>
          </a:p>
        </p:txBody>
      </p:sp>
    </p:spTree>
    <p:extLst>
      <p:ext uri="{BB962C8B-B14F-4D97-AF65-F5344CB8AC3E}">
        <p14:creationId xmlns:p14="http://schemas.microsoft.com/office/powerpoint/2010/main" val="4126312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720725"/>
            <a:ext cx="4321175" cy="3241675"/>
          </a:xfrm>
        </p:spPr>
      </p:sp>
      <p:sp>
        <p:nvSpPr>
          <p:cNvPr id="3" name="Notes Placeholder 2"/>
          <p:cNvSpPr>
            <a:spLocks noGrp="1"/>
          </p:cNvSpPr>
          <p:nvPr>
            <p:ph type="body" idx="1"/>
          </p:nvPr>
        </p:nvSpPr>
        <p:spPr>
          <a:xfrm>
            <a:off x="762000" y="4343400"/>
            <a:ext cx="5850835" cy="4753429"/>
          </a:xfrm>
        </p:spPr>
        <p:txBody>
          <a:bodyPr/>
          <a:lstStyle/>
          <a:p>
            <a:r>
              <a:rPr lang="en-US" dirty="0">
                <a:latin typeface="Times New Roman" pitchFamily="18" charset="0"/>
                <a:cs typeface="Times New Roman" pitchFamily="18" charset="0"/>
              </a:rPr>
              <a:t>As OIP knows from post-training surveys, learning how to use the Log will give you a better understanding of the UIPA process.  While the law itself can seem complicated, the Log walks you through the UIPA’s legal requirements so that you will know what to do when you actually receive a request at work.</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With hundreds of State and County employees using the Log, this presentation is the most efficient way to provide consistent and uniform training to employees, who have different degrees of experience with the Log and the UIPA.  This presentation will provide detailed instructions on how to enter Log data, while also explaining some of the most important legal concepts and requirements of the UIPA.  You can write down your questions as we go along, and if they are not answered in this presentation, you can call OIP at 586-1400 or e-mail oip@hawaii.gov.</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This presentation will take approximately one hour and 45 minutes to complete, so let’s get started.  </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2</a:t>
            </a:fld>
            <a:endParaRPr lang="en-US"/>
          </a:p>
        </p:txBody>
      </p:sp>
    </p:spTree>
    <p:extLst>
      <p:ext uri="{BB962C8B-B14F-4D97-AF65-F5344CB8AC3E}">
        <p14:creationId xmlns:p14="http://schemas.microsoft.com/office/powerpoint/2010/main" val="2122115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latin typeface="Times New Roman" pitchFamily="18" charset="0"/>
                <a:cs typeface="Times New Roman" pitchFamily="18" charset="0"/>
              </a:rPr>
              <a:t>Now, let’s explain the first part of the Log, which </a:t>
            </a:r>
            <a:r>
              <a:rPr lang="en-US" sz="1900" b="1" dirty="0">
                <a:latin typeface="Times New Roman" pitchFamily="18" charset="0"/>
                <a:cs typeface="Times New Roman" pitchFamily="18" charset="0"/>
              </a:rPr>
              <a:t>identifies</a:t>
            </a:r>
            <a:r>
              <a:rPr lang="en-US" sz="1900" dirty="0">
                <a:latin typeface="Times New Roman" pitchFamily="18" charset="0"/>
                <a:cs typeface="Times New Roman" pitchFamily="18" charset="0"/>
              </a:rPr>
              <a:t> who and what we’re dealing with, and who is responsible for resolving the request.</a:t>
            </a:r>
          </a:p>
        </p:txBody>
      </p:sp>
      <p:sp>
        <p:nvSpPr>
          <p:cNvPr id="4" name="Slide Number Placeholder 3"/>
          <p:cNvSpPr>
            <a:spLocks noGrp="1"/>
          </p:cNvSpPr>
          <p:nvPr>
            <p:ph type="sldNum" sz="quarter" idx="10"/>
          </p:nvPr>
        </p:nvSpPr>
        <p:spPr/>
        <p:txBody>
          <a:bodyPr/>
          <a:lstStyle/>
          <a:p>
            <a:fld id="{43606869-0246-4CA3-9393-D1098B84A01F}" type="slidenum">
              <a:rPr lang="en-US" smtClean="0"/>
              <a:pPr/>
              <a:t>20</a:t>
            </a:fld>
            <a:endParaRPr lang="en-US" dirty="0"/>
          </a:p>
        </p:txBody>
      </p:sp>
    </p:spTree>
    <p:extLst>
      <p:ext uri="{BB962C8B-B14F-4D97-AF65-F5344CB8AC3E}">
        <p14:creationId xmlns:p14="http://schemas.microsoft.com/office/powerpoint/2010/main" val="1697961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latin typeface="Times New Roman" pitchFamily="18" charset="0"/>
                <a:cs typeface="Times New Roman" pitchFamily="18" charset="0"/>
              </a:rPr>
              <a:t>The first time your agency uses a Log, the </a:t>
            </a:r>
            <a:r>
              <a:rPr lang="en-US" sz="1900" b="1" dirty="0">
                <a:latin typeface="Times New Roman" pitchFamily="18" charset="0"/>
                <a:cs typeface="Times New Roman" pitchFamily="18" charset="0"/>
              </a:rPr>
              <a:t>department and agency names must be entered.  </a:t>
            </a:r>
            <a:r>
              <a:rPr lang="en-US" sz="1900" dirty="0">
                <a:latin typeface="Times New Roman" pitchFamily="18" charset="0"/>
                <a:cs typeface="Times New Roman" pitchFamily="18" charset="0"/>
              </a:rPr>
              <a:t>Instructions on how to enter the department and agency names will pop-up when you click on the small red triangle on the upper right corner of cells A3 and B3.</a:t>
            </a:r>
          </a:p>
          <a:p>
            <a:endParaRPr lang="en-US" dirty="0"/>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21</a:t>
            </a:fld>
            <a:endParaRPr lang="en-US"/>
          </a:p>
        </p:txBody>
      </p:sp>
    </p:spTree>
    <p:extLst>
      <p:ext uri="{BB962C8B-B14F-4D97-AF65-F5344CB8AC3E}">
        <p14:creationId xmlns:p14="http://schemas.microsoft.com/office/powerpoint/2010/main" val="1096521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2000" dirty="0">
                <a:latin typeface="Times New Roman" pitchFamily="18" charset="0"/>
                <a:cs typeface="Times New Roman" pitchFamily="18" charset="0"/>
              </a:rPr>
              <a:t>Please use the drop down lists that will appear when you click on the arrows that will become visible when you place the cursor the bottom right corner of cells A3 and B3.  Here, you see how the department name has been selected from the drop-down list and added into cell A3.  Do the same in the “Agency” box by selecting your agency from the drop-down menu that will appear when you move your cursor over the bottom right corner of cell  B3.  Note that the “Agency” drop-down list will </a:t>
            </a:r>
            <a:r>
              <a:rPr lang="en-US" sz="2000" u="sng" dirty="0">
                <a:latin typeface="Times New Roman" pitchFamily="18" charset="0"/>
                <a:cs typeface="Times New Roman" pitchFamily="18" charset="0"/>
              </a:rPr>
              <a:t>not</a:t>
            </a:r>
            <a:r>
              <a:rPr lang="en-US" sz="2000" dirty="0">
                <a:latin typeface="Times New Roman" pitchFamily="18" charset="0"/>
                <a:cs typeface="Times New Roman" pitchFamily="18" charset="0"/>
              </a:rPr>
              <a:t> appear unless a department is first entered in cell A3.</a:t>
            </a:r>
            <a:endParaRPr lang="en-US" sz="2000" u="sng"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After the first person has properly entered your department and agency into the Log heading, you don’t have to do this again.</a:t>
            </a:r>
          </a:p>
          <a:p>
            <a:endParaRPr lang="en-US" sz="20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22</a:t>
            </a:fld>
            <a:endParaRPr lang="en-US"/>
          </a:p>
        </p:txBody>
      </p:sp>
    </p:spTree>
    <p:extLst>
      <p:ext uri="{BB962C8B-B14F-4D97-AF65-F5344CB8AC3E}">
        <p14:creationId xmlns:p14="http://schemas.microsoft.com/office/powerpoint/2010/main" val="3755795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latin typeface="Times New Roman" pitchFamily="18" charset="0"/>
                <a:cs typeface="Times New Roman" pitchFamily="18" charset="0"/>
              </a:rPr>
              <a:t>Now, let’s go to the middle of the screen, to </a:t>
            </a:r>
            <a:r>
              <a:rPr lang="en-US" sz="2000" b="1" dirty="0">
                <a:latin typeface="Times New Roman" pitchFamily="18" charset="0"/>
                <a:cs typeface="Times New Roman" pitchFamily="18" charset="0"/>
              </a:rPr>
              <a:t>see what you have to do each time you enter data for a request.  </a:t>
            </a:r>
            <a:r>
              <a:rPr lang="en-US" sz="2000" dirty="0">
                <a:latin typeface="Times New Roman" pitchFamily="18" charset="0"/>
                <a:cs typeface="Times New Roman" pitchFamily="18" charset="0"/>
              </a:rPr>
              <a:t>You must start by identifying the requester’s name or file number or initials in Column D, and the initials of the employee who will be responding to the request in Column E. </a:t>
            </a: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No data entry is required for Column C, which automatically numbers the requests and is </a:t>
            </a:r>
            <a:r>
              <a:rPr lang="en-US" sz="2000" u="sng" dirty="0">
                <a:latin typeface="Times New Roman" pitchFamily="18" charset="0"/>
                <a:cs typeface="Times New Roman" pitchFamily="18" charset="0"/>
              </a:rPr>
              <a:t>not</a:t>
            </a:r>
            <a:r>
              <a:rPr lang="en-US" sz="2000" dirty="0">
                <a:latin typeface="Times New Roman" pitchFamily="18" charset="0"/>
                <a:cs typeface="Times New Roman" pitchFamily="18" charset="0"/>
              </a:rPr>
              <a:t> the row number for the Excel spreadsheet.  Note that when a row is inserted or deleted, the Column C numbers are </a:t>
            </a:r>
            <a:r>
              <a:rPr lang="en-US" sz="2000" u="sng" dirty="0">
                <a:latin typeface="Times New Roman" pitchFamily="18" charset="0"/>
                <a:cs typeface="Times New Roman" pitchFamily="18" charset="0"/>
              </a:rPr>
              <a:t>not</a:t>
            </a:r>
            <a:r>
              <a:rPr lang="en-US" sz="2000" dirty="0">
                <a:latin typeface="Times New Roman" pitchFamily="18" charset="0"/>
                <a:cs typeface="Times New Roman" pitchFamily="18" charset="0"/>
              </a:rPr>
              <a:t> renumbered.  </a:t>
            </a:r>
          </a:p>
          <a:p>
            <a:endParaRPr lang="en-US" sz="17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23</a:t>
            </a:fld>
            <a:endParaRPr lang="en-US"/>
          </a:p>
        </p:txBody>
      </p:sp>
    </p:spTree>
    <p:extLst>
      <p:ext uri="{BB962C8B-B14F-4D97-AF65-F5344CB8AC3E}">
        <p14:creationId xmlns:p14="http://schemas.microsoft.com/office/powerpoint/2010/main" val="1742860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EA55E8-0334-45C7-8655-5A2231886728}" type="slidenum">
              <a:rPr lang="en-US"/>
              <a:pPr/>
              <a:t>24</a:t>
            </a:fld>
            <a:endParaRPr lang="en-US"/>
          </a:p>
        </p:txBody>
      </p:sp>
      <p:sp>
        <p:nvSpPr>
          <p:cNvPr id="9218" name="Rectangle 2"/>
          <p:cNvSpPr>
            <a:spLocks noGrp="1" noRot="1" noChangeAspect="1" noChangeArrowheads="1" noTextEdit="1"/>
          </p:cNvSpPr>
          <p:nvPr>
            <p:ph type="sldImg"/>
          </p:nvPr>
        </p:nvSpPr>
        <p:spPr>
          <a:xfrm>
            <a:off x="1220788" y="871538"/>
            <a:ext cx="4800600" cy="3600450"/>
          </a:xfrm>
          <a:ln/>
        </p:spPr>
      </p:sp>
      <p:sp>
        <p:nvSpPr>
          <p:cNvPr id="9219" name="Rectangle 3"/>
          <p:cNvSpPr>
            <a:spLocks noGrp="1" noChangeArrowheads="1"/>
          </p:cNvSpPr>
          <p:nvPr>
            <p:ph type="body" idx="1"/>
          </p:nvPr>
        </p:nvSpPr>
        <p:spPr>
          <a:xfrm>
            <a:off x="720937" y="4564828"/>
            <a:ext cx="5862080" cy="4479688"/>
          </a:xfrm>
        </p:spPr>
        <p:txBody>
          <a:bodyPr/>
          <a:lstStyle/>
          <a:p>
            <a:r>
              <a:rPr lang="en-US" b="1" dirty="0">
                <a:latin typeface="Times New Roman" pitchFamily="18" charset="0"/>
                <a:cs typeface="Times New Roman" pitchFamily="18" charset="0"/>
              </a:rPr>
              <a:t>Columns C and E will be deleted by OIP </a:t>
            </a:r>
            <a:r>
              <a:rPr lang="en-US" dirty="0">
                <a:latin typeface="Times New Roman" pitchFamily="18" charset="0"/>
                <a:cs typeface="Times New Roman" pitchFamily="18" charset="0"/>
              </a:rPr>
              <a:t>before Log data is uploaded onto data.hawaii.gov, so agencies </a:t>
            </a:r>
            <a:r>
              <a:rPr lang="en-US" b="1" dirty="0">
                <a:latin typeface="Times New Roman" pitchFamily="18" charset="0"/>
                <a:cs typeface="Times New Roman" pitchFamily="18" charset="0"/>
              </a:rPr>
              <a:t>may alter </a:t>
            </a:r>
            <a:r>
              <a:rPr lang="en-US" dirty="0">
                <a:latin typeface="Times New Roman" pitchFamily="18" charset="0"/>
                <a:cs typeface="Times New Roman" pitchFamily="18" charset="0"/>
              </a:rPr>
              <a:t>these columns to suit their needs.  </a:t>
            </a:r>
          </a:p>
          <a:p>
            <a:endParaRPr lang="en-US" dirty="0">
              <a:latin typeface="Times New Roman" pitchFamily="18" charset="0"/>
              <a:cs typeface="Times New Roman" pitchFamily="18" charset="0"/>
            </a:endParaRPr>
          </a:p>
          <a:p>
            <a:r>
              <a:rPr lang="en-US" b="1" dirty="0">
                <a:latin typeface="Times New Roman" pitchFamily="18" charset="0"/>
                <a:cs typeface="Times New Roman" pitchFamily="18" charset="0"/>
              </a:rPr>
              <a:t>Column F on must not be altered </a:t>
            </a:r>
            <a:r>
              <a:rPr lang="en-US" dirty="0">
                <a:latin typeface="Times New Roman" pitchFamily="18" charset="0"/>
                <a:cs typeface="Times New Roman" pitchFamily="18" charset="0"/>
              </a:rPr>
              <a:t>because changes may adversely affect the Log’s formulas or drop-down menus and the data that is eventually uploaded onto data.hawaii.gov may not align with the Master Log.</a:t>
            </a:r>
          </a:p>
          <a:p>
            <a:endParaRPr lang="en-US" dirty="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900" b="1"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Tree>
    <p:extLst>
      <p:ext uri="{BB962C8B-B14F-4D97-AF65-F5344CB8AC3E}">
        <p14:creationId xmlns:p14="http://schemas.microsoft.com/office/powerpoint/2010/main" val="1854639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7" y="4407646"/>
            <a:ext cx="5850835" cy="4711533"/>
          </a:xfrm>
        </p:spPr>
        <p:txBody>
          <a:bodyPr/>
          <a:lstStyle/>
          <a:p>
            <a:r>
              <a:rPr lang="en-US" dirty="0">
                <a:latin typeface="Times New Roman" pitchFamily="18" charset="0"/>
                <a:cs typeface="Times New Roman" pitchFamily="18" charset="0"/>
              </a:rPr>
              <a:t>Column D asks for the Requesters’ names, so the agency should enter the full names, initials, file numbers, or if applicable, “Anonymous,” in this column so that it can identify the request later, if necessary.  </a:t>
            </a:r>
          </a:p>
          <a:p>
            <a:r>
              <a:rPr lang="en-US" b="1" dirty="0">
                <a:latin typeface="Times New Roman" pitchFamily="18" charset="0"/>
                <a:cs typeface="Times New Roman" pitchFamily="18" charset="0"/>
              </a:rPr>
              <a:t>An asterisk * should also be placed at the start of Column D to identify requesters who represent a for-profit or non-profit organizations, including a business, law firm, insurance company, newspaper/TV/radio station, or other commercial entity or advocacy group.  </a:t>
            </a:r>
            <a:r>
              <a:rPr lang="en-US" dirty="0">
                <a:latin typeface="Times New Roman" pitchFamily="18" charset="0"/>
                <a:cs typeface="Times New Roman" pitchFamily="18" charset="0"/>
              </a:rPr>
              <a:t>This information is optional, and not required by law, but will provide data on whether individuals versus organizations are making and paying for the more expensive or complex record requests.</a:t>
            </a:r>
            <a:endParaRPr lang="en-US" b="1" dirty="0">
              <a:latin typeface="Times New Roman" pitchFamily="18" charset="0"/>
              <a:cs typeface="Times New Roman" pitchFamily="18" charset="0"/>
            </a:endParaRPr>
          </a:p>
          <a:p>
            <a:r>
              <a:rPr lang="en-US" b="1" dirty="0">
                <a:latin typeface="Times New Roman" pitchFamily="18" charset="0"/>
                <a:cs typeface="Times New Roman" pitchFamily="18" charset="0"/>
              </a:rPr>
              <a:t>Column D will be deleted by OIP before it is uploaded onto data.hawaii.gov, but not if a record request is made for the Log itself.  </a:t>
            </a:r>
            <a:r>
              <a:rPr lang="en-US" dirty="0">
                <a:latin typeface="Times New Roman" pitchFamily="18" charset="0"/>
                <a:cs typeface="Times New Roman" pitchFamily="18" charset="0"/>
              </a:rPr>
              <a:t>Although an agency may use this column for notes or additional information, it should be aware that the agency or OIP may receive record requests for the Log itself.  </a:t>
            </a:r>
            <a:r>
              <a:rPr lang="en-US" b="1" dirty="0">
                <a:latin typeface="Times New Roman" pitchFamily="18" charset="0"/>
                <a:cs typeface="Times New Roman" pitchFamily="18" charset="0"/>
              </a:rPr>
              <a:t>Although the Requesters’ names on the Log should not be redacted for most </a:t>
            </a:r>
            <a:r>
              <a:rPr lang="en-US" b="1" u="sng" dirty="0">
                <a:latin typeface="Times New Roman" pitchFamily="18" charset="0"/>
                <a:cs typeface="Times New Roman" pitchFamily="18" charset="0"/>
              </a:rPr>
              <a:t>government</a:t>
            </a:r>
            <a:r>
              <a:rPr lang="en-US" b="1" dirty="0">
                <a:latin typeface="Times New Roman" pitchFamily="18" charset="0"/>
                <a:cs typeface="Times New Roman" pitchFamily="18" charset="0"/>
              </a:rPr>
              <a:t> record requests, the names may have to be redacted for </a:t>
            </a:r>
            <a:r>
              <a:rPr lang="en-US" b="1" u="sng" dirty="0">
                <a:latin typeface="Times New Roman" pitchFamily="18" charset="0"/>
                <a:cs typeface="Times New Roman" pitchFamily="18" charset="0"/>
              </a:rPr>
              <a:t>personal</a:t>
            </a:r>
            <a:r>
              <a:rPr lang="en-US" b="1" dirty="0">
                <a:latin typeface="Times New Roman" pitchFamily="18" charset="0"/>
                <a:cs typeface="Times New Roman" pitchFamily="18" charset="0"/>
              </a:rPr>
              <a:t> record requests </a:t>
            </a:r>
            <a:r>
              <a:rPr lang="en-US" dirty="0">
                <a:latin typeface="Times New Roman" pitchFamily="18" charset="0"/>
                <a:cs typeface="Times New Roman" pitchFamily="18" charset="0"/>
              </a:rPr>
              <a:t>if an exception to disclosure applies.</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To avoid having to go back through a Log to make redactions at a later date, </a:t>
            </a:r>
            <a:r>
              <a:rPr lang="en-US" b="1" dirty="0">
                <a:latin typeface="Times New Roman" pitchFamily="18" charset="0"/>
                <a:cs typeface="Times New Roman" pitchFamily="18" charset="0"/>
              </a:rPr>
              <a:t>OIP recommends that the agency enter only the Requester’s initials or case number for </a:t>
            </a:r>
            <a:r>
              <a:rPr lang="en-US" b="1" u="sng" dirty="0">
                <a:latin typeface="Times New Roman" pitchFamily="18" charset="0"/>
                <a:cs typeface="Times New Roman" pitchFamily="18" charset="0"/>
              </a:rPr>
              <a:t>personal</a:t>
            </a:r>
            <a:r>
              <a:rPr lang="en-US" b="1" dirty="0">
                <a:latin typeface="Times New Roman" pitchFamily="18" charset="0"/>
                <a:cs typeface="Times New Roman" pitchFamily="18" charset="0"/>
              </a:rPr>
              <a:t> record requests. </a:t>
            </a:r>
          </a:p>
          <a:p>
            <a:r>
              <a:rPr lang="en-US" dirty="0">
                <a:latin typeface="Times New Roman" pitchFamily="18" charset="0"/>
                <a:cs typeface="Times New Roman" pitchFamily="18" charset="0"/>
              </a:rPr>
              <a:t>Although the personal record requester may be identified in Column D as “Anonymous” and referred to by file number, please keep in mind that a </a:t>
            </a:r>
            <a:r>
              <a:rPr lang="en-US" b="1" u="sng" dirty="0">
                <a:latin typeface="Times New Roman" pitchFamily="18" charset="0"/>
                <a:cs typeface="Times New Roman" pitchFamily="18" charset="0"/>
              </a:rPr>
              <a:t>personal</a:t>
            </a:r>
            <a:r>
              <a:rPr lang="en-US" b="1" dirty="0">
                <a:latin typeface="Times New Roman" pitchFamily="18" charset="0"/>
                <a:cs typeface="Times New Roman" pitchFamily="18" charset="0"/>
              </a:rPr>
              <a:t> records request cannot be made anonymously</a:t>
            </a:r>
            <a:r>
              <a:rPr lang="en-US" dirty="0">
                <a:latin typeface="Times New Roman" pitchFamily="18" charset="0"/>
                <a:cs typeface="Times New Roman" pitchFamily="18" charset="0"/>
              </a:rPr>
              <a:t> as it is necessary for the agency to verify the requester’s right to access the personal records being sought.  A </a:t>
            </a:r>
            <a:r>
              <a:rPr lang="en-US" b="1" dirty="0">
                <a:latin typeface="Times New Roman" pitchFamily="18" charset="0"/>
                <a:cs typeface="Times New Roman" pitchFamily="18" charset="0"/>
              </a:rPr>
              <a:t>government</a:t>
            </a:r>
            <a:r>
              <a:rPr lang="en-US" dirty="0">
                <a:latin typeface="Times New Roman" pitchFamily="18" charset="0"/>
                <a:cs typeface="Times New Roman" pitchFamily="18" charset="0"/>
              </a:rPr>
              <a:t> records request, on the other hand, can be made anonymously. </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25</a:t>
            </a:fld>
            <a:endParaRPr lang="en-US"/>
          </a:p>
        </p:txBody>
      </p:sp>
    </p:spTree>
    <p:extLst>
      <p:ext uri="{BB962C8B-B14F-4D97-AF65-F5344CB8AC3E}">
        <p14:creationId xmlns:p14="http://schemas.microsoft.com/office/powerpoint/2010/main" val="231371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7" y="4407646"/>
            <a:ext cx="5850835" cy="4711533"/>
          </a:xfrm>
        </p:spPr>
        <p:txBody>
          <a:bodyPr/>
          <a:lstStyle/>
          <a:p>
            <a:r>
              <a:rPr lang="en-US" dirty="0">
                <a:latin typeface="Times New Roman" pitchFamily="18" charset="0"/>
                <a:cs typeface="Times New Roman" pitchFamily="18" charset="0"/>
              </a:rPr>
              <a:t>Please keep in mind that while </a:t>
            </a:r>
            <a:r>
              <a:rPr lang="en-US" b="1" dirty="0">
                <a:latin typeface="Times New Roman" pitchFamily="18" charset="0"/>
                <a:cs typeface="Times New Roman" pitchFamily="18" charset="0"/>
              </a:rPr>
              <a:t>the Requesters’ names should not be redacted for most </a:t>
            </a:r>
            <a:r>
              <a:rPr lang="en-US" b="1" u="sng" dirty="0">
                <a:latin typeface="Times New Roman" pitchFamily="18" charset="0"/>
                <a:cs typeface="Times New Roman" pitchFamily="18" charset="0"/>
              </a:rPr>
              <a:t>government</a:t>
            </a:r>
            <a:r>
              <a:rPr lang="en-US" b="1" dirty="0">
                <a:latin typeface="Times New Roman" pitchFamily="18" charset="0"/>
                <a:cs typeface="Times New Roman" pitchFamily="18" charset="0"/>
              </a:rPr>
              <a:t> record requests </a:t>
            </a:r>
            <a:r>
              <a:rPr lang="en-US" dirty="0">
                <a:latin typeface="Times New Roman" pitchFamily="18" charset="0"/>
                <a:cs typeface="Times New Roman" pitchFamily="18" charset="0"/>
              </a:rPr>
              <a:t>made under Part II of the UIPA, </a:t>
            </a:r>
            <a:r>
              <a:rPr lang="en-US" b="1" dirty="0">
                <a:latin typeface="Times New Roman" pitchFamily="18" charset="0"/>
                <a:cs typeface="Times New Roman" pitchFamily="18" charset="0"/>
              </a:rPr>
              <a:t>the names may have to be redacted for </a:t>
            </a:r>
            <a:r>
              <a:rPr lang="en-US" b="1" u="sng" dirty="0">
                <a:latin typeface="Times New Roman" pitchFamily="18" charset="0"/>
                <a:cs typeface="Times New Roman" pitchFamily="18" charset="0"/>
              </a:rPr>
              <a:t>personal</a:t>
            </a:r>
            <a:r>
              <a:rPr lang="en-US" b="1" dirty="0">
                <a:latin typeface="Times New Roman" pitchFamily="18" charset="0"/>
                <a:cs typeface="Times New Roman" pitchFamily="18" charset="0"/>
              </a:rPr>
              <a:t> record requests </a:t>
            </a:r>
            <a:r>
              <a:rPr lang="en-US" dirty="0">
                <a:latin typeface="Times New Roman" pitchFamily="18" charset="0"/>
                <a:cs typeface="Times New Roman" pitchFamily="18" charset="0"/>
              </a:rPr>
              <a:t>if an exception to disclosure applies under Part III.</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To avoid having to go back through a Log to make redactions at a later date, </a:t>
            </a:r>
            <a:r>
              <a:rPr lang="en-US" b="1" dirty="0">
                <a:latin typeface="Times New Roman" pitchFamily="18" charset="0"/>
                <a:cs typeface="Times New Roman" pitchFamily="18" charset="0"/>
              </a:rPr>
              <a:t>OIP recommends that the agency enter only the Requester’s initials or case number for </a:t>
            </a:r>
            <a:r>
              <a:rPr lang="en-US" b="1" u="sng" dirty="0">
                <a:latin typeface="Times New Roman" pitchFamily="18" charset="0"/>
                <a:cs typeface="Times New Roman" pitchFamily="18" charset="0"/>
              </a:rPr>
              <a:t>personal</a:t>
            </a:r>
            <a:r>
              <a:rPr lang="en-US" b="1" dirty="0">
                <a:latin typeface="Times New Roman" pitchFamily="18" charset="0"/>
                <a:cs typeface="Times New Roman" pitchFamily="18" charset="0"/>
              </a:rPr>
              <a:t> record requests. </a:t>
            </a:r>
          </a:p>
          <a:p>
            <a:r>
              <a:rPr lang="en-US" dirty="0">
                <a:latin typeface="Times New Roman" pitchFamily="18" charset="0"/>
                <a:cs typeface="Times New Roman" pitchFamily="18" charset="0"/>
              </a:rPr>
              <a:t>Although the personal record requester may be identified in Column D as “Anonymous” and referred to by file number, please keep in mind that a </a:t>
            </a:r>
            <a:r>
              <a:rPr lang="en-US" b="1" u="sng" dirty="0">
                <a:latin typeface="Times New Roman" pitchFamily="18" charset="0"/>
                <a:cs typeface="Times New Roman" pitchFamily="18" charset="0"/>
              </a:rPr>
              <a:t>personal</a:t>
            </a:r>
            <a:r>
              <a:rPr lang="en-US" b="1" dirty="0">
                <a:latin typeface="Times New Roman" pitchFamily="18" charset="0"/>
                <a:cs typeface="Times New Roman" pitchFamily="18" charset="0"/>
              </a:rPr>
              <a:t> records request cannot be made anonymously</a:t>
            </a:r>
            <a:r>
              <a:rPr lang="en-US" dirty="0">
                <a:latin typeface="Times New Roman" pitchFamily="18" charset="0"/>
                <a:cs typeface="Times New Roman" pitchFamily="18" charset="0"/>
              </a:rPr>
              <a:t> as it is necessary for the agency to verify the requester’s right to access the personal records being sought.  A Part II </a:t>
            </a:r>
            <a:r>
              <a:rPr lang="en-US" b="1" dirty="0">
                <a:latin typeface="Times New Roman" pitchFamily="18" charset="0"/>
                <a:cs typeface="Times New Roman" pitchFamily="18" charset="0"/>
              </a:rPr>
              <a:t>government</a:t>
            </a:r>
            <a:r>
              <a:rPr lang="en-US" dirty="0">
                <a:latin typeface="Times New Roman" pitchFamily="18" charset="0"/>
                <a:cs typeface="Times New Roman" pitchFamily="18" charset="0"/>
              </a:rPr>
              <a:t> records request, on the other hand, </a:t>
            </a:r>
            <a:r>
              <a:rPr lang="en-US" b="1" dirty="0">
                <a:latin typeface="Times New Roman" pitchFamily="18" charset="0"/>
                <a:cs typeface="Times New Roman" pitchFamily="18" charset="0"/>
              </a:rPr>
              <a:t>can be made anonymously</a:t>
            </a:r>
            <a:r>
              <a:rPr lang="en-US" dirty="0">
                <a:latin typeface="Times New Roman" pitchFamily="18" charset="0"/>
                <a:cs typeface="Times New Roman" pitchFamily="18" charset="0"/>
              </a:rPr>
              <a:t>. </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26</a:t>
            </a:fld>
            <a:endParaRPr lang="en-US"/>
          </a:p>
        </p:txBody>
      </p:sp>
    </p:spTree>
    <p:extLst>
      <p:ext uri="{BB962C8B-B14F-4D97-AF65-F5344CB8AC3E}">
        <p14:creationId xmlns:p14="http://schemas.microsoft.com/office/powerpoint/2010/main" val="3629931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latin typeface="Times New Roman" pitchFamily="18" charset="0"/>
                <a:cs typeface="Times New Roman" pitchFamily="18" charset="0"/>
              </a:rPr>
              <a:t>It is really important for you to understand the </a:t>
            </a:r>
            <a:r>
              <a:rPr lang="en-US" sz="1400" b="1" dirty="0">
                <a:latin typeface="Times New Roman" pitchFamily="18" charset="0"/>
                <a:cs typeface="Times New Roman" pitchFamily="18" charset="0"/>
              </a:rPr>
              <a:t>difference between a government record and a personal record, </a:t>
            </a:r>
            <a:r>
              <a:rPr lang="en-US" sz="1400" dirty="0">
                <a:latin typeface="Times New Roman" pitchFamily="18" charset="0"/>
                <a:cs typeface="Times New Roman" pitchFamily="18" charset="0"/>
              </a:rPr>
              <a:t>because </a:t>
            </a:r>
            <a:r>
              <a:rPr lang="en-US" sz="1400" b="1" dirty="0">
                <a:latin typeface="Times New Roman" pitchFamily="18" charset="0"/>
                <a:cs typeface="Times New Roman" pitchFamily="18" charset="0"/>
              </a:rPr>
              <a:t>different rules and charges </a:t>
            </a:r>
            <a:r>
              <a:rPr lang="en-US" sz="1400" dirty="0">
                <a:latin typeface="Times New Roman" pitchFamily="18" charset="0"/>
                <a:cs typeface="Times New Roman" pitchFamily="18" charset="0"/>
              </a:rPr>
              <a:t>apply, and the Log will do </a:t>
            </a:r>
            <a:r>
              <a:rPr lang="en-US" sz="1400" b="1" dirty="0">
                <a:latin typeface="Times New Roman" pitchFamily="18" charset="0"/>
                <a:cs typeface="Times New Roman" pitchFamily="18" charset="0"/>
              </a:rPr>
              <a:t>different calculations </a:t>
            </a:r>
            <a:r>
              <a:rPr lang="en-US" sz="1400" dirty="0">
                <a:latin typeface="Times New Roman" pitchFamily="18" charset="0"/>
                <a:cs typeface="Times New Roman" pitchFamily="18" charset="0"/>
              </a:rPr>
              <a:t>depending on how you identify the request.  Additionally, </a:t>
            </a:r>
            <a:r>
              <a:rPr lang="en-US" sz="1400" b="1" dirty="0">
                <a:latin typeface="Times New Roman" pitchFamily="18" charset="0"/>
                <a:cs typeface="Times New Roman" pitchFamily="18" charset="0"/>
              </a:rPr>
              <a:t>agencies</a:t>
            </a:r>
            <a:r>
              <a:rPr lang="en-US" sz="1400" dirty="0">
                <a:latin typeface="Times New Roman" pitchFamily="18" charset="0"/>
                <a:cs typeface="Times New Roman" pitchFamily="18" charset="0"/>
              </a:rPr>
              <a:t> should be aware that they </a:t>
            </a:r>
            <a:r>
              <a:rPr lang="en-US" sz="1400" b="1" dirty="0">
                <a:latin typeface="Times New Roman" pitchFamily="18" charset="0"/>
                <a:cs typeface="Times New Roman" pitchFamily="18" charset="0"/>
              </a:rPr>
              <a:t>have different duties and potential liability with personal record requests</a:t>
            </a:r>
            <a:r>
              <a:rPr lang="en-US" sz="1400" dirty="0">
                <a:latin typeface="Times New Roman" pitchFamily="18" charset="0"/>
                <a:cs typeface="Times New Roman" pitchFamily="18" charset="0"/>
              </a:rPr>
              <a:t>, which could result in the court’s imposition of actual damages of no less than $1,000 for a knowing or intentional violation by the agency.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If you need a refresher as to </a:t>
            </a:r>
            <a:r>
              <a:rPr lang="en-US" sz="1400" b="1" dirty="0">
                <a:latin typeface="Times New Roman" pitchFamily="18" charset="0"/>
                <a:cs typeface="Times New Roman" pitchFamily="18" charset="0"/>
              </a:rPr>
              <a:t>“What is a personal records request?,”  </a:t>
            </a:r>
            <a:r>
              <a:rPr lang="en-US" sz="1400" dirty="0">
                <a:latin typeface="Times New Roman" pitchFamily="18" charset="0"/>
                <a:cs typeface="Times New Roman" pitchFamily="18" charset="0"/>
              </a:rPr>
              <a:t>the answer will pop up in </a:t>
            </a:r>
            <a:r>
              <a:rPr lang="en-US" sz="1400" b="1" dirty="0">
                <a:latin typeface="Times New Roman" pitchFamily="18" charset="0"/>
                <a:cs typeface="Times New Roman" pitchFamily="18" charset="0"/>
              </a:rPr>
              <a:t>Column F</a:t>
            </a:r>
            <a:r>
              <a:rPr lang="en-US" sz="1400" dirty="0">
                <a:latin typeface="Times New Roman" pitchFamily="18" charset="0"/>
                <a:cs typeface="Times New Roman" pitchFamily="18" charset="0"/>
              </a:rPr>
              <a:t>.  Let’s take a closer look at personal records. </a:t>
            </a:r>
            <a:endParaRPr lang="en-US" sz="1400" b="1"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27</a:t>
            </a:fld>
            <a:endParaRPr lang="en-US"/>
          </a:p>
        </p:txBody>
      </p:sp>
    </p:spTree>
    <p:extLst>
      <p:ext uri="{BB962C8B-B14F-4D97-AF65-F5344CB8AC3E}">
        <p14:creationId xmlns:p14="http://schemas.microsoft.com/office/powerpoint/2010/main" val="641899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1571" y="4561227"/>
            <a:ext cx="5941450" cy="4561878"/>
          </a:xfrm>
        </p:spPr>
        <p:txBody>
          <a:bodyPr>
            <a:normAutofit/>
          </a:bodyPr>
          <a:lstStyle/>
          <a:p>
            <a:r>
              <a:rPr lang="en-US" sz="1600" dirty="0">
                <a:latin typeface="Times New Roman" pitchFamily="18" charset="0"/>
                <a:cs typeface="Times New Roman" pitchFamily="18" charset="0"/>
              </a:rPr>
              <a:t>The T-shirt on this slide is not the official legal answer, but it’s one way to remember what a personal record is.  As the T-shirt says, </a:t>
            </a:r>
            <a:r>
              <a:rPr lang="en-US" sz="1600" b="1" dirty="0">
                <a:latin typeface="Times New Roman" pitchFamily="18" charset="0"/>
                <a:cs typeface="Times New Roman" pitchFamily="18" charset="0"/>
              </a:rPr>
              <a:t>“It’s All About Me.”</a:t>
            </a:r>
          </a:p>
          <a:p>
            <a:endParaRPr lang="en-US" sz="1600" b="1" dirty="0">
              <a:latin typeface="Times New Roman" pitchFamily="18" charset="0"/>
              <a:cs typeface="Times New Roman" pitchFamily="18" charset="0"/>
            </a:endParaRPr>
          </a:p>
          <a:p>
            <a:r>
              <a:rPr lang="en-US" sz="1600" b="1" dirty="0">
                <a:latin typeface="Times New Roman" pitchFamily="18" charset="0"/>
                <a:cs typeface="Times New Roman" pitchFamily="18" charset="0"/>
              </a:rPr>
              <a:t>A “personal record” is a government record that contains information “about” the individual who is requesting the record. </a:t>
            </a:r>
            <a:r>
              <a:rPr lang="en-US" sz="1600" dirty="0">
                <a:latin typeface="Times New Roman" pitchFamily="18" charset="0"/>
                <a:cs typeface="Times New Roman" pitchFamily="18" charset="0"/>
              </a:rPr>
              <a:t> The record may be the individual’s educational, financial, or medical records, or items that reference the individual by name or otherwise.  The information can be in a file specifically labeled with the requester’s name, or it could be in another file.  </a:t>
            </a:r>
          </a:p>
          <a:p>
            <a:endParaRPr lang="en-US" sz="1600" dirty="0">
              <a:latin typeface="Times New Roman" pitchFamily="18" charset="0"/>
              <a:cs typeface="Times New Roman" pitchFamily="18" charset="0"/>
            </a:endParaRPr>
          </a:p>
          <a:p>
            <a:r>
              <a:rPr lang="en-US" sz="1600" b="1" dirty="0">
                <a:latin typeface="Times New Roman" pitchFamily="18" charset="0"/>
                <a:cs typeface="Times New Roman" pitchFamily="18" charset="0"/>
              </a:rPr>
              <a:t>But if the agency cannot readily find or identify other files containing the requester’s personal records, then those records are not “accessible” and need not be disclosed</a:t>
            </a:r>
            <a:r>
              <a:rPr lang="en-US" sz="1600" dirty="0">
                <a:latin typeface="Times New Roman" pitchFamily="18" charset="0"/>
                <a:cs typeface="Times New Roman" pitchFamily="18" charset="0"/>
              </a:rPr>
              <a:t>. (HRS 92F-21)  In other words, the agency need not expend an unreasonable amount of time or effort to search through all of its files to try to find information about the requester.</a:t>
            </a: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28</a:t>
            </a:fld>
            <a:endParaRPr lang="en-US"/>
          </a:p>
        </p:txBody>
      </p:sp>
    </p:spTree>
    <p:extLst>
      <p:ext uri="{BB962C8B-B14F-4D97-AF65-F5344CB8AC3E}">
        <p14:creationId xmlns:p14="http://schemas.microsoft.com/office/powerpoint/2010/main" val="3153323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latin typeface="Times New Roman" pitchFamily="18" charset="0"/>
                <a:cs typeface="Times New Roman" pitchFamily="18" charset="0"/>
              </a:rPr>
              <a:t>Not every request for what may normally seem to be personal records would be considered a personal record request under Part III of the UIPA.</a:t>
            </a:r>
            <a:endParaRPr lang="en-US" sz="1400" b="1" dirty="0">
              <a:latin typeface="Times New Roman" pitchFamily="18" charset="0"/>
              <a:cs typeface="Times New Roman" pitchFamily="18" charset="0"/>
            </a:endParaRPr>
          </a:p>
          <a:p>
            <a:r>
              <a:rPr lang="en-US" sz="1400" dirty="0">
                <a:latin typeface="Times New Roman" pitchFamily="18" charset="0"/>
                <a:cs typeface="Times New Roman" pitchFamily="18" charset="0"/>
              </a:rPr>
              <a:t>For example, as noted previously, if a requester seeks information “about” him that is </a:t>
            </a:r>
            <a:r>
              <a:rPr lang="en-US" sz="1400" b="1" dirty="0">
                <a:latin typeface="Times New Roman" pitchFamily="18" charset="0"/>
                <a:cs typeface="Times New Roman" pitchFamily="18" charset="0"/>
              </a:rPr>
              <a:t>not readily accessible </a:t>
            </a:r>
            <a:r>
              <a:rPr lang="en-US" sz="1400" dirty="0">
                <a:latin typeface="Times New Roman" pitchFamily="18" charset="0"/>
                <a:cs typeface="Times New Roman" pitchFamily="18" charset="0"/>
              </a:rPr>
              <a:t>because the agency would have to search through all of its files for such information, then it is not a personal records request.</a:t>
            </a:r>
          </a:p>
          <a:p>
            <a:r>
              <a:rPr lang="en-US" sz="1400" dirty="0">
                <a:latin typeface="Times New Roman" pitchFamily="18" charset="0"/>
                <a:cs typeface="Times New Roman" pitchFamily="18" charset="0"/>
              </a:rPr>
              <a:t>As another example, </a:t>
            </a:r>
            <a:r>
              <a:rPr lang="en-US" sz="1400" b="1" dirty="0">
                <a:latin typeface="Times New Roman" pitchFamily="18" charset="0"/>
                <a:cs typeface="Times New Roman" pitchFamily="18" charset="0"/>
              </a:rPr>
              <a:t>a request for an unrelated person’s personal records, such as a birth certificate, is not a personal records request</a:t>
            </a:r>
            <a:r>
              <a:rPr lang="en-US" sz="1400" dirty="0">
                <a:latin typeface="Times New Roman" pitchFamily="18" charset="0"/>
                <a:cs typeface="Times New Roman" pitchFamily="18" charset="0"/>
              </a:rPr>
              <a:t>.  President Obama can make a personal records request for his own birth certificate.   But, if an </a:t>
            </a:r>
            <a:r>
              <a:rPr lang="en-US" sz="1400" b="1" dirty="0">
                <a:latin typeface="Times New Roman" pitchFamily="18" charset="0"/>
                <a:cs typeface="Times New Roman" pitchFamily="18" charset="0"/>
              </a:rPr>
              <a:t>unrelated third party </a:t>
            </a:r>
            <a:r>
              <a:rPr lang="en-US" sz="1400" dirty="0">
                <a:latin typeface="Times New Roman" pitchFamily="18" charset="0"/>
                <a:cs typeface="Times New Roman" pitchFamily="18" charset="0"/>
              </a:rPr>
              <a:t>makes a request for President Obama’s birth certificate, it would be a </a:t>
            </a:r>
            <a:r>
              <a:rPr lang="en-US" sz="1400" b="1" dirty="0">
                <a:latin typeface="Times New Roman" pitchFamily="18" charset="0"/>
                <a:cs typeface="Times New Roman" pitchFamily="18" charset="0"/>
              </a:rPr>
              <a:t>government</a:t>
            </a:r>
            <a:r>
              <a:rPr lang="en-US" sz="1400" dirty="0">
                <a:latin typeface="Times New Roman" pitchFamily="18" charset="0"/>
                <a:cs typeface="Times New Roman" pitchFamily="18" charset="0"/>
              </a:rPr>
              <a:t> </a:t>
            </a:r>
            <a:r>
              <a:rPr lang="en-US" sz="1400" b="1" dirty="0">
                <a:latin typeface="Times New Roman" pitchFamily="18" charset="0"/>
                <a:cs typeface="Times New Roman" pitchFamily="18" charset="0"/>
              </a:rPr>
              <a:t>record request subject to Part II of the UIPA, which has different requirements from personal record requests under Part III of the UIPA. </a:t>
            </a:r>
            <a:endParaRPr lang="en-US" sz="14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solidFill>
                  <a:srgbClr val="000000"/>
                </a:solidFill>
              </a:rPr>
              <a:pPr/>
              <a:t>29</a:t>
            </a:fld>
            <a:endParaRPr lang="en-US">
              <a:solidFill>
                <a:srgbClr val="000000"/>
              </a:solidFill>
            </a:endParaRPr>
          </a:p>
        </p:txBody>
      </p:sp>
    </p:spTree>
    <p:extLst>
      <p:ext uri="{BB962C8B-B14F-4D97-AF65-F5344CB8AC3E}">
        <p14:creationId xmlns:p14="http://schemas.microsoft.com/office/powerpoint/2010/main" val="388037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720725"/>
            <a:ext cx="4321175" cy="3241675"/>
          </a:xfrm>
        </p:spPr>
      </p:sp>
      <p:sp>
        <p:nvSpPr>
          <p:cNvPr id="3" name="Notes Placeholder 2"/>
          <p:cNvSpPr>
            <a:spLocks noGrp="1"/>
          </p:cNvSpPr>
          <p:nvPr>
            <p:ph type="body" idx="1"/>
          </p:nvPr>
        </p:nvSpPr>
        <p:spPr>
          <a:xfrm>
            <a:off x="762000" y="4343400"/>
            <a:ext cx="5850835" cy="4753429"/>
          </a:xfrm>
        </p:spPr>
        <p:txBody>
          <a:bodyPr/>
          <a:lstStyle/>
          <a:p>
            <a:r>
              <a:rPr lang="en-US" dirty="0">
                <a:latin typeface="Times New Roman" pitchFamily="18" charset="0"/>
                <a:cs typeface="Times New Roman" pitchFamily="18" charset="0"/>
              </a:rPr>
              <a:t>The UIPA is Hawaii’s open records law requiring disclosure of government </a:t>
            </a:r>
            <a:r>
              <a:rPr lang="en-US" baseline="0" dirty="0">
                <a:latin typeface="Times New Roman" pitchFamily="18" charset="0"/>
                <a:cs typeface="Times New Roman" pitchFamily="18" charset="0"/>
              </a:rPr>
              <a:t>and personal records, unless an exception applies.  It is Hawaii’s version of the federal Freedom of Information Act (FOIA).</a:t>
            </a:r>
          </a:p>
          <a:p>
            <a:endParaRPr lang="en-US" baseline="0" dirty="0">
              <a:latin typeface="Times New Roman" pitchFamily="18" charset="0"/>
              <a:cs typeface="Times New Roman" pitchFamily="18" charset="0"/>
            </a:endParaRPr>
          </a:p>
          <a:p>
            <a:r>
              <a:rPr lang="en-US" baseline="0" dirty="0">
                <a:latin typeface="Times New Roman" pitchFamily="18" charset="0"/>
                <a:cs typeface="Times New Roman" pitchFamily="18" charset="0"/>
              </a:rPr>
              <a:t>Under the UIPA, a “government record” means information maintained by an agency in written, auditory, visual, electronic, or other physical form,” and thus includes e-mails, audio recordings, and videos. </a:t>
            </a:r>
          </a:p>
          <a:p>
            <a:endParaRPr lang="en-US" baseline="0" dirty="0">
              <a:latin typeface="Times New Roman" pitchFamily="18" charset="0"/>
              <a:cs typeface="Times New Roman" pitchFamily="18" charset="0"/>
            </a:endParaRPr>
          </a:p>
          <a:p>
            <a:r>
              <a:rPr lang="en-US" baseline="0" dirty="0">
                <a:latin typeface="Times New Roman" pitchFamily="18" charset="0"/>
                <a:cs typeface="Times New Roman" pitchFamily="18" charset="0"/>
              </a:rPr>
              <a:t>A “personal record” means any item, collection, or grouping of information about an individual that is maintained by an agency.  </a:t>
            </a:r>
          </a:p>
          <a:p>
            <a:endParaRPr lang="en-US" baseline="0" dirty="0">
              <a:latin typeface="Times New Roman" pitchFamily="18" charset="0"/>
              <a:cs typeface="Times New Roman" pitchFamily="18" charset="0"/>
            </a:endParaRPr>
          </a:p>
          <a:p>
            <a:r>
              <a:rPr lang="en-US" baseline="0" dirty="0">
                <a:latin typeface="Times New Roman" pitchFamily="18" charset="0"/>
                <a:cs typeface="Times New Roman" pitchFamily="18" charset="0"/>
              </a:rPr>
              <a:t>We’ll be discussing in more detail the differences between these types of records later in the training.</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3</a:t>
            </a:fld>
            <a:endParaRPr lang="en-US"/>
          </a:p>
        </p:txBody>
      </p:sp>
    </p:spTree>
    <p:extLst>
      <p:ext uri="{BB962C8B-B14F-4D97-AF65-F5344CB8AC3E}">
        <p14:creationId xmlns:p14="http://schemas.microsoft.com/office/powerpoint/2010/main" val="513828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937" y="4561231"/>
            <a:ext cx="5862080" cy="4640469"/>
          </a:xfrm>
        </p:spPr>
        <p:txBody>
          <a:bodyPr>
            <a:normAutofit/>
          </a:bodyPr>
          <a:lstStyle/>
          <a:p>
            <a:r>
              <a:rPr lang="en-US" sz="1400" dirty="0">
                <a:latin typeface="Times New Roman" pitchFamily="18" charset="0"/>
                <a:cs typeface="Times New Roman" pitchFamily="18" charset="0"/>
              </a:rPr>
              <a:t>Let’s learn how to enter personal records requests by looking at Examples 2 and 3 on the Sample Log. Example 2 concerns a </a:t>
            </a:r>
            <a:r>
              <a:rPr lang="en-US" sz="1400" b="1" dirty="0">
                <a:latin typeface="Times New Roman" pitchFamily="18" charset="0"/>
                <a:cs typeface="Times New Roman" pitchFamily="18" charset="0"/>
              </a:rPr>
              <a:t>personal records request</a:t>
            </a:r>
            <a:r>
              <a:rPr lang="en-US" sz="1400" dirty="0">
                <a:latin typeface="Times New Roman" pitchFamily="18" charset="0"/>
                <a:cs typeface="Times New Roman" pitchFamily="18" charset="0"/>
              </a:rPr>
              <a:t> for information about requester whose name should be entered by initials or a file number to avoid having to redact it later.  Here, we have entered the </a:t>
            </a:r>
            <a:r>
              <a:rPr lang="en-US" sz="1400" b="1" dirty="0">
                <a:latin typeface="Times New Roman" pitchFamily="18" charset="0"/>
                <a:cs typeface="Times New Roman" pitchFamily="18" charset="0"/>
              </a:rPr>
              <a:t>file number</a:t>
            </a:r>
            <a:r>
              <a:rPr lang="en-US" sz="1400" dirty="0">
                <a:latin typeface="Times New Roman" pitchFamily="18" charset="0"/>
                <a:cs typeface="Times New Roman" pitchFamily="18" charset="0"/>
              </a:rPr>
              <a:t> “L123” in Column D and</a:t>
            </a:r>
            <a:r>
              <a:rPr lang="en-US" sz="1400" b="1" dirty="0">
                <a:latin typeface="Times New Roman" pitchFamily="18" charset="0"/>
                <a:cs typeface="Times New Roman" pitchFamily="18" charset="0"/>
              </a:rPr>
              <a:t> only one “x,” </a:t>
            </a:r>
            <a:r>
              <a:rPr lang="en-US" sz="1400" dirty="0">
                <a:latin typeface="Times New Roman" pitchFamily="18" charset="0"/>
                <a:cs typeface="Times New Roman" pitchFamily="18" charset="0"/>
              </a:rPr>
              <a:t>under “Personal Records Request?” in Column F.  Note that </a:t>
            </a:r>
            <a:r>
              <a:rPr lang="en-US" sz="1400" b="1" dirty="0">
                <a:latin typeface="Times New Roman" pitchFamily="18" charset="0"/>
                <a:cs typeface="Times New Roman" pitchFamily="18" charset="0"/>
              </a:rPr>
              <a:t>the sums won’t tally correctly and the formulas will not work properly if you enter more than one “x” or a different symbol.</a:t>
            </a:r>
          </a:p>
          <a:p>
            <a:r>
              <a:rPr lang="en-US" sz="1400" b="1" dirty="0">
                <a:latin typeface="Times New Roman" pitchFamily="18" charset="0"/>
                <a:cs typeface="Times New Roman" pitchFamily="18" charset="0"/>
              </a:rPr>
              <a:t>Also, when you properly enter a single “x” in Column F to identify a personal record, then you’ll see later that the Log will automatically highlight in purple the corresponding cells in Columns AB and AC to remind you that fee waivers should not be entered since no search, review, and segregation fees can be charged in the first place for personal records.</a:t>
            </a:r>
          </a:p>
          <a:p>
            <a:endParaRPr lang="en-US" sz="14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a:xfrm>
            <a:off x="4121127" y="9120814"/>
            <a:ext cx="3170582" cy="480388"/>
          </a:xfrm>
        </p:spPr>
        <p:txBody>
          <a:bodyPr/>
          <a:lstStyle/>
          <a:p>
            <a:fld id="{43606869-0246-4CA3-9393-D1098B84A01F}" type="slidenum">
              <a:rPr lang="en-US" smtClean="0"/>
              <a:pPr/>
              <a:t>30</a:t>
            </a:fld>
            <a:endParaRPr lang="en-US" dirty="0"/>
          </a:p>
        </p:txBody>
      </p:sp>
    </p:spTree>
    <p:extLst>
      <p:ext uri="{BB962C8B-B14F-4D97-AF65-F5344CB8AC3E}">
        <p14:creationId xmlns:p14="http://schemas.microsoft.com/office/powerpoint/2010/main" val="185866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937" y="4561231"/>
            <a:ext cx="5862080" cy="4640469"/>
          </a:xfrm>
        </p:spPr>
        <p:txBody>
          <a:bodyPr>
            <a:normAutofit/>
          </a:bodyPr>
          <a:lstStyle/>
          <a:p>
            <a:r>
              <a:rPr lang="en-US" sz="1400" dirty="0">
                <a:latin typeface="Times New Roman" pitchFamily="18" charset="0"/>
                <a:cs typeface="Times New Roman" pitchFamily="18" charset="0"/>
              </a:rPr>
              <a:t>Let’s turn now to Example 3 by the Anonymous Birther seeking President Obama’s birth certificate.  This is not a personal records request.  Why?  A request for an </a:t>
            </a:r>
            <a:r>
              <a:rPr lang="en-US" sz="1400" b="1" dirty="0">
                <a:latin typeface="Times New Roman" pitchFamily="18" charset="0"/>
                <a:cs typeface="Times New Roman" pitchFamily="18" charset="0"/>
              </a:rPr>
              <a:t>unrelated</a:t>
            </a:r>
            <a:r>
              <a:rPr lang="en-US" sz="1400" dirty="0">
                <a:latin typeface="Times New Roman" pitchFamily="18" charset="0"/>
                <a:cs typeface="Times New Roman" pitchFamily="18" charset="0"/>
              </a:rPr>
              <a:t> person’s personal record, such as a birth certificate, is not a personal record request for your </a:t>
            </a:r>
            <a:r>
              <a:rPr lang="en-US" sz="1400" b="1" dirty="0">
                <a:latin typeface="Times New Roman" pitchFamily="18" charset="0"/>
                <a:cs typeface="Times New Roman" pitchFamily="18" charset="0"/>
              </a:rPr>
              <a:t>own</a:t>
            </a:r>
            <a:r>
              <a:rPr lang="en-US" sz="1400" dirty="0">
                <a:latin typeface="Times New Roman" pitchFamily="18" charset="0"/>
                <a:cs typeface="Times New Roman" pitchFamily="18" charset="0"/>
              </a:rPr>
              <a:t> record.  Therefore, no “x” has been entered in Column F for the Anonymous Birther’s request.</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Although the Log may identify the requester as being “Anonymous,” remember that a personal records request cannot be made anonymously because you have to know that the person is entitled to access the information being sought that is “about’ himself </a:t>
            </a:r>
            <a:r>
              <a:rPr lang="en-US" sz="1400">
                <a:latin typeface="Times New Roman" pitchFamily="18" charset="0"/>
                <a:cs typeface="Times New Roman" pitchFamily="18" charset="0"/>
              </a:rPr>
              <a:t>or herself.</a:t>
            </a:r>
            <a:endParaRPr lang="en-US" sz="14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a:xfrm>
            <a:off x="4121127" y="9120814"/>
            <a:ext cx="3170582" cy="480388"/>
          </a:xfrm>
        </p:spPr>
        <p:txBody>
          <a:bodyPr/>
          <a:lstStyle/>
          <a:p>
            <a:fld id="{43606869-0246-4CA3-9393-D1098B84A01F}" type="slidenum">
              <a:rPr lang="en-US" smtClean="0"/>
              <a:pPr/>
              <a:t>31</a:t>
            </a:fld>
            <a:endParaRPr lang="en-US" dirty="0"/>
          </a:p>
        </p:txBody>
      </p:sp>
    </p:spTree>
    <p:extLst>
      <p:ext uri="{BB962C8B-B14F-4D97-AF65-F5344CB8AC3E}">
        <p14:creationId xmlns:p14="http://schemas.microsoft.com/office/powerpoint/2010/main" val="3077678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look at how we entered the Requester’s name in Example 4.  Because we know that it was a request by a business, we entered an asterisk * before the Honolulu News.  Be sure to use an asterisk and not another symbol so that the Log will count it in its total of record requests submitted on behalf of businesses or  nonprofit organizations, including law firms, media companies, insurance companies, advocacy groups, and other entities.</a:t>
            </a:r>
          </a:p>
          <a:p>
            <a:endParaRPr lang="en-US" dirty="0"/>
          </a:p>
          <a:p>
            <a:r>
              <a:rPr lang="en-US" dirty="0"/>
              <a:t>And because this request was a complex request, we will mark a single “X” in Column K.  We’ll talk more about complex requests in a little while.</a:t>
            </a:r>
          </a:p>
        </p:txBody>
      </p:sp>
      <p:sp>
        <p:nvSpPr>
          <p:cNvPr id="4" name="Slide Number Placeholder 3"/>
          <p:cNvSpPr>
            <a:spLocks noGrp="1"/>
          </p:cNvSpPr>
          <p:nvPr>
            <p:ph type="sldNum" sz="quarter" idx="10"/>
          </p:nvPr>
        </p:nvSpPr>
        <p:spPr/>
        <p:txBody>
          <a:bodyPr/>
          <a:lstStyle/>
          <a:p>
            <a:fld id="{43606869-0246-4CA3-9393-D1098B84A01F}" type="slidenum">
              <a:rPr lang="en-US" smtClean="0"/>
              <a:pPr/>
              <a:t>32</a:t>
            </a:fld>
            <a:endParaRPr lang="en-US"/>
          </a:p>
        </p:txBody>
      </p:sp>
    </p:spTree>
    <p:extLst>
      <p:ext uri="{BB962C8B-B14F-4D97-AF65-F5344CB8AC3E}">
        <p14:creationId xmlns:p14="http://schemas.microsoft.com/office/powerpoint/2010/main" val="2754589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F782EF-E7E4-4CE4-BC8D-B33650FD8ED2}" type="slidenum">
              <a:rPr lang="en-US"/>
              <a:pPr/>
              <a:t>33</a:t>
            </a:fld>
            <a:endParaRPr lang="en-US"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r>
              <a:rPr lang="en-US" sz="1400" dirty="0">
                <a:latin typeface="Times New Roman" pitchFamily="18" charset="0"/>
                <a:cs typeface="Times New Roman" pitchFamily="18" charset="0"/>
              </a:rPr>
              <a:t>For now, let’s move on to Columns G through J, which ask you to enter the </a:t>
            </a:r>
            <a:r>
              <a:rPr lang="en-US" sz="1400" b="1" dirty="0">
                <a:latin typeface="Times New Roman" pitchFamily="18" charset="0"/>
                <a:cs typeface="Times New Roman" pitchFamily="18" charset="0"/>
              </a:rPr>
              <a:t>date that the agency received</a:t>
            </a:r>
            <a:r>
              <a:rPr lang="en-US" sz="1400" dirty="0">
                <a:latin typeface="Times New Roman" pitchFamily="18" charset="0"/>
                <a:cs typeface="Times New Roman" pitchFamily="18" charset="0"/>
              </a:rPr>
              <a:t> the request and </a:t>
            </a:r>
            <a:r>
              <a:rPr lang="en-US" sz="1400" b="1" dirty="0">
                <a:latin typeface="Times New Roman" pitchFamily="18" charset="0"/>
                <a:cs typeface="Times New Roman" pitchFamily="18" charset="0"/>
              </a:rPr>
              <a:t>the date the agency sent its “Notice to Requester,”</a:t>
            </a:r>
            <a:r>
              <a:rPr lang="en-US" sz="1400" dirty="0">
                <a:latin typeface="Times New Roman" pitchFamily="18" charset="0"/>
                <a:cs typeface="Times New Roman" pitchFamily="18" charset="0"/>
              </a:rPr>
              <a:t> whether the agency </a:t>
            </a:r>
            <a:r>
              <a:rPr lang="en-US" sz="1400" b="1" dirty="0">
                <a:latin typeface="Times New Roman" pitchFamily="18" charset="0"/>
                <a:cs typeface="Times New Roman" pitchFamily="18" charset="0"/>
              </a:rPr>
              <a:t>initially responded within ten work days, </a:t>
            </a:r>
            <a:r>
              <a:rPr lang="en-US" sz="1400" dirty="0">
                <a:latin typeface="Times New Roman" pitchFamily="18" charset="0"/>
                <a:cs typeface="Times New Roman" pitchFamily="18" charset="0"/>
              </a:rPr>
              <a:t>and whether the request needed</a:t>
            </a:r>
            <a:r>
              <a:rPr lang="en-US" sz="1400" b="1" dirty="0">
                <a:latin typeface="Times New Roman" pitchFamily="18" charset="0"/>
                <a:cs typeface="Times New Roman" pitchFamily="18" charset="0"/>
              </a:rPr>
              <a:t> an initial clarification</a:t>
            </a:r>
            <a:r>
              <a:rPr lang="en-US" sz="1400" dirty="0">
                <a:latin typeface="Times New Roman" pitchFamily="18" charset="0"/>
                <a:cs typeface="Times New Roman" pitchFamily="18" charset="0"/>
              </a:rPr>
              <a:t>.</a:t>
            </a:r>
          </a:p>
          <a:p>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712635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0163" y="792163"/>
            <a:ext cx="4802187" cy="3600450"/>
          </a:xfrm>
        </p:spPr>
      </p:sp>
      <p:sp>
        <p:nvSpPr>
          <p:cNvPr id="3" name="Notes Placeholder 2"/>
          <p:cNvSpPr>
            <a:spLocks noGrp="1"/>
          </p:cNvSpPr>
          <p:nvPr>
            <p:ph type="body" idx="1"/>
          </p:nvPr>
        </p:nvSpPr>
        <p:spPr/>
        <p:txBody>
          <a:bodyPr>
            <a:normAutofit/>
          </a:bodyPr>
          <a:lstStyle/>
          <a:p>
            <a:r>
              <a:rPr lang="en-US" sz="1900" b="1" dirty="0">
                <a:latin typeface="Times New Roman" pitchFamily="18" charset="0"/>
                <a:cs typeface="Times New Roman" pitchFamily="18" charset="0"/>
              </a:rPr>
              <a:t>Column G </a:t>
            </a:r>
            <a:r>
              <a:rPr lang="en-US" sz="1900" dirty="0">
                <a:latin typeface="Times New Roman" pitchFamily="18" charset="0"/>
                <a:cs typeface="Times New Roman" pitchFamily="18" charset="0"/>
              </a:rPr>
              <a:t>asks for the </a:t>
            </a:r>
            <a:r>
              <a:rPr lang="en-US" sz="1900" b="1" dirty="0">
                <a:latin typeface="Times New Roman" pitchFamily="18" charset="0"/>
                <a:cs typeface="Times New Roman" pitchFamily="18" charset="0"/>
              </a:rPr>
              <a:t>date that the agency received the request</a:t>
            </a:r>
            <a:r>
              <a:rPr lang="en-US" sz="1900" dirty="0">
                <a:latin typeface="Times New Roman" pitchFamily="18" charset="0"/>
                <a:cs typeface="Times New Roman" pitchFamily="18" charset="0"/>
              </a:rPr>
              <a:t>.</a:t>
            </a:r>
            <a:r>
              <a:rPr lang="en-US" sz="1900" b="1" dirty="0">
                <a:latin typeface="Times New Roman" pitchFamily="18" charset="0"/>
                <a:cs typeface="Times New Roman" pitchFamily="18" charset="0"/>
              </a:rPr>
              <a:t> </a:t>
            </a:r>
            <a:r>
              <a:rPr lang="en-US" sz="1900" dirty="0">
                <a:latin typeface="Times New Roman" pitchFamily="18" charset="0"/>
                <a:cs typeface="Times New Roman" pitchFamily="18" charset="0"/>
              </a:rPr>
              <a:t>Note that the yellow highlighted “total” in cell G10 will count each entry as a request and will provide the total number of record requests received by the agency.  As the instructions in row 4 remind you, </a:t>
            </a:r>
            <a:r>
              <a:rPr lang="en-US" sz="1900" u="sng" dirty="0">
                <a:latin typeface="Times New Roman" pitchFamily="18" charset="0"/>
                <a:cs typeface="Times New Roman" pitchFamily="18" charset="0"/>
              </a:rPr>
              <a:t>enter only one date per request </a:t>
            </a:r>
            <a:r>
              <a:rPr lang="en-US" sz="1900" dirty="0">
                <a:latin typeface="Times New Roman" pitchFamily="18" charset="0"/>
                <a:cs typeface="Times New Roman" pitchFamily="18" charset="0"/>
              </a:rPr>
              <a:t>in order for it to be properly added in the “Totals” cell G10.  </a:t>
            </a:r>
            <a:r>
              <a:rPr lang="en-US" sz="1900" b="1" dirty="0">
                <a:latin typeface="Times New Roman" pitchFamily="18" charset="0"/>
                <a:cs typeface="Times New Roman" pitchFamily="18" charset="0"/>
              </a:rPr>
              <a:t>Remember, too, that the numbers in the yellow “Totals” row are based on the data entries in the white rows below, which are not shown on this slide.</a:t>
            </a:r>
            <a:r>
              <a:rPr lang="en-US" sz="1900" dirty="0">
                <a:latin typeface="Times New Roman" pitchFamily="18" charset="0"/>
                <a:cs typeface="Times New Roman" pitchFamily="18" charset="0"/>
              </a:rPr>
              <a:t>  The “Totals” are only being shown here to explain how they were calculated and are not based on the entries in the highlighted Examples that are exhibited.</a:t>
            </a: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34</a:t>
            </a:fld>
            <a:endParaRPr lang="en-US" dirty="0"/>
          </a:p>
        </p:txBody>
      </p:sp>
    </p:spTree>
    <p:extLst>
      <p:ext uri="{BB962C8B-B14F-4D97-AF65-F5344CB8AC3E}">
        <p14:creationId xmlns:p14="http://schemas.microsoft.com/office/powerpoint/2010/main" val="3639581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0163" y="792163"/>
            <a:ext cx="4802187" cy="3600450"/>
          </a:xfrm>
        </p:spPr>
      </p:sp>
      <p:sp>
        <p:nvSpPr>
          <p:cNvPr id="3" name="Notes Placeholder 2"/>
          <p:cNvSpPr>
            <a:spLocks noGrp="1"/>
          </p:cNvSpPr>
          <p:nvPr>
            <p:ph type="body" idx="1"/>
          </p:nvPr>
        </p:nvSpPr>
        <p:spPr/>
        <p:txBody>
          <a:bodyPr>
            <a:normAutofit/>
          </a:bodyPr>
          <a:lstStyle/>
          <a:p>
            <a:r>
              <a:rPr lang="en-US" sz="1900" b="1" dirty="0">
                <a:latin typeface="Times New Roman" pitchFamily="18" charset="0"/>
                <a:cs typeface="Times New Roman" pitchFamily="18" charset="0"/>
              </a:rPr>
              <a:t>Column H </a:t>
            </a:r>
            <a:r>
              <a:rPr lang="en-US" sz="1900" dirty="0">
                <a:latin typeface="Times New Roman" pitchFamily="18" charset="0"/>
                <a:cs typeface="Times New Roman" pitchFamily="18" charset="0"/>
              </a:rPr>
              <a:t>asks for the </a:t>
            </a:r>
            <a:r>
              <a:rPr lang="en-US" sz="1900" b="1" dirty="0">
                <a:latin typeface="Times New Roman" pitchFamily="18" charset="0"/>
                <a:cs typeface="Times New Roman" pitchFamily="18" charset="0"/>
              </a:rPr>
              <a:t>date that the agency sent its “</a:t>
            </a:r>
            <a:r>
              <a:rPr lang="en-US" sz="1900" b="1" u="sng" dirty="0">
                <a:latin typeface="Times New Roman" pitchFamily="18" charset="0"/>
                <a:cs typeface="Times New Roman" pitchFamily="18" charset="0"/>
              </a:rPr>
              <a:t>Notice</a:t>
            </a:r>
            <a:r>
              <a:rPr lang="en-US" sz="1900" b="1" dirty="0">
                <a:latin typeface="Times New Roman" pitchFamily="18" charset="0"/>
                <a:cs typeface="Times New Roman" pitchFamily="18" charset="0"/>
              </a:rPr>
              <a:t> to Requester</a:t>
            </a:r>
            <a:r>
              <a:rPr lang="en-US" sz="1900" dirty="0">
                <a:latin typeface="Times New Roman" pitchFamily="18" charset="0"/>
                <a:cs typeface="Times New Roman" pitchFamily="18" charset="0"/>
              </a:rPr>
              <a:t>.”   The UIPA requires the Notice to be sent within 10 work days after receiving a request.   In </a:t>
            </a:r>
            <a:r>
              <a:rPr lang="en-US" sz="1900" u="sng" dirty="0">
                <a:latin typeface="Times New Roman" pitchFamily="18" charset="0"/>
                <a:cs typeface="Times New Roman" pitchFamily="18" charset="0"/>
              </a:rPr>
              <a:t>complex</a:t>
            </a:r>
            <a:r>
              <a:rPr lang="en-US" sz="1900" dirty="0">
                <a:latin typeface="Times New Roman" pitchFamily="18" charset="0"/>
                <a:cs typeface="Times New Roman" pitchFamily="18" charset="0"/>
              </a:rPr>
              <a:t> cases involving extenuating circumstances or voluminous records, the agency can instead send an </a:t>
            </a:r>
            <a:r>
              <a:rPr lang="en-US" sz="1900" b="1" dirty="0">
                <a:latin typeface="Times New Roman" pitchFamily="18" charset="0"/>
                <a:cs typeface="Times New Roman" pitchFamily="18" charset="0"/>
              </a:rPr>
              <a:t>Acknowledgment</a:t>
            </a:r>
            <a:r>
              <a:rPr lang="en-US" sz="1900" dirty="0">
                <a:latin typeface="Times New Roman" pitchFamily="18" charset="0"/>
                <a:cs typeface="Times New Roman" pitchFamily="18" charset="0"/>
              </a:rPr>
              <a:t> within </a:t>
            </a:r>
            <a:r>
              <a:rPr lang="en-US" sz="1900" u="sng" dirty="0">
                <a:latin typeface="Times New Roman" pitchFamily="18" charset="0"/>
                <a:cs typeface="Times New Roman" pitchFamily="18" charset="0"/>
              </a:rPr>
              <a:t>10</a:t>
            </a:r>
            <a:r>
              <a:rPr lang="en-US" sz="1900" dirty="0">
                <a:latin typeface="Times New Roman" pitchFamily="18" charset="0"/>
                <a:cs typeface="Times New Roman" pitchFamily="18" charset="0"/>
              </a:rPr>
              <a:t> work days, but it must still send out the </a:t>
            </a:r>
            <a:r>
              <a:rPr lang="en-US" sz="1900" b="1" dirty="0">
                <a:latin typeface="Times New Roman" pitchFamily="18" charset="0"/>
                <a:cs typeface="Times New Roman" pitchFamily="18" charset="0"/>
              </a:rPr>
              <a:t>Notice to Requester</a:t>
            </a:r>
            <a:r>
              <a:rPr lang="en-US" sz="1900" dirty="0">
                <a:latin typeface="Times New Roman" pitchFamily="18" charset="0"/>
                <a:cs typeface="Times New Roman" pitchFamily="18" charset="0"/>
              </a:rPr>
              <a:t> within </a:t>
            </a:r>
            <a:r>
              <a:rPr lang="en-US" sz="1900" u="sng" dirty="0">
                <a:latin typeface="Times New Roman" pitchFamily="18" charset="0"/>
                <a:cs typeface="Times New Roman" pitchFamily="18" charset="0"/>
              </a:rPr>
              <a:t>20</a:t>
            </a:r>
            <a:r>
              <a:rPr lang="en-US" sz="1900" dirty="0">
                <a:latin typeface="Times New Roman" pitchFamily="18" charset="0"/>
                <a:cs typeface="Times New Roman" pitchFamily="18" charset="0"/>
              </a:rPr>
              <a:t> work days after receiving the request.  </a:t>
            </a:r>
            <a:r>
              <a:rPr lang="en-US" sz="1900" b="1" dirty="0">
                <a:latin typeface="Times New Roman" pitchFamily="18" charset="0"/>
                <a:cs typeface="Times New Roman" pitchFamily="18" charset="0"/>
              </a:rPr>
              <a:t>In complex cases, therefore, please enter the date that the </a:t>
            </a:r>
            <a:r>
              <a:rPr lang="en-US" sz="1900" b="1" u="sng" dirty="0">
                <a:latin typeface="Times New Roman" pitchFamily="18" charset="0"/>
                <a:cs typeface="Times New Roman" pitchFamily="18" charset="0"/>
              </a:rPr>
              <a:t>Notice</a:t>
            </a:r>
            <a:r>
              <a:rPr lang="en-US" sz="1900" dirty="0">
                <a:latin typeface="Times New Roman" pitchFamily="18" charset="0"/>
                <a:cs typeface="Times New Roman" pitchFamily="18" charset="0"/>
              </a:rPr>
              <a:t>, </a:t>
            </a:r>
            <a:r>
              <a:rPr lang="en-US" sz="1900" u="sng" dirty="0">
                <a:latin typeface="Times New Roman" pitchFamily="18" charset="0"/>
                <a:cs typeface="Times New Roman" pitchFamily="18" charset="0"/>
              </a:rPr>
              <a:t>not the Acknowledgment</a:t>
            </a:r>
            <a:r>
              <a:rPr lang="en-US" sz="1900" dirty="0">
                <a:latin typeface="Times New Roman" pitchFamily="18" charset="0"/>
                <a:cs typeface="Times New Roman" pitchFamily="18" charset="0"/>
              </a:rPr>
              <a:t>, was sent.  </a:t>
            </a:r>
            <a:r>
              <a:rPr lang="en-US" sz="1900" u="sng" dirty="0">
                <a:latin typeface="Times New Roman" pitchFamily="18" charset="0"/>
                <a:cs typeface="Times New Roman" pitchFamily="18" charset="0"/>
              </a:rPr>
              <a:t>Only one date must be entered</a:t>
            </a:r>
            <a:r>
              <a:rPr lang="en-US" sz="1900" dirty="0">
                <a:latin typeface="Times New Roman" pitchFamily="18" charset="0"/>
                <a:cs typeface="Times New Roman" pitchFamily="18" charset="0"/>
              </a:rPr>
              <a:t>, so that the yellow “Totals” cell H10 will add it to the total number of Notices sent by the agency.</a:t>
            </a: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35</a:t>
            </a:fld>
            <a:endParaRPr lang="en-US" dirty="0"/>
          </a:p>
        </p:txBody>
      </p:sp>
    </p:spTree>
    <p:extLst>
      <p:ext uri="{BB962C8B-B14F-4D97-AF65-F5344CB8AC3E}">
        <p14:creationId xmlns:p14="http://schemas.microsoft.com/office/powerpoint/2010/main" val="1273875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0163" y="792163"/>
            <a:ext cx="4802187" cy="3600450"/>
          </a:xfrm>
        </p:spPr>
      </p:sp>
      <p:sp>
        <p:nvSpPr>
          <p:cNvPr id="3" name="Notes Placeholder 2"/>
          <p:cNvSpPr>
            <a:spLocks noGrp="1"/>
          </p:cNvSpPr>
          <p:nvPr>
            <p:ph type="body" idx="1"/>
          </p:nvPr>
        </p:nvSpPr>
        <p:spPr/>
        <p:txBody>
          <a:bodyPr>
            <a:normAutofit fontScale="92500" lnSpcReduction="20000"/>
          </a:bodyPr>
          <a:lstStyle/>
          <a:p>
            <a:r>
              <a:rPr lang="en-US" sz="1900" b="1" dirty="0">
                <a:latin typeface="Times New Roman" pitchFamily="18" charset="0"/>
                <a:cs typeface="Times New Roman" pitchFamily="18" charset="0"/>
              </a:rPr>
              <a:t>Column I </a:t>
            </a:r>
            <a:r>
              <a:rPr lang="en-US" sz="1900" dirty="0">
                <a:latin typeface="Times New Roman" pitchFamily="18" charset="0"/>
                <a:cs typeface="Times New Roman" pitchFamily="18" charset="0"/>
              </a:rPr>
              <a:t>is not automatically calculated for you.  Please </a:t>
            </a:r>
            <a:r>
              <a:rPr lang="en-US" sz="1900" b="1" dirty="0">
                <a:latin typeface="Times New Roman" pitchFamily="18" charset="0"/>
                <a:cs typeface="Times New Roman" pitchFamily="18" charset="0"/>
              </a:rPr>
              <a:t>manually add one “x” </a:t>
            </a:r>
            <a:r>
              <a:rPr lang="en-US" sz="1900" dirty="0">
                <a:latin typeface="Times New Roman" pitchFamily="18" charset="0"/>
                <a:cs typeface="Times New Roman" pitchFamily="18" charset="0"/>
              </a:rPr>
              <a:t>when the agency initially responded within 10 workdays after receiving the request.  The initial response is defined as a Notice, Acknowledgement, or even the completion of the case by sending all requested records.  If the agency initially responded or completed the case within 10 workdays after receiving the request, then one “x” should be entered in Column I to indicate that the agency sent its initial response in a timely manner.  Do </a:t>
            </a:r>
            <a:r>
              <a:rPr lang="en-US" sz="1900" u="sng" dirty="0">
                <a:latin typeface="Times New Roman" pitchFamily="18" charset="0"/>
                <a:cs typeface="Times New Roman" pitchFamily="18" charset="0"/>
              </a:rPr>
              <a:t>not</a:t>
            </a:r>
            <a:r>
              <a:rPr lang="en-US" sz="1900" dirty="0">
                <a:latin typeface="Times New Roman" pitchFamily="18" charset="0"/>
                <a:cs typeface="Times New Roman" pitchFamily="18" charset="0"/>
              </a:rPr>
              <a:t> count the day the request was received, but do count the day that the response was sent.  </a:t>
            </a:r>
          </a:p>
          <a:p>
            <a:r>
              <a:rPr lang="en-US" sz="1900" dirty="0">
                <a:latin typeface="Times New Roman" pitchFamily="18" charset="0"/>
                <a:cs typeface="Times New Roman" pitchFamily="18" charset="0"/>
              </a:rPr>
              <a:t>Sometimes, the agency cannot check Column I because it is unable to respond to a request that is unclear and it will </a:t>
            </a:r>
            <a:r>
              <a:rPr lang="en-US" sz="1900" b="1" dirty="0">
                <a:latin typeface="Times New Roman" pitchFamily="18" charset="0"/>
                <a:cs typeface="Times New Roman" pitchFamily="18" charset="0"/>
              </a:rPr>
              <a:t>need to have the request clarified by the requester.  </a:t>
            </a:r>
            <a:r>
              <a:rPr lang="en-US" sz="1900" dirty="0">
                <a:latin typeface="Times New Roman" pitchFamily="18" charset="0"/>
                <a:cs typeface="Times New Roman" pitchFamily="18" charset="0"/>
              </a:rPr>
              <a:t>If so, then the agency should </a:t>
            </a:r>
            <a:r>
              <a:rPr lang="en-US" sz="1900" b="1" dirty="0">
                <a:latin typeface="Times New Roman" pitchFamily="18" charset="0"/>
                <a:cs typeface="Times New Roman" pitchFamily="18" charset="0"/>
              </a:rPr>
              <a:t>enter one “x” in Column J</a:t>
            </a:r>
            <a:r>
              <a:rPr lang="en-US" sz="1900" dirty="0">
                <a:latin typeface="Times New Roman" pitchFamily="18" charset="0"/>
                <a:cs typeface="Times New Roman" pitchFamily="18" charset="0"/>
              </a:rPr>
              <a:t> to show that the request needed initial clarification.  This data will help to explain why an agency may not have been able to send out its initial response within 10 days.</a:t>
            </a:r>
            <a:endParaRPr lang="en-US" sz="1900" b="1" u="sng"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36</a:t>
            </a:fld>
            <a:endParaRPr lang="en-US" dirty="0"/>
          </a:p>
        </p:txBody>
      </p:sp>
    </p:spTree>
    <p:extLst>
      <p:ext uri="{BB962C8B-B14F-4D97-AF65-F5344CB8AC3E}">
        <p14:creationId xmlns:p14="http://schemas.microsoft.com/office/powerpoint/2010/main" val="741559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8203" y="4572003"/>
            <a:ext cx="5744819" cy="4658974"/>
          </a:xfrm>
        </p:spPr>
        <p:txBody>
          <a:bodyPr>
            <a:normAutofit/>
          </a:bodyPr>
          <a:lstStyle/>
          <a:p>
            <a:r>
              <a:rPr lang="en-US" sz="1400" dirty="0">
                <a:latin typeface="Times New Roman" pitchFamily="18" charset="0"/>
                <a:cs typeface="Times New Roman" pitchFamily="18" charset="0"/>
              </a:rPr>
              <a:t>Note that Column I can be checked even if Column H shows that the date of the Notice in a </a:t>
            </a:r>
            <a:r>
              <a:rPr lang="en-US" sz="1400" b="1" dirty="0">
                <a:latin typeface="Times New Roman" pitchFamily="18" charset="0"/>
                <a:cs typeface="Times New Roman" pitchFamily="18" charset="0"/>
              </a:rPr>
              <a:t>complex</a:t>
            </a:r>
            <a:r>
              <a:rPr lang="en-US" sz="1400" dirty="0">
                <a:latin typeface="Times New Roman" pitchFamily="18" charset="0"/>
                <a:cs typeface="Times New Roman" pitchFamily="18" charset="0"/>
              </a:rPr>
              <a:t> case was more than 10 days after receipt of the request, </a:t>
            </a:r>
            <a:r>
              <a:rPr lang="en-US" sz="1400" b="1" dirty="0">
                <a:latin typeface="Times New Roman" pitchFamily="18" charset="0"/>
                <a:cs typeface="Times New Roman" pitchFamily="18" charset="0"/>
              </a:rPr>
              <a:t>so long as the agency sent its Acknowledgement to the requester within the first 10 days</a:t>
            </a:r>
            <a:r>
              <a:rPr lang="en-US" sz="1400" dirty="0">
                <a:latin typeface="Times New Roman" pitchFamily="18" charset="0"/>
                <a:cs typeface="Times New Roman" pitchFamily="18" charset="0"/>
              </a:rPr>
              <a:t>. </a:t>
            </a:r>
            <a:r>
              <a:rPr lang="en-US" sz="1400" b="1" dirty="0">
                <a:latin typeface="Times New Roman" pitchFamily="18" charset="0"/>
                <a:cs typeface="Times New Roman" pitchFamily="18" charset="0"/>
              </a:rPr>
              <a:t>Even if the agency does not complete the request, it should at least send out a Notice or Acknowledgement within the first ten days and should be able to enter in “x” in Column I.</a:t>
            </a:r>
          </a:p>
          <a:p>
            <a:endParaRPr lang="en-US" sz="14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37</a:t>
            </a:fld>
            <a:endParaRPr lang="en-US"/>
          </a:p>
        </p:txBody>
      </p:sp>
    </p:spTree>
    <p:extLst>
      <p:ext uri="{BB962C8B-B14F-4D97-AF65-F5344CB8AC3E}">
        <p14:creationId xmlns:p14="http://schemas.microsoft.com/office/powerpoint/2010/main" val="2797513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8203" y="4572003"/>
            <a:ext cx="5744819" cy="4658974"/>
          </a:xfrm>
        </p:spPr>
        <p:txBody>
          <a:bodyPr>
            <a:normAutofit/>
          </a:bodyPr>
          <a:lstStyle/>
          <a:p>
            <a:r>
              <a:rPr lang="en-US" sz="1400" b="1" dirty="0">
                <a:latin typeface="Times New Roman" pitchFamily="18" charset="0"/>
                <a:cs typeface="Times New Roman" pitchFamily="18" charset="0"/>
              </a:rPr>
              <a:t>When you are calculating the days for Column I, do not be concerned if they do not match with the automatic calculations in Column N. </a:t>
            </a:r>
            <a:r>
              <a:rPr lang="en-US" sz="1400" dirty="0">
                <a:latin typeface="Times New Roman" pitchFamily="18" charset="0"/>
                <a:cs typeface="Times New Roman" pitchFamily="18" charset="0"/>
              </a:rPr>
              <a:t>Unlike the manual calculations by the agency to complete Column I, Column N’s automatic calculations may overstate the number of workdays to complete a request because it includes the day that the request was received.  It was necessary to do this because otherwise, a request completed the same day it was received would have been counted as zero days.  Also, Column N does not exclude state holidays</a:t>
            </a:r>
            <a:r>
              <a:rPr lang="en-US" sz="1400" b="1" dirty="0">
                <a:latin typeface="Times New Roman" pitchFamily="18" charset="0"/>
                <a:cs typeface="Times New Roman" pitchFamily="18" charset="0"/>
              </a:rPr>
              <a:t>.   </a:t>
            </a:r>
          </a:p>
          <a:p>
            <a:endParaRPr lang="en-US" sz="14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38</a:t>
            </a:fld>
            <a:endParaRPr lang="en-US"/>
          </a:p>
        </p:txBody>
      </p:sp>
    </p:spTree>
    <p:extLst>
      <p:ext uri="{BB962C8B-B14F-4D97-AF65-F5344CB8AC3E}">
        <p14:creationId xmlns:p14="http://schemas.microsoft.com/office/powerpoint/2010/main" val="2685290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8203" y="4572003"/>
            <a:ext cx="5744819" cy="4658974"/>
          </a:xfrm>
        </p:spPr>
        <p:txBody>
          <a:bodyPr>
            <a:normAutofit fontScale="32500" lnSpcReduction="20000"/>
          </a:bodyPr>
          <a:lstStyle/>
          <a:p>
            <a:r>
              <a:rPr lang="en-US" sz="4200" dirty="0">
                <a:latin typeface="Century Schoolbook" pitchFamily="18" charset="0"/>
                <a:cs typeface="Times New Roman" pitchFamily="18" charset="0"/>
              </a:rPr>
              <a:t>Now, let’s move on to see what is needed to identify a </a:t>
            </a:r>
            <a:r>
              <a:rPr lang="en-US" sz="4200" b="1" dirty="0">
                <a:latin typeface="Century Schoolbook" pitchFamily="18" charset="0"/>
                <a:cs typeface="Times New Roman" pitchFamily="18" charset="0"/>
              </a:rPr>
              <a:t>COMPLEX record request involving voluminous records</a:t>
            </a:r>
            <a:r>
              <a:rPr lang="en-US" sz="4200" dirty="0">
                <a:latin typeface="Century Schoolbook" pitchFamily="18" charset="0"/>
                <a:cs typeface="Times New Roman" pitchFamily="18" charset="0"/>
              </a:rPr>
              <a:t> or </a:t>
            </a:r>
            <a:r>
              <a:rPr lang="en-US" sz="4200" b="1" dirty="0">
                <a:latin typeface="Century Schoolbook" pitchFamily="18" charset="0"/>
                <a:cs typeface="Times New Roman" pitchFamily="18" charset="0"/>
              </a:rPr>
              <a:t>extenuating circumstances, </a:t>
            </a:r>
            <a:r>
              <a:rPr lang="en-US" sz="4200" dirty="0">
                <a:latin typeface="Century Schoolbook" pitchFamily="18" charset="0"/>
                <a:cs typeface="Times New Roman" pitchFamily="18" charset="0"/>
              </a:rPr>
              <a:t>which will often take more time and/or entail higher fees and costs. For further assistance in how to handle complex record requests, the pop-up instructions will refer you to the “OIP’s Informal Guide to Processing Large or Complex Record Requests,” which can be found through the training link on OIP’s home page at oip.hawaii.gov. </a:t>
            </a:r>
          </a:p>
          <a:p>
            <a:endParaRPr lang="en-US" sz="4200" b="1" dirty="0">
              <a:latin typeface="Century Schoolbook" pitchFamily="18" charset="0"/>
              <a:cs typeface="Times New Roman" pitchFamily="18" charset="0"/>
            </a:endParaRPr>
          </a:p>
          <a:p>
            <a:r>
              <a:rPr lang="en-US" sz="4200" b="1" dirty="0">
                <a:latin typeface="Century Schoolbook" pitchFamily="18" charset="0"/>
                <a:cs typeface="Times New Roman" pitchFamily="18" charset="0"/>
              </a:rPr>
              <a:t>It is very important to properly enter the data in this section</a:t>
            </a:r>
            <a:r>
              <a:rPr lang="en-US" sz="4200" dirty="0">
                <a:latin typeface="Century Schoolbook" pitchFamily="18" charset="0"/>
                <a:cs typeface="Times New Roman" pitchFamily="18" charset="0"/>
              </a:rPr>
              <a:t>, so that we can distinguish between the typical requests and complex requests, and apply the correct formulas in the Log.  To identify a complex request, </a:t>
            </a:r>
            <a:r>
              <a:rPr lang="en-US" sz="4200" b="1" dirty="0">
                <a:latin typeface="Century Schoolbook" pitchFamily="18" charset="0"/>
                <a:cs typeface="Times New Roman" pitchFamily="18" charset="0"/>
              </a:rPr>
              <a:t>only ONE “x” </a:t>
            </a:r>
            <a:r>
              <a:rPr lang="en-US" sz="4200" dirty="0">
                <a:latin typeface="Century Schoolbook" pitchFamily="18" charset="0"/>
                <a:cs typeface="Times New Roman" pitchFamily="18" charset="0"/>
              </a:rPr>
              <a:t>should be entered in </a:t>
            </a:r>
            <a:r>
              <a:rPr lang="en-US" sz="4200" b="1" dirty="0">
                <a:latin typeface="Century Schoolbook" pitchFamily="18" charset="0"/>
                <a:cs typeface="Times New Roman" pitchFamily="18" charset="0"/>
              </a:rPr>
              <a:t>Column K.</a:t>
            </a:r>
            <a:r>
              <a:rPr lang="en-US" sz="4200" dirty="0">
                <a:latin typeface="Century Schoolbook" pitchFamily="18" charset="0"/>
                <a:cs typeface="Times New Roman" pitchFamily="18" charset="0"/>
              </a:rPr>
              <a:t>  </a:t>
            </a:r>
          </a:p>
          <a:p>
            <a:endParaRPr lang="en-US" sz="4200" b="1" dirty="0">
              <a:latin typeface="Century Schoolbook" pitchFamily="18" charset="0"/>
              <a:cs typeface="Times New Roman" pitchFamily="18" charset="0"/>
            </a:endParaRPr>
          </a:p>
          <a:p>
            <a:r>
              <a:rPr lang="en-US" sz="4200" dirty="0">
                <a:latin typeface="Century Schoolbook" pitchFamily="18" charset="0"/>
                <a:cs typeface="Times New Roman" pitchFamily="18" charset="0"/>
              </a:rPr>
              <a:t>The yellow highlighted totals in cell K10 will count any box in Column K with only ONE “x” in it as a complex request.  If more than one “x” or if another letter, word, symbol, or date is entered in Column K, then the Log will again presume that it is a typical record request and the formulas for complex requests will </a:t>
            </a:r>
            <a:r>
              <a:rPr lang="en-US" sz="4200" u="sng" dirty="0">
                <a:latin typeface="Century Schoolbook" pitchFamily="18" charset="0"/>
                <a:cs typeface="Times New Roman" pitchFamily="18" charset="0"/>
              </a:rPr>
              <a:t>not</a:t>
            </a:r>
            <a:r>
              <a:rPr lang="en-US" sz="4200" dirty="0">
                <a:latin typeface="Century Schoolbook" pitchFamily="18" charset="0"/>
                <a:cs typeface="Times New Roman" pitchFamily="18" charset="0"/>
              </a:rPr>
              <a:t> work with this entry.  </a:t>
            </a:r>
            <a:r>
              <a:rPr lang="en-US" sz="4200" b="1" dirty="0">
                <a:latin typeface="Century Schoolbook" pitchFamily="18" charset="0"/>
                <a:cs typeface="Times New Roman" pitchFamily="18" charset="0"/>
              </a:rPr>
              <a:t>Therefore, be sure to enter only ONE “x” in Column K to properly identify a COMPLEX case.  </a:t>
            </a:r>
          </a:p>
          <a:p>
            <a:endParaRPr lang="en-US" sz="4200" b="1" dirty="0">
              <a:latin typeface="Century Schoolbook" pitchFamily="18" charset="0"/>
              <a:cs typeface="Times New Roman" pitchFamily="18" charset="0"/>
            </a:endParaRPr>
          </a:p>
          <a:p>
            <a:endParaRPr lang="en-US" sz="4200" dirty="0">
              <a:latin typeface="Century Schoolbook"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39</a:t>
            </a:fld>
            <a:endParaRPr lang="en-US"/>
          </a:p>
        </p:txBody>
      </p:sp>
    </p:spTree>
    <p:extLst>
      <p:ext uri="{BB962C8B-B14F-4D97-AF65-F5344CB8AC3E}">
        <p14:creationId xmlns:p14="http://schemas.microsoft.com/office/powerpoint/2010/main" val="2458494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720725"/>
            <a:ext cx="4321175" cy="3241675"/>
          </a:xfrm>
        </p:spPr>
      </p:sp>
      <p:sp>
        <p:nvSpPr>
          <p:cNvPr id="3" name="Notes Placeholder 2"/>
          <p:cNvSpPr>
            <a:spLocks noGrp="1"/>
          </p:cNvSpPr>
          <p:nvPr>
            <p:ph type="body" idx="1"/>
          </p:nvPr>
        </p:nvSpPr>
        <p:spPr>
          <a:xfrm>
            <a:off x="762000" y="4343400"/>
            <a:ext cx="5850835" cy="4753429"/>
          </a:xfrm>
        </p:spPr>
        <p:txBody>
          <a:bodyPr/>
          <a:lstStyle/>
          <a:p>
            <a:r>
              <a:rPr lang="en-US" dirty="0">
                <a:latin typeface="Times New Roman" pitchFamily="18" charset="0"/>
                <a:cs typeface="Times New Roman" pitchFamily="18" charset="0"/>
              </a:rPr>
              <a:t>A record request is one that </a:t>
            </a:r>
            <a:r>
              <a:rPr lang="en-US" b="1" dirty="0">
                <a:latin typeface="Times New Roman" pitchFamily="18" charset="0"/>
                <a:cs typeface="Times New Roman" pitchFamily="18" charset="0"/>
              </a:rPr>
              <a:t>actually seeks records </a:t>
            </a:r>
            <a:r>
              <a:rPr lang="en-US" dirty="0">
                <a:latin typeface="Times New Roman" pitchFamily="18" charset="0"/>
                <a:cs typeface="Times New Roman" pitchFamily="18" charset="0"/>
              </a:rPr>
              <a:t>and not just asks for answers to questions.  Although most record requests are subject to the UIPA, they do </a:t>
            </a:r>
            <a:r>
              <a:rPr lang="en-US" u="sng" dirty="0">
                <a:latin typeface="Times New Roman" pitchFamily="18" charset="0"/>
                <a:cs typeface="Times New Roman" pitchFamily="18" charset="0"/>
              </a:rPr>
              <a:t>not</a:t>
            </a:r>
            <a:r>
              <a:rPr lang="en-US" dirty="0">
                <a:latin typeface="Times New Roman" pitchFamily="18" charset="0"/>
                <a:cs typeface="Times New Roman" pitchFamily="18" charset="0"/>
              </a:rPr>
              <a:t> all have to be logged.</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The overwhelming majority of record requests are </a:t>
            </a:r>
            <a:r>
              <a:rPr lang="en-US" b="1" dirty="0">
                <a:latin typeface="Times New Roman" pitchFamily="18" charset="0"/>
                <a:cs typeface="Times New Roman" pitchFamily="18" charset="0"/>
              </a:rPr>
              <a:t>routine requests that may be made orally or in writing and are typically granted or denied without supervisory review and with or without payment of a fee.  </a:t>
            </a:r>
            <a:r>
              <a:rPr lang="en-US" dirty="0">
                <a:latin typeface="Times New Roman" pitchFamily="18" charset="0"/>
                <a:cs typeface="Times New Roman" pitchFamily="18" charset="0"/>
              </a:rPr>
              <a:t>Routine requests could be for agency forms or applications; student transcripts; birth, marriage, or death certificates; and police accident and theft reports.  </a:t>
            </a:r>
            <a:r>
              <a:rPr lang="en-US" b="1" dirty="0">
                <a:latin typeface="Times New Roman" pitchFamily="18" charset="0"/>
                <a:cs typeface="Times New Roman" pitchFamily="18" charset="0"/>
              </a:rPr>
              <a:t>Requests between government agencies may be considered routine if they are frequently or typically granted as part of a normal process or requirement for a law, contract, or grant.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Although routine requests may technically be subject to the UIPA, </a:t>
            </a:r>
            <a:r>
              <a:rPr lang="en-US" b="1" dirty="0">
                <a:latin typeface="Times New Roman" pitchFamily="18" charset="0"/>
                <a:cs typeface="Times New Roman" pitchFamily="18" charset="0"/>
              </a:rPr>
              <a:t>routine requests should not be recorded on the Log </a:t>
            </a:r>
            <a:r>
              <a:rPr lang="en-US" dirty="0">
                <a:latin typeface="Times New Roman" pitchFamily="18" charset="0"/>
                <a:cs typeface="Times New Roman" pitchFamily="18" charset="0"/>
              </a:rPr>
              <a:t>as they could skew the overall data.  </a:t>
            </a:r>
            <a:r>
              <a:rPr lang="en-US" b="1" dirty="0">
                <a:latin typeface="Times New Roman" pitchFamily="18" charset="0"/>
                <a:cs typeface="Times New Roman" pitchFamily="18" charset="0"/>
              </a:rPr>
              <a:t>The agency must only report to OIP the </a:t>
            </a:r>
            <a:r>
              <a:rPr lang="en-US" b="1" u="sng" dirty="0">
                <a:latin typeface="Times New Roman" pitchFamily="18" charset="0"/>
                <a:cs typeface="Times New Roman" pitchFamily="18" charset="0"/>
              </a:rPr>
              <a:t>estimated</a:t>
            </a:r>
            <a:r>
              <a:rPr lang="en-US" b="1" dirty="0">
                <a:latin typeface="Times New Roman" pitchFamily="18" charset="0"/>
                <a:cs typeface="Times New Roman" pitchFamily="18" charset="0"/>
              </a:rPr>
              <a:t> number of routine requests it receives during the reporting period.</a:t>
            </a:r>
          </a:p>
        </p:txBody>
      </p:sp>
      <p:sp>
        <p:nvSpPr>
          <p:cNvPr id="4" name="Slide Number Placeholder 3"/>
          <p:cNvSpPr>
            <a:spLocks noGrp="1"/>
          </p:cNvSpPr>
          <p:nvPr>
            <p:ph type="sldNum" sz="quarter" idx="10"/>
          </p:nvPr>
        </p:nvSpPr>
        <p:spPr/>
        <p:txBody>
          <a:bodyPr/>
          <a:lstStyle/>
          <a:p>
            <a:fld id="{43606869-0246-4CA3-9393-D1098B84A01F}" type="slidenum">
              <a:rPr lang="en-US" smtClean="0"/>
              <a:pPr/>
              <a:t>4</a:t>
            </a:fld>
            <a:endParaRPr lang="en-US"/>
          </a:p>
        </p:txBody>
      </p:sp>
    </p:spTree>
    <p:extLst>
      <p:ext uri="{BB962C8B-B14F-4D97-AF65-F5344CB8AC3E}">
        <p14:creationId xmlns:p14="http://schemas.microsoft.com/office/powerpoint/2010/main" val="472016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8203" y="4572003"/>
            <a:ext cx="5744819" cy="4658974"/>
          </a:xfrm>
        </p:spPr>
        <p:txBody>
          <a:bodyPr>
            <a:normAutofit fontScale="40000" lnSpcReduction="20000"/>
          </a:bodyPr>
          <a:lstStyle/>
          <a:p>
            <a:r>
              <a:rPr lang="en-US" sz="4200" dirty="0">
                <a:latin typeface="Century Schoolbook" pitchFamily="18" charset="0"/>
                <a:cs typeface="Times New Roman" pitchFamily="18" charset="0"/>
              </a:rPr>
              <a:t>Only one “x” should also be entered in </a:t>
            </a:r>
            <a:r>
              <a:rPr lang="en-US" sz="4200" b="1" dirty="0">
                <a:latin typeface="Century Schoolbook" pitchFamily="18" charset="0"/>
                <a:cs typeface="Times New Roman" pitchFamily="18" charset="0"/>
              </a:rPr>
              <a:t>Column L,</a:t>
            </a:r>
            <a:r>
              <a:rPr lang="en-US" sz="4200" dirty="0">
                <a:latin typeface="Century Schoolbook" pitchFamily="18" charset="0"/>
                <a:cs typeface="Times New Roman" pitchFamily="18" charset="0"/>
              </a:rPr>
              <a:t> if the request is complex and the agency needs to provide its response in different segments over time.  </a:t>
            </a:r>
            <a:r>
              <a:rPr lang="en-US" sz="4200" b="1" dirty="0">
                <a:latin typeface="Century Schoolbook" pitchFamily="18" charset="0"/>
                <a:cs typeface="Times New Roman" pitchFamily="18" charset="0"/>
              </a:rPr>
              <a:t>Column L shows that incremental responses were provided.  The dates or numbers of incremental responses should </a:t>
            </a:r>
            <a:r>
              <a:rPr lang="en-US" sz="4200" b="1" u="sng" dirty="0">
                <a:latin typeface="Century Schoolbook" pitchFamily="18" charset="0"/>
                <a:cs typeface="Times New Roman" pitchFamily="18" charset="0"/>
              </a:rPr>
              <a:t>not</a:t>
            </a:r>
            <a:r>
              <a:rPr lang="en-US" sz="4200" b="1" dirty="0">
                <a:latin typeface="Century Schoolbook" pitchFamily="18" charset="0"/>
                <a:cs typeface="Times New Roman" pitchFamily="18" charset="0"/>
              </a:rPr>
              <a:t> be entered – Column L should have only ONE “x” if any. </a:t>
            </a:r>
            <a:r>
              <a:rPr lang="en-US" sz="4200" dirty="0">
                <a:latin typeface="Century Schoolbook" pitchFamily="18" charset="0"/>
                <a:cs typeface="Times New Roman" pitchFamily="18" charset="0"/>
              </a:rPr>
              <a:t> When the last incremental response is provided and the complex request is completed, then you will enter the completion date in the next column, M.</a:t>
            </a:r>
            <a:r>
              <a:rPr lang="en-US" sz="4200" b="1" dirty="0">
                <a:latin typeface="Century Schoolbook" pitchFamily="18" charset="0"/>
                <a:cs typeface="Times New Roman" pitchFamily="18" charset="0"/>
              </a:rPr>
              <a:t>  </a:t>
            </a:r>
          </a:p>
          <a:p>
            <a:endParaRPr lang="en-US" sz="4200" b="1" u="sng" dirty="0">
              <a:latin typeface="Century Schoolbook" pitchFamily="18" charset="0"/>
              <a:cs typeface="Times New Roman" pitchFamily="18" charset="0"/>
            </a:endParaRPr>
          </a:p>
          <a:p>
            <a:r>
              <a:rPr lang="en-US" sz="4200" b="1" u="sng" dirty="0">
                <a:latin typeface="Century Schoolbook" pitchFamily="18" charset="0"/>
                <a:cs typeface="Times New Roman" pitchFamily="18" charset="0"/>
              </a:rPr>
              <a:t>ENTRY TIP</a:t>
            </a:r>
            <a:r>
              <a:rPr lang="en-US" sz="4200" b="1" dirty="0">
                <a:latin typeface="Century Schoolbook" pitchFamily="18" charset="0"/>
                <a:cs typeface="Times New Roman" pitchFamily="18" charset="0"/>
              </a:rPr>
              <a:t>:  </a:t>
            </a:r>
            <a:r>
              <a:rPr lang="en-US" sz="4200" dirty="0">
                <a:latin typeface="Century Schoolbook" pitchFamily="18" charset="0"/>
                <a:cs typeface="Times New Roman" pitchFamily="18" charset="0"/>
              </a:rPr>
              <a:t>Columns K and L apply to COMPLEX requests only.  For the typical request that can be completed within a short period of time, there will be no entries in these columns. </a:t>
            </a:r>
            <a:endParaRPr lang="en-US" sz="4200" b="1" dirty="0">
              <a:latin typeface="Century Schoolbook" pitchFamily="18" charset="0"/>
              <a:cs typeface="Times New Roman" pitchFamily="18" charset="0"/>
            </a:endParaRPr>
          </a:p>
          <a:p>
            <a:endParaRPr lang="en-US" sz="4200" dirty="0">
              <a:latin typeface="Century Schoolbook"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40</a:t>
            </a:fld>
            <a:endParaRPr lang="en-US"/>
          </a:p>
        </p:txBody>
      </p:sp>
    </p:spTree>
    <p:extLst>
      <p:ext uri="{BB962C8B-B14F-4D97-AF65-F5344CB8AC3E}">
        <p14:creationId xmlns:p14="http://schemas.microsoft.com/office/powerpoint/2010/main" val="2500006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4925" y="635000"/>
            <a:ext cx="4705350" cy="3529013"/>
          </a:xfrm>
        </p:spPr>
      </p:sp>
      <p:sp>
        <p:nvSpPr>
          <p:cNvPr id="3" name="Notes Placeholder 2"/>
          <p:cNvSpPr>
            <a:spLocks noGrp="1"/>
          </p:cNvSpPr>
          <p:nvPr>
            <p:ph type="body" idx="1"/>
          </p:nvPr>
        </p:nvSpPr>
        <p:spPr>
          <a:xfrm>
            <a:off x="720937" y="4163686"/>
            <a:ext cx="5862080" cy="5038015"/>
          </a:xfrm>
        </p:spPr>
        <p:txBody>
          <a:bodyPr>
            <a:normAutofit fontScale="25000" lnSpcReduction="20000"/>
          </a:bodyPr>
          <a:lstStyle/>
          <a:p>
            <a:r>
              <a:rPr lang="en-US" sz="4000" dirty="0">
                <a:latin typeface="Times New Roman" pitchFamily="18" charset="0"/>
                <a:cs typeface="Times New Roman" pitchFamily="18" charset="0"/>
              </a:rPr>
              <a:t>Let’s put all this together and see how to enter the data in the Log.</a:t>
            </a:r>
          </a:p>
          <a:p>
            <a:r>
              <a:rPr lang="en-US" sz="4000" dirty="0">
                <a:latin typeface="Times New Roman" pitchFamily="18" charset="0"/>
                <a:cs typeface="Times New Roman" pitchFamily="18" charset="0"/>
              </a:rPr>
              <a:t>In </a:t>
            </a:r>
            <a:r>
              <a:rPr lang="en-US" sz="4000" b="1" dirty="0">
                <a:latin typeface="Times New Roman" pitchFamily="18" charset="0"/>
                <a:cs typeface="Times New Roman" pitchFamily="18" charset="0"/>
              </a:rPr>
              <a:t>Example 1</a:t>
            </a:r>
            <a:r>
              <a:rPr lang="en-US" sz="4000" dirty="0">
                <a:latin typeface="Times New Roman" pitchFamily="18" charset="0"/>
                <a:cs typeface="Times New Roman" pitchFamily="18" charset="0"/>
              </a:rPr>
              <a:t>, the agency received the request on January 17 per Column </a:t>
            </a:r>
            <a:r>
              <a:rPr lang="en-US" sz="4000" b="1" dirty="0">
                <a:latin typeface="Times New Roman" pitchFamily="18" charset="0"/>
                <a:cs typeface="Times New Roman" pitchFamily="18" charset="0"/>
              </a:rPr>
              <a:t>G</a:t>
            </a:r>
            <a:r>
              <a:rPr lang="en-US" sz="4000" dirty="0">
                <a:latin typeface="Times New Roman" pitchFamily="18" charset="0"/>
                <a:cs typeface="Times New Roman" pitchFamily="18" charset="0"/>
              </a:rPr>
              <a:t>.  Although it did not send a notice to requester, as shown by the blank in the next column to the right, Column </a:t>
            </a:r>
            <a:r>
              <a:rPr lang="en-US" sz="4000" b="1" dirty="0">
                <a:latin typeface="Times New Roman" pitchFamily="18" charset="0"/>
                <a:cs typeface="Times New Roman" pitchFamily="18" charset="0"/>
              </a:rPr>
              <a:t>H</a:t>
            </a:r>
            <a:r>
              <a:rPr lang="en-US" sz="4000" dirty="0">
                <a:latin typeface="Times New Roman" pitchFamily="18" charset="0"/>
                <a:cs typeface="Times New Roman" pitchFamily="18" charset="0"/>
              </a:rPr>
              <a:t>, the agency provided all requested records the same day, January 17, per Column</a:t>
            </a:r>
            <a:r>
              <a:rPr lang="en-US" sz="4000" b="1" dirty="0">
                <a:latin typeface="Times New Roman" pitchFamily="18" charset="0"/>
                <a:cs typeface="Times New Roman" pitchFamily="18" charset="0"/>
              </a:rPr>
              <a:t> M’s </a:t>
            </a:r>
            <a:r>
              <a:rPr lang="en-US" sz="4000" dirty="0">
                <a:latin typeface="Times New Roman" pitchFamily="18" charset="0"/>
                <a:cs typeface="Times New Roman" pitchFamily="18" charset="0"/>
              </a:rPr>
              <a:t>completion date.   To the right of Column M, the blue highlighted Column </a:t>
            </a:r>
            <a:r>
              <a:rPr lang="en-US" sz="4000" b="1" dirty="0">
                <a:latin typeface="Times New Roman" pitchFamily="18" charset="0"/>
                <a:cs typeface="Times New Roman" pitchFamily="18" charset="0"/>
              </a:rPr>
              <a:t>N</a:t>
            </a:r>
            <a:r>
              <a:rPr lang="en-US" sz="4000" dirty="0">
                <a:latin typeface="Times New Roman" pitchFamily="18" charset="0"/>
                <a:cs typeface="Times New Roman" pitchFamily="18" charset="0"/>
              </a:rPr>
              <a:t> automatically calculated the number of work days to completion as being 1 day.  Consequently, the agency placed an “x” in Column </a:t>
            </a:r>
            <a:r>
              <a:rPr lang="en-US" sz="4000" b="1" dirty="0">
                <a:latin typeface="Times New Roman" pitchFamily="18" charset="0"/>
                <a:cs typeface="Times New Roman" pitchFamily="18" charset="0"/>
              </a:rPr>
              <a:t>I</a:t>
            </a:r>
            <a:r>
              <a:rPr lang="en-US" sz="4000" dirty="0">
                <a:latin typeface="Times New Roman" pitchFamily="18" charset="0"/>
                <a:cs typeface="Times New Roman" pitchFamily="18" charset="0"/>
              </a:rPr>
              <a:t> for “Agency’s Response Sent Within 10 Days.”</a:t>
            </a:r>
          </a:p>
          <a:p>
            <a:r>
              <a:rPr lang="en-US" sz="4000" dirty="0">
                <a:latin typeface="Times New Roman" pitchFamily="18" charset="0"/>
                <a:cs typeface="Times New Roman" pitchFamily="18" charset="0"/>
              </a:rPr>
              <a:t>In</a:t>
            </a:r>
            <a:r>
              <a:rPr lang="en-US" sz="4000" b="1" dirty="0">
                <a:latin typeface="Times New Roman" pitchFamily="18" charset="0"/>
                <a:cs typeface="Times New Roman" pitchFamily="18" charset="0"/>
              </a:rPr>
              <a:t> Example 2, </a:t>
            </a:r>
            <a:r>
              <a:rPr lang="en-US" sz="4000" dirty="0">
                <a:latin typeface="Times New Roman" pitchFamily="18" charset="0"/>
                <a:cs typeface="Times New Roman" pitchFamily="18" charset="0"/>
              </a:rPr>
              <a:t> in Column </a:t>
            </a:r>
            <a:r>
              <a:rPr lang="en-US" sz="4000" b="1" dirty="0">
                <a:latin typeface="Times New Roman" pitchFamily="18" charset="0"/>
                <a:cs typeface="Times New Roman" pitchFamily="18" charset="0"/>
              </a:rPr>
              <a:t>G</a:t>
            </a:r>
            <a:r>
              <a:rPr lang="en-US" sz="4000" dirty="0">
                <a:latin typeface="Times New Roman" pitchFamily="18" charset="0"/>
                <a:cs typeface="Times New Roman" pitchFamily="18" charset="0"/>
              </a:rPr>
              <a:t>, we see that the agency received the request on January 18th.  Column </a:t>
            </a:r>
            <a:r>
              <a:rPr lang="en-US" sz="4000" b="1" dirty="0">
                <a:latin typeface="Times New Roman" pitchFamily="18" charset="0"/>
                <a:cs typeface="Times New Roman" pitchFamily="18" charset="0"/>
              </a:rPr>
              <a:t>H </a:t>
            </a:r>
            <a:r>
              <a:rPr lang="en-US" sz="4000" dirty="0">
                <a:latin typeface="Times New Roman" pitchFamily="18" charset="0"/>
                <a:cs typeface="Times New Roman" pitchFamily="18" charset="0"/>
              </a:rPr>
              <a:t>shows that the agency sent a Notice to the requester on February 10.  And in Column </a:t>
            </a:r>
            <a:r>
              <a:rPr lang="en-US" sz="4000" b="1" dirty="0">
                <a:latin typeface="Times New Roman" pitchFamily="18" charset="0"/>
                <a:cs typeface="Times New Roman" pitchFamily="18" charset="0"/>
              </a:rPr>
              <a:t>M</a:t>
            </a:r>
            <a:r>
              <a:rPr lang="en-US" sz="4000" dirty="0">
                <a:latin typeface="Times New Roman" pitchFamily="18" charset="0"/>
                <a:cs typeface="Times New Roman" pitchFamily="18" charset="0"/>
              </a:rPr>
              <a:t>, the date completed is also February 10, which Column </a:t>
            </a:r>
            <a:r>
              <a:rPr lang="en-US" sz="4000" b="1" dirty="0">
                <a:latin typeface="Times New Roman" pitchFamily="18" charset="0"/>
                <a:cs typeface="Times New Roman" pitchFamily="18" charset="0"/>
              </a:rPr>
              <a:t>N </a:t>
            </a:r>
            <a:r>
              <a:rPr lang="en-US" sz="4000" dirty="0">
                <a:latin typeface="Times New Roman" pitchFamily="18" charset="0"/>
                <a:cs typeface="Times New Roman" pitchFamily="18" charset="0"/>
              </a:rPr>
              <a:t>calculated was 18 work days.  So at a glance, we have the key dates for this request and know that the agency did not timely send its notice, so no “x” is marked in Column I.</a:t>
            </a:r>
          </a:p>
          <a:p>
            <a:r>
              <a:rPr lang="en-US" sz="4000" b="1" dirty="0">
                <a:latin typeface="Times New Roman" pitchFamily="18" charset="0"/>
                <a:cs typeface="Times New Roman" pitchFamily="18" charset="0"/>
              </a:rPr>
              <a:t>Example 3 </a:t>
            </a:r>
            <a:r>
              <a:rPr lang="en-US" sz="4000" dirty="0">
                <a:latin typeface="Times New Roman" pitchFamily="18" charset="0"/>
                <a:cs typeface="Times New Roman" pitchFamily="18" charset="0"/>
              </a:rPr>
              <a:t>shows that the request was received on January 19 (Col. </a:t>
            </a:r>
            <a:r>
              <a:rPr lang="en-US" sz="4000" b="1" dirty="0">
                <a:latin typeface="Times New Roman" pitchFamily="18" charset="0"/>
                <a:cs typeface="Times New Roman" pitchFamily="18" charset="0"/>
              </a:rPr>
              <a:t>G</a:t>
            </a:r>
            <a:r>
              <a:rPr lang="en-US" sz="4000" dirty="0">
                <a:latin typeface="Times New Roman" pitchFamily="18" charset="0"/>
                <a:cs typeface="Times New Roman" pitchFamily="18" charset="0"/>
              </a:rPr>
              <a:t>) and the Notice went out within two days, not counting the date of receipt, on January 22 (Column</a:t>
            </a:r>
            <a:r>
              <a:rPr lang="en-US" sz="4000" b="1" dirty="0">
                <a:latin typeface="Times New Roman" pitchFamily="18" charset="0"/>
                <a:cs typeface="Times New Roman" pitchFamily="18" charset="0"/>
              </a:rPr>
              <a:t> H</a:t>
            </a:r>
            <a:r>
              <a:rPr lang="en-US" sz="4000" dirty="0">
                <a:latin typeface="Times New Roman" pitchFamily="18" charset="0"/>
                <a:cs typeface="Times New Roman" pitchFamily="18" charset="0"/>
              </a:rPr>
              <a:t>), so the agency checked Column </a:t>
            </a:r>
            <a:r>
              <a:rPr lang="en-US" sz="4000" b="1" dirty="0">
                <a:latin typeface="Times New Roman" pitchFamily="18" charset="0"/>
                <a:cs typeface="Times New Roman" pitchFamily="18" charset="0"/>
              </a:rPr>
              <a:t>I </a:t>
            </a:r>
            <a:r>
              <a:rPr lang="en-US" sz="4000" dirty="0">
                <a:latin typeface="Times New Roman" pitchFamily="18" charset="0"/>
                <a:cs typeface="Times New Roman" pitchFamily="18" charset="0"/>
              </a:rPr>
              <a:t>as having timely responded.</a:t>
            </a:r>
            <a:r>
              <a:rPr lang="en-US" sz="4000" b="1" dirty="0">
                <a:latin typeface="Times New Roman" pitchFamily="18" charset="0"/>
                <a:cs typeface="Times New Roman" pitchFamily="18" charset="0"/>
              </a:rPr>
              <a:t>  </a:t>
            </a:r>
            <a:r>
              <a:rPr lang="en-US" sz="4000" dirty="0">
                <a:latin typeface="Times New Roman" pitchFamily="18" charset="0"/>
                <a:cs typeface="Times New Roman" pitchFamily="18" charset="0"/>
              </a:rPr>
              <a:t>It appears that the request was abandoned by the requester or the requester failed to pay, so it was closed as being completed on February 17 per Column </a:t>
            </a:r>
            <a:r>
              <a:rPr lang="en-US" sz="4000" b="1" dirty="0">
                <a:latin typeface="Times New Roman" pitchFamily="18" charset="0"/>
                <a:cs typeface="Times New Roman" pitchFamily="18" charset="0"/>
              </a:rPr>
              <a:t>M</a:t>
            </a:r>
            <a:r>
              <a:rPr lang="en-US" sz="4000" dirty="0">
                <a:latin typeface="Times New Roman" pitchFamily="18" charset="0"/>
                <a:cs typeface="Times New Roman" pitchFamily="18" charset="0"/>
              </a:rPr>
              <a:t>, and thus took 22 days to complete per Column </a:t>
            </a:r>
            <a:r>
              <a:rPr lang="en-US" sz="4000" b="1" dirty="0">
                <a:latin typeface="Times New Roman" pitchFamily="18" charset="0"/>
                <a:cs typeface="Times New Roman" pitchFamily="18" charset="0"/>
              </a:rPr>
              <a:t>N</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In </a:t>
            </a:r>
            <a:r>
              <a:rPr lang="en-US" sz="4000" b="1" dirty="0">
                <a:latin typeface="Times New Roman" pitchFamily="18" charset="0"/>
                <a:cs typeface="Times New Roman" pitchFamily="18" charset="0"/>
              </a:rPr>
              <a:t>Example 4</a:t>
            </a:r>
            <a:r>
              <a:rPr lang="en-US" sz="4000" dirty="0">
                <a:latin typeface="Times New Roman" pitchFamily="18" charset="0"/>
                <a:cs typeface="Times New Roman" pitchFamily="18" charset="0"/>
              </a:rPr>
              <a:t>, a complex record request from the Honolulu News, we see in Column </a:t>
            </a:r>
            <a:r>
              <a:rPr lang="en-US" sz="4000" b="1" dirty="0">
                <a:latin typeface="Times New Roman" pitchFamily="18" charset="0"/>
                <a:cs typeface="Times New Roman" pitchFamily="18" charset="0"/>
              </a:rPr>
              <a:t>G </a:t>
            </a:r>
            <a:r>
              <a:rPr lang="en-US" sz="4000" dirty="0">
                <a:latin typeface="Times New Roman" pitchFamily="18" charset="0"/>
                <a:cs typeface="Times New Roman" pitchFamily="18" charset="0"/>
              </a:rPr>
              <a:t>that the agency </a:t>
            </a:r>
            <a:r>
              <a:rPr lang="en-US" sz="4000" b="1" dirty="0">
                <a:latin typeface="Times New Roman" pitchFamily="18" charset="0"/>
                <a:cs typeface="Times New Roman" pitchFamily="18" charset="0"/>
              </a:rPr>
              <a:t>received the request </a:t>
            </a:r>
            <a:r>
              <a:rPr lang="en-US" sz="4000" dirty="0">
                <a:latin typeface="Times New Roman" pitchFamily="18" charset="0"/>
                <a:cs typeface="Times New Roman" pitchFamily="18" charset="0"/>
              </a:rPr>
              <a:t>on January 23, and </a:t>
            </a:r>
            <a:r>
              <a:rPr lang="en-US" sz="4000" b="1" dirty="0">
                <a:latin typeface="Times New Roman" pitchFamily="18" charset="0"/>
                <a:cs typeface="Times New Roman" pitchFamily="18" charset="0"/>
              </a:rPr>
              <a:t>sent its Notice </a:t>
            </a:r>
            <a:r>
              <a:rPr lang="en-US" sz="4000" dirty="0">
                <a:latin typeface="Times New Roman" pitchFamily="18" charset="0"/>
                <a:cs typeface="Times New Roman" pitchFamily="18" charset="0"/>
              </a:rPr>
              <a:t>to Requester on February 17 as shown in Column </a:t>
            </a:r>
            <a:r>
              <a:rPr lang="en-US" sz="4000" b="1" dirty="0">
                <a:latin typeface="Times New Roman" pitchFamily="18" charset="0"/>
                <a:cs typeface="Times New Roman" pitchFamily="18" charset="0"/>
              </a:rPr>
              <a:t>H</a:t>
            </a:r>
            <a:r>
              <a:rPr lang="en-US" sz="4000" dirty="0">
                <a:latin typeface="Times New Roman" pitchFamily="18" charset="0"/>
                <a:cs typeface="Times New Roman" pitchFamily="18" charset="0"/>
              </a:rPr>
              <a:t>.  </a:t>
            </a:r>
            <a:r>
              <a:rPr lang="en-US" sz="4000" b="1" dirty="0">
                <a:latin typeface="Times New Roman" pitchFamily="18" charset="0"/>
                <a:cs typeface="Times New Roman" pitchFamily="18" charset="0"/>
              </a:rPr>
              <a:t>While the Notice was sent more than 10 days after the request was made, the agency could still place one “x” in Column I because it sent an Acknowledgement within the first ten days.  </a:t>
            </a:r>
            <a:r>
              <a:rPr lang="en-US" sz="4000" dirty="0">
                <a:latin typeface="Times New Roman" pitchFamily="18" charset="0"/>
                <a:cs typeface="Times New Roman" pitchFamily="18" charset="0"/>
              </a:rPr>
              <a:t>At the same time that it sent its Acknowledgement, the agency asked for </a:t>
            </a:r>
            <a:r>
              <a:rPr lang="en-US" sz="4000" b="1" dirty="0">
                <a:latin typeface="Times New Roman" pitchFamily="18" charset="0"/>
                <a:cs typeface="Times New Roman" pitchFamily="18" charset="0"/>
              </a:rPr>
              <a:t>initial clarification </a:t>
            </a:r>
            <a:r>
              <a:rPr lang="en-US" sz="4000" dirty="0">
                <a:latin typeface="Times New Roman" pitchFamily="18" charset="0"/>
                <a:cs typeface="Times New Roman" pitchFamily="18" charset="0"/>
              </a:rPr>
              <a:t>of the request, which is why it also placed one “x” in Column</a:t>
            </a:r>
            <a:r>
              <a:rPr lang="en-US" sz="4000" b="1" dirty="0">
                <a:latin typeface="Times New Roman" pitchFamily="18" charset="0"/>
                <a:cs typeface="Times New Roman" pitchFamily="18" charset="0"/>
              </a:rPr>
              <a:t> J</a:t>
            </a:r>
            <a:r>
              <a:rPr lang="en-US" sz="4000" dirty="0">
                <a:latin typeface="Times New Roman" pitchFamily="18" charset="0"/>
                <a:cs typeface="Times New Roman" pitchFamily="18" charset="0"/>
              </a:rPr>
              <a:t>.  Because the agency needed additional time to search for, review, and segregate the voluminous records being sought by Honolulu News, it considered this to be a </a:t>
            </a:r>
            <a:r>
              <a:rPr lang="en-US" sz="4000" b="1" dirty="0">
                <a:latin typeface="Times New Roman" pitchFamily="18" charset="0"/>
                <a:cs typeface="Times New Roman" pitchFamily="18" charset="0"/>
              </a:rPr>
              <a:t>complex request </a:t>
            </a:r>
            <a:r>
              <a:rPr lang="en-US" sz="4000" dirty="0">
                <a:latin typeface="Times New Roman" pitchFamily="18" charset="0"/>
                <a:cs typeface="Times New Roman" pitchFamily="18" charset="0"/>
              </a:rPr>
              <a:t>as shown by the one “x” in Column </a:t>
            </a:r>
            <a:r>
              <a:rPr lang="en-US" sz="4000" b="1" dirty="0">
                <a:latin typeface="Times New Roman" pitchFamily="18" charset="0"/>
                <a:cs typeface="Times New Roman" pitchFamily="18" charset="0"/>
              </a:rPr>
              <a:t>K</a:t>
            </a:r>
            <a:r>
              <a:rPr lang="en-US" sz="4000" dirty="0">
                <a:latin typeface="Times New Roman" pitchFamily="18" charset="0"/>
                <a:cs typeface="Times New Roman" pitchFamily="18" charset="0"/>
              </a:rPr>
              <a:t>.  The agency also had to provide its responses in different segments over time, so it placed one “x” in Column </a:t>
            </a:r>
            <a:r>
              <a:rPr lang="en-US" sz="4000" b="1" dirty="0">
                <a:latin typeface="Times New Roman" pitchFamily="18" charset="0"/>
                <a:cs typeface="Times New Roman" pitchFamily="18" charset="0"/>
              </a:rPr>
              <a:t>L</a:t>
            </a:r>
            <a:r>
              <a:rPr lang="en-US" sz="4000" dirty="0">
                <a:latin typeface="Times New Roman" pitchFamily="18" charset="0"/>
                <a:cs typeface="Times New Roman" pitchFamily="18" charset="0"/>
              </a:rPr>
              <a:t> for </a:t>
            </a:r>
            <a:r>
              <a:rPr lang="en-US" sz="4000" b="1" dirty="0">
                <a:latin typeface="Times New Roman" pitchFamily="18" charset="0"/>
                <a:cs typeface="Times New Roman" pitchFamily="18" charset="0"/>
              </a:rPr>
              <a:t>incremental responses</a:t>
            </a:r>
            <a:r>
              <a:rPr lang="en-US" sz="4000" dirty="0">
                <a:latin typeface="Times New Roman" pitchFamily="18" charset="0"/>
                <a:cs typeface="Times New Roman" pitchFamily="18" charset="0"/>
              </a:rPr>
              <a:t>.  The last of the agency’s incremental responses was sent on May 17, 2012, which is the completion date entered  by month/day/year in Column</a:t>
            </a:r>
            <a:r>
              <a:rPr lang="en-US" sz="4000" b="1" dirty="0">
                <a:latin typeface="Times New Roman" pitchFamily="18" charset="0"/>
                <a:cs typeface="Times New Roman" pitchFamily="18" charset="0"/>
              </a:rPr>
              <a:t> M</a:t>
            </a:r>
            <a:r>
              <a:rPr lang="en-US" sz="4000" dirty="0">
                <a:latin typeface="Times New Roman" pitchFamily="18" charset="0"/>
                <a:cs typeface="Times New Roman" pitchFamily="18" charset="0"/>
              </a:rPr>
              <a:t>.  The Log automatically calculated that it took 84 </a:t>
            </a:r>
            <a:r>
              <a:rPr lang="en-US" sz="4000" b="1" dirty="0">
                <a:latin typeface="Times New Roman" pitchFamily="18" charset="0"/>
                <a:cs typeface="Times New Roman" pitchFamily="18" charset="0"/>
              </a:rPr>
              <a:t>work days for the agency to complete the complex request, </a:t>
            </a:r>
            <a:r>
              <a:rPr lang="en-US" sz="4000" dirty="0">
                <a:latin typeface="Times New Roman" pitchFamily="18" charset="0"/>
                <a:cs typeface="Times New Roman" pitchFamily="18" charset="0"/>
              </a:rPr>
              <a:t>per Column </a:t>
            </a:r>
            <a:r>
              <a:rPr lang="en-US" sz="4000" b="1" dirty="0">
                <a:latin typeface="Times New Roman" pitchFamily="18" charset="0"/>
                <a:cs typeface="Times New Roman" pitchFamily="18" charset="0"/>
              </a:rPr>
              <a:t>N</a:t>
            </a:r>
            <a:r>
              <a:rPr lang="en-US" sz="4000" dirty="0">
                <a:latin typeface="Times New Roman" pitchFamily="18" charset="0"/>
                <a:cs typeface="Times New Roman" pitchFamily="18" charset="0"/>
              </a:rPr>
              <a:t>.</a:t>
            </a:r>
          </a:p>
          <a:p>
            <a:endParaRPr lang="en-US" sz="4000" dirty="0">
              <a:latin typeface="Times New Roman" pitchFamily="18" charset="0"/>
              <a:cs typeface="Times New Roman" pitchFamily="18" charset="0"/>
            </a:endParaRPr>
          </a:p>
          <a:p>
            <a:r>
              <a:rPr lang="en-US" sz="4000" b="1" u="sng" dirty="0">
                <a:latin typeface="Times New Roman" pitchFamily="18" charset="0"/>
                <a:cs typeface="Times New Roman" pitchFamily="18" charset="0"/>
              </a:rPr>
              <a:t>ENTRY TIP</a:t>
            </a:r>
            <a:r>
              <a:rPr lang="en-US" sz="4000" dirty="0">
                <a:latin typeface="Times New Roman" pitchFamily="18" charset="0"/>
                <a:cs typeface="Times New Roman" pitchFamily="18" charset="0"/>
              </a:rPr>
              <a:t>:  </a:t>
            </a:r>
            <a:r>
              <a:rPr lang="en-US" sz="4000" b="1" dirty="0">
                <a:latin typeface="Times New Roman" pitchFamily="18" charset="0"/>
                <a:cs typeface="Times New Roman" pitchFamily="18" charset="0"/>
              </a:rPr>
              <a:t>Notice that Row 4 highlighted above the examples will give you hints on how to enter the data.  </a:t>
            </a:r>
            <a:r>
              <a:rPr lang="en-US" sz="4000" dirty="0">
                <a:latin typeface="Times New Roman" pitchFamily="18" charset="0"/>
                <a:cs typeface="Times New Roman" pitchFamily="18" charset="0"/>
              </a:rPr>
              <a:t>It tells you that for Columns G. H, and M, you should enter the date by “mo/day/year”  and that only ONE date should be entered.  Row 4 also reminds you to enter only ONE “x” per box in Columns I through L.  And cell N4 has been highlighted in blue to let you know that the number of workdays to complete requests will be automatically calculated for you.</a:t>
            </a:r>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41</a:t>
            </a:fld>
            <a:endParaRPr lang="en-US" dirty="0"/>
          </a:p>
        </p:txBody>
      </p:sp>
    </p:spTree>
    <p:extLst>
      <p:ext uri="{BB962C8B-B14F-4D97-AF65-F5344CB8AC3E}">
        <p14:creationId xmlns:p14="http://schemas.microsoft.com/office/powerpoint/2010/main" val="1241096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latin typeface="Times New Roman" pitchFamily="18" charset="0"/>
                <a:cs typeface="Times New Roman" pitchFamily="18" charset="0"/>
              </a:rPr>
              <a:t>Having identified the request in Part 1, let’s go on to Part 2 and look at the section that records how requests are ultimately resolved.</a:t>
            </a:r>
          </a:p>
        </p:txBody>
      </p:sp>
      <p:sp>
        <p:nvSpPr>
          <p:cNvPr id="4" name="Slide Number Placeholder 3"/>
          <p:cNvSpPr>
            <a:spLocks noGrp="1"/>
          </p:cNvSpPr>
          <p:nvPr>
            <p:ph type="sldNum" sz="quarter" idx="10"/>
          </p:nvPr>
        </p:nvSpPr>
        <p:spPr/>
        <p:txBody>
          <a:bodyPr/>
          <a:lstStyle/>
          <a:p>
            <a:fld id="{43606869-0246-4CA3-9393-D1098B84A01F}" type="slidenum">
              <a:rPr lang="en-US" smtClean="0"/>
              <a:pPr/>
              <a:t>42</a:t>
            </a:fld>
            <a:endParaRPr lang="en-US" dirty="0"/>
          </a:p>
        </p:txBody>
      </p:sp>
    </p:spTree>
    <p:extLst>
      <p:ext uri="{BB962C8B-B14F-4D97-AF65-F5344CB8AC3E}">
        <p14:creationId xmlns:p14="http://schemas.microsoft.com/office/powerpoint/2010/main" val="3975619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000" dirty="0">
                <a:latin typeface="Times New Roman" pitchFamily="18" charset="0"/>
                <a:cs typeface="Times New Roman" pitchFamily="18" charset="0"/>
              </a:rPr>
              <a:t>The request resolution section starts by asking for the </a:t>
            </a:r>
            <a:r>
              <a:rPr lang="en-US" sz="1000" b="1" dirty="0">
                <a:latin typeface="Times New Roman" pitchFamily="18" charset="0"/>
                <a:cs typeface="Times New Roman" pitchFamily="18" charset="0"/>
              </a:rPr>
              <a:t>date of completion (Column M)</a:t>
            </a:r>
            <a:r>
              <a:rPr lang="en-US" sz="1000" dirty="0">
                <a:latin typeface="Times New Roman" pitchFamily="18" charset="0"/>
                <a:cs typeface="Times New Roman" pitchFamily="18" charset="0"/>
              </a:rPr>
              <a:t>, which is </a:t>
            </a:r>
            <a:r>
              <a:rPr lang="en-US" sz="1000" b="1" dirty="0">
                <a:latin typeface="Times New Roman" pitchFamily="18" charset="0"/>
                <a:cs typeface="Times New Roman" pitchFamily="18" charset="0"/>
              </a:rPr>
              <a:t>when the agency has provided or made the requested records available or provided its final response to the requester.</a:t>
            </a:r>
            <a:r>
              <a:rPr lang="en-US" sz="1000" dirty="0">
                <a:latin typeface="Times New Roman" pitchFamily="18" charset="0"/>
                <a:cs typeface="Times New Roman" pitchFamily="18" charset="0"/>
              </a:rPr>
              <a:t> </a:t>
            </a:r>
            <a:r>
              <a:rPr lang="en-US" sz="1000" b="1" dirty="0">
                <a:latin typeface="Times New Roman" pitchFamily="18" charset="0"/>
                <a:cs typeface="Times New Roman" pitchFamily="18" charset="0"/>
              </a:rPr>
              <a:t>There should be only one completion date;</a:t>
            </a:r>
            <a:r>
              <a:rPr lang="en-US" sz="1000" dirty="0">
                <a:latin typeface="Times New Roman" pitchFamily="18" charset="0"/>
                <a:cs typeface="Times New Roman" pitchFamily="18" charset="0"/>
              </a:rPr>
              <a:t> if the request has not been completed, then this cell should be left blank until it is done.  If the agency sent a Notice explaining that it was </a:t>
            </a:r>
            <a:r>
              <a:rPr lang="en-US" sz="1000" b="1" dirty="0">
                <a:latin typeface="Times New Roman" pitchFamily="18" charset="0"/>
                <a:cs typeface="Times New Roman" pitchFamily="18" charset="0"/>
              </a:rPr>
              <a:t>denying the request in whole or was unable to respond</a:t>
            </a:r>
            <a:r>
              <a:rPr lang="en-US" sz="1000" dirty="0">
                <a:latin typeface="Times New Roman" pitchFamily="18" charset="0"/>
                <a:cs typeface="Times New Roman" pitchFamily="18" charset="0"/>
              </a:rPr>
              <a:t> to the request because the records were not maintained or a requested summary was not readily retrievable, then the Notice date is the completion date.  If the agency sent a Notice stating that the request would be </a:t>
            </a:r>
            <a:r>
              <a:rPr lang="en-US" sz="1000" b="1" dirty="0">
                <a:latin typeface="Times New Roman" pitchFamily="18" charset="0"/>
                <a:cs typeface="Times New Roman" pitchFamily="18" charset="0"/>
              </a:rPr>
              <a:t>denied in part or granted in full, </a:t>
            </a:r>
            <a:r>
              <a:rPr lang="en-US" sz="1000" dirty="0">
                <a:latin typeface="Times New Roman" pitchFamily="18" charset="0"/>
                <a:cs typeface="Times New Roman" pitchFamily="18" charset="0"/>
              </a:rPr>
              <a:t>then the date the records were mailed, emailed, or available for the requester to pick up at the agency is the completion date, regardless of whether payment was ultimately made or when the copies were actually made or whether records waiting for pickup were actually picked up.  </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For example, if the Notice required prepayment of estimated fees and costs, and the agency mailed or e-mailed the records to the requester after receiving that prepayment, the completion date would be the date the records were mailed or e-mailed.  If the agency informed the requester that the records would be available for pickup or review as of a certain date, then that date would be the completion date.  If the Notice indicated that the records would be provided in increments, then the date that the final increment is mailed, e-mailed, or made available becomes the completion date.</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If the agency simply provides all the requested records instead of sending a Notice, then the date the records were mailed, e-mailed, or otherwise provided to the requester is the completion date.  If the </a:t>
            </a:r>
            <a:r>
              <a:rPr lang="en-US" sz="1000" b="1" dirty="0">
                <a:latin typeface="Times New Roman" pitchFamily="18" charset="0"/>
                <a:cs typeface="Times New Roman" pitchFamily="18" charset="0"/>
              </a:rPr>
              <a:t>requester voluntarily withdraws</a:t>
            </a:r>
            <a:r>
              <a:rPr lang="en-US" sz="1000" dirty="0">
                <a:latin typeface="Times New Roman" pitchFamily="18" charset="0"/>
                <a:cs typeface="Times New Roman" pitchFamily="18" charset="0"/>
              </a:rPr>
              <a:t> the request, then the withdrawal date is the completion date.  If the agency sent a notice seeking initial clarification of the request or payment of fees and the requester does not respond within 20 business days, then the request may be presumed to be </a:t>
            </a:r>
            <a:r>
              <a:rPr lang="en-US" sz="1000" b="1" dirty="0">
                <a:latin typeface="Times New Roman" pitchFamily="18" charset="0"/>
                <a:cs typeface="Times New Roman" pitchFamily="18" charset="0"/>
              </a:rPr>
              <a:t>abandoned</a:t>
            </a:r>
            <a:r>
              <a:rPr lang="en-US" sz="1000" dirty="0">
                <a:latin typeface="Times New Roman" pitchFamily="18" charset="0"/>
                <a:cs typeface="Times New Roman" pitchFamily="18" charset="0"/>
              </a:rPr>
              <a:t> and completed on the day that the agency’s notice was sent.  All of these examples are found in the written Instructions that you can download from OIP’s website.</a:t>
            </a:r>
          </a:p>
          <a:p>
            <a:r>
              <a:rPr lang="en-US" sz="1000" dirty="0">
                <a:latin typeface="Times New Roman" pitchFamily="18" charset="0"/>
                <a:cs typeface="Times New Roman" pitchFamily="18" charset="0"/>
              </a:rPr>
              <a:t> </a:t>
            </a:r>
          </a:p>
          <a:p>
            <a:r>
              <a:rPr lang="en-US" sz="1000" dirty="0">
                <a:latin typeface="Times New Roman" pitchFamily="18" charset="0"/>
                <a:cs typeface="Times New Roman" pitchFamily="18" charset="0"/>
              </a:rPr>
              <a:t>Based on the dates when the request was received and completed, the Log will then </a:t>
            </a:r>
            <a:r>
              <a:rPr lang="en-US" sz="1000" b="1" dirty="0">
                <a:latin typeface="Times New Roman" pitchFamily="18" charset="0"/>
                <a:cs typeface="Times New Roman" pitchFamily="18" charset="0"/>
              </a:rPr>
              <a:t>automatically calculate the number of workdays, excluding weekends, that it took the agency to complete each response (Column N).  </a:t>
            </a:r>
            <a:r>
              <a:rPr lang="en-US" sz="1000" dirty="0">
                <a:latin typeface="Times New Roman" pitchFamily="18" charset="0"/>
                <a:cs typeface="Times New Roman" pitchFamily="18" charset="0"/>
              </a:rPr>
              <a:t>Column N gives a good estimate of the number of workdays that it takes to complete requests, but is not totally accurate as holidays are counted.  </a:t>
            </a:r>
            <a:r>
              <a:rPr lang="en-US" sz="1000" b="1" dirty="0">
                <a:latin typeface="Times New Roman" pitchFamily="18" charset="0"/>
                <a:cs typeface="Times New Roman" pitchFamily="18" charset="0"/>
              </a:rPr>
              <a:t>If a request is received and completed on the same day, Column N will count it as one workday to complete</a:t>
            </a:r>
            <a:r>
              <a:rPr lang="en-US" sz="1000" dirty="0">
                <a:latin typeface="Times New Roman" pitchFamily="18" charset="0"/>
                <a:cs typeface="Times New Roman" pitchFamily="18" charset="0"/>
              </a:rPr>
              <a:t>.  Do not be too concerned that Column N’s calculations are not exact.  OIP is aware of its limitation and can check Column N’s estimate against Column I’s data that agencies enter when they meet the UIPA’s 10-day requirement to send out their initial responses to record requesters</a:t>
            </a:r>
            <a:r>
              <a:rPr lang="en-US" sz="1000" b="1" dirty="0">
                <a:latin typeface="Times New Roman" pitchFamily="18" charset="0"/>
                <a:cs typeface="Times New Roman" pitchFamily="18" charset="0"/>
              </a:rPr>
              <a:t>.</a:t>
            </a:r>
          </a:p>
          <a:p>
            <a:endParaRPr lang="en-US" sz="1000" dirty="0">
              <a:latin typeface="Times New Roman" pitchFamily="18" charset="0"/>
              <a:cs typeface="Times New Roman" pitchFamily="18" charset="0"/>
            </a:endParaRPr>
          </a:p>
          <a:p>
            <a:r>
              <a:rPr lang="en-US" sz="1000" b="1" u="sng" dirty="0">
                <a:latin typeface="Times New Roman" pitchFamily="18" charset="0"/>
                <a:cs typeface="Times New Roman" pitchFamily="18" charset="0"/>
              </a:rPr>
              <a:t>Entry Tip</a:t>
            </a:r>
            <a:r>
              <a:rPr lang="en-US" sz="1000" dirty="0">
                <a:latin typeface="Times New Roman" pitchFamily="18" charset="0"/>
                <a:cs typeface="Times New Roman" pitchFamily="18" charset="0"/>
              </a:rPr>
              <a:t>:  Note that Column N has been </a:t>
            </a:r>
            <a:r>
              <a:rPr lang="en-US" sz="1000" b="1" dirty="0">
                <a:latin typeface="Times New Roman" pitchFamily="18" charset="0"/>
                <a:cs typeface="Times New Roman" pitchFamily="18" charset="0"/>
              </a:rPr>
              <a:t>highlighted</a:t>
            </a:r>
            <a:r>
              <a:rPr lang="en-US" sz="1000" dirty="0">
                <a:latin typeface="Times New Roman" pitchFamily="18" charset="0"/>
                <a:cs typeface="Times New Roman" pitchFamily="18" charset="0"/>
              </a:rPr>
              <a:t> in blue.  The highlight indicates that an amount will be </a:t>
            </a:r>
            <a:r>
              <a:rPr lang="en-US" sz="1000" b="1" dirty="0">
                <a:latin typeface="Times New Roman" pitchFamily="18" charset="0"/>
                <a:cs typeface="Times New Roman" pitchFamily="18" charset="0"/>
              </a:rPr>
              <a:t>automatically calculated</a:t>
            </a:r>
            <a:r>
              <a:rPr lang="en-US" sz="1000" dirty="0">
                <a:latin typeface="Times New Roman" pitchFamily="18" charset="0"/>
                <a:cs typeface="Times New Roman" pitchFamily="18" charset="0"/>
              </a:rPr>
              <a:t> by the Log and that NO DATA ENTRY by the agency is required.</a:t>
            </a:r>
          </a:p>
        </p:txBody>
      </p:sp>
      <p:sp>
        <p:nvSpPr>
          <p:cNvPr id="4" name="Slide Number Placeholder 3"/>
          <p:cNvSpPr>
            <a:spLocks noGrp="1"/>
          </p:cNvSpPr>
          <p:nvPr>
            <p:ph type="sldNum" sz="quarter" idx="10"/>
          </p:nvPr>
        </p:nvSpPr>
        <p:spPr/>
        <p:txBody>
          <a:bodyPr/>
          <a:lstStyle/>
          <a:p>
            <a:fld id="{43606869-0246-4CA3-9393-D1098B84A01F}" type="slidenum">
              <a:rPr lang="en-US" smtClean="0"/>
              <a:pPr/>
              <a:t>43</a:t>
            </a:fld>
            <a:endParaRPr lang="en-US"/>
          </a:p>
        </p:txBody>
      </p:sp>
    </p:spTree>
    <p:extLst>
      <p:ext uri="{BB962C8B-B14F-4D97-AF65-F5344CB8AC3E}">
        <p14:creationId xmlns:p14="http://schemas.microsoft.com/office/powerpoint/2010/main" val="1609594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98463"/>
            <a:ext cx="5116513" cy="3836987"/>
          </a:xfrm>
        </p:spPr>
      </p:sp>
      <p:sp>
        <p:nvSpPr>
          <p:cNvPr id="3" name="Notes Placeholder 2"/>
          <p:cNvSpPr>
            <a:spLocks noGrp="1"/>
          </p:cNvSpPr>
          <p:nvPr>
            <p:ph type="body" idx="1"/>
          </p:nvPr>
        </p:nvSpPr>
        <p:spPr>
          <a:xfrm>
            <a:off x="732183" y="4561227"/>
            <a:ext cx="6100188" cy="4561878"/>
          </a:xfrm>
        </p:spPr>
        <p:txBody>
          <a:bodyPr>
            <a:normAutofit/>
          </a:bodyPr>
          <a:lstStyle/>
          <a:p>
            <a:r>
              <a:rPr lang="en-US" sz="1400" dirty="0">
                <a:latin typeface="Times New Roman" pitchFamily="18" charset="0"/>
                <a:cs typeface="Times New Roman" pitchFamily="18" charset="0"/>
              </a:rPr>
              <a:t>Let’s look at Column N for the number of workdays that it took to complete each request.  If you look at the data entered in the white cells on the bottom of this slide, you will see in Column N highlighted in blue, the numbers 1, 18, 22, and 84, which total 125 days as calculated in yellow highlighted cell N10.  Cell N10 is the </a:t>
            </a:r>
            <a:r>
              <a:rPr lang="en-US" sz="1400" b="1" dirty="0">
                <a:latin typeface="Times New Roman" pitchFamily="18" charset="0"/>
                <a:cs typeface="Times New Roman" pitchFamily="18" charset="0"/>
              </a:rPr>
              <a:t>total</a:t>
            </a:r>
            <a:r>
              <a:rPr lang="en-US" sz="1400" dirty="0">
                <a:latin typeface="Times New Roman" pitchFamily="18" charset="0"/>
                <a:cs typeface="Times New Roman" pitchFamily="18" charset="0"/>
              </a:rPr>
              <a:t> number of workdays for the agency to complete all record requests entered in this Log.</a:t>
            </a:r>
          </a:p>
          <a:p>
            <a:r>
              <a:rPr lang="en-US" sz="1400" dirty="0">
                <a:latin typeface="Times New Roman" pitchFamily="18" charset="0"/>
                <a:cs typeface="Times New Roman" pitchFamily="18" charset="0"/>
              </a:rPr>
              <a:t>The </a:t>
            </a:r>
            <a:r>
              <a:rPr lang="en-US" sz="1400" b="1" dirty="0">
                <a:latin typeface="Times New Roman" pitchFamily="18" charset="0"/>
                <a:cs typeface="Times New Roman" pitchFamily="18" charset="0"/>
              </a:rPr>
              <a:t>average</a:t>
            </a:r>
            <a:r>
              <a:rPr lang="en-US" sz="1400" dirty="0">
                <a:latin typeface="Times New Roman" pitchFamily="18" charset="0"/>
                <a:cs typeface="Times New Roman" pitchFamily="18" charset="0"/>
              </a:rPr>
              <a:t> number of days that the agency takes to complete record requests is also automatically calculated in the orange cell N11, which is 31.25 days in this Sample Log.  Note that given this small sample, the 84 days taken to complete the complex request skewed the result and gave an abnormally high average for completion days.</a:t>
            </a:r>
          </a:p>
          <a:p>
            <a:endParaRPr lang="en-US" sz="1400" dirty="0">
              <a:latin typeface="Times New Roman" pitchFamily="18" charset="0"/>
              <a:cs typeface="Times New Roman" pitchFamily="18" charset="0"/>
            </a:endParaRPr>
          </a:p>
          <a:p>
            <a:r>
              <a:rPr lang="en-US" sz="1400" b="1" u="sng" dirty="0">
                <a:latin typeface="Times New Roman" pitchFamily="18" charset="0"/>
                <a:cs typeface="Times New Roman" pitchFamily="18" charset="0"/>
              </a:rPr>
              <a:t>Entry tip</a:t>
            </a:r>
            <a:r>
              <a:rPr lang="en-US" sz="1400" b="1" dirty="0">
                <a:latin typeface="Times New Roman" pitchFamily="18" charset="0"/>
                <a:cs typeface="Times New Roman" pitchFamily="18" charset="0"/>
              </a:rPr>
              <a:t>:  The Log helps the agency to keep track of requests </a:t>
            </a:r>
            <a:r>
              <a:rPr lang="en-US" sz="1400" dirty="0">
                <a:latin typeface="Times New Roman" pitchFamily="18" charset="0"/>
                <a:cs typeface="Times New Roman" pitchFamily="18" charset="0"/>
              </a:rPr>
              <a:t>so that they don’t fall between the cracks, in case a staff person is sick, goes on vacation, or leaves the agency.  </a:t>
            </a:r>
            <a:r>
              <a:rPr lang="en-US" sz="1400" b="1" dirty="0">
                <a:latin typeface="Times New Roman" pitchFamily="18" charset="0"/>
                <a:cs typeface="Times New Roman" pitchFamily="18" charset="0"/>
              </a:rPr>
              <a:t>The agency will be able to easily see in Column M where there are blank spaces, which means that those requests were not completed and require follow-up.  The agency can also tell how timely its responses are by looking at the average number of days for completion in cell N11</a:t>
            </a:r>
            <a:r>
              <a:rPr lang="en-US" sz="1400" dirty="0">
                <a:latin typeface="Times New Roman" pitchFamily="18" charset="0"/>
                <a:cs typeface="Times New Roman" pitchFamily="18" charset="0"/>
              </a:rPr>
              <a:t>, and will eventually be able to compare its average to other department, other counties, or the state as a wholes</a:t>
            </a:r>
            <a:r>
              <a:rPr lang="en-US" sz="1400" b="1" dirty="0">
                <a:latin typeface="Times New Roman" pitchFamily="18" charset="0"/>
                <a:cs typeface="Times New Roman" pitchFamily="18" charset="0"/>
              </a:rPr>
              <a:t>.</a:t>
            </a:r>
          </a:p>
        </p:txBody>
      </p:sp>
      <p:sp>
        <p:nvSpPr>
          <p:cNvPr id="4" name="Slide Number Placeholder 3"/>
          <p:cNvSpPr>
            <a:spLocks noGrp="1"/>
          </p:cNvSpPr>
          <p:nvPr>
            <p:ph type="sldNum" sz="quarter" idx="10"/>
          </p:nvPr>
        </p:nvSpPr>
        <p:spPr/>
        <p:txBody>
          <a:bodyPr/>
          <a:lstStyle/>
          <a:p>
            <a:fld id="{43606869-0246-4CA3-9393-D1098B84A01F}" type="slidenum">
              <a:rPr lang="en-US" smtClean="0"/>
              <a:pPr/>
              <a:t>44</a:t>
            </a:fld>
            <a:endParaRPr lang="en-US"/>
          </a:p>
        </p:txBody>
      </p:sp>
    </p:spTree>
    <p:extLst>
      <p:ext uri="{BB962C8B-B14F-4D97-AF65-F5344CB8AC3E}">
        <p14:creationId xmlns:p14="http://schemas.microsoft.com/office/powerpoint/2010/main" val="554848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871538"/>
            <a:ext cx="4800600" cy="3600450"/>
          </a:xfrm>
        </p:spPr>
      </p:sp>
      <p:sp>
        <p:nvSpPr>
          <p:cNvPr id="3" name="Notes Placeholder 2"/>
          <p:cNvSpPr>
            <a:spLocks noGrp="1"/>
          </p:cNvSpPr>
          <p:nvPr>
            <p:ph type="body" idx="1"/>
          </p:nvPr>
        </p:nvSpPr>
        <p:spPr/>
        <p:txBody>
          <a:bodyPr>
            <a:normAutofit/>
          </a:bodyPr>
          <a:lstStyle/>
          <a:p>
            <a:r>
              <a:rPr lang="en-US" sz="1000" dirty="0">
                <a:latin typeface="Times New Roman" pitchFamily="18" charset="0"/>
                <a:cs typeface="Times New Roman" pitchFamily="18" charset="0"/>
              </a:rPr>
              <a:t>Columns O through U must be filled out by the agency to report how a UIPA record request was ultimately resolved.  Each of these columns has </a:t>
            </a:r>
            <a:r>
              <a:rPr lang="en-US" sz="1000" b="1" dirty="0">
                <a:latin typeface="Times New Roman" pitchFamily="18" charset="0"/>
                <a:cs typeface="Times New Roman" pitchFamily="18" charset="0"/>
              </a:rPr>
              <a:t>pop-up instructions </a:t>
            </a:r>
            <a:r>
              <a:rPr lang="en-US" sz="1000" dirty="0">
                <a:latin typeface="Times New Roman" pitchFamily="18" charset="0"/>
                <a:cs typeface="Times New Roman" pitchFamily="18" charset="0"/>
              </a:rPr>
              <a:t>to guide the agency. The agency </a:t>
            </a:r>
            <a:r>
              <a:rPr lang="en-US" sz="1000" b="1" dirty="0">
                <a:latin typeface="Times New Roman" pitchFamily="18" charset="0"/>
                <a:cs typeface="Times New Roman" pitchFamily="18" charset="0"/>
              </a:rPr>
              <a:t>may check off ONLY ONE CELL in Columns O through T </a:t>
            </a:r>
            <a:r>
              <a:rPr lang="en-US" sz="1000" dirty="0">
                <a:latin typeface="Times New Roman" pitchFamily="18" charset="0"/>
                <a:cs typeface="Times New Roman" pitchFamily="18" charset="0"/>
              </a:rPr>
              <a:t>to indicate how the request was finally resolved.</a:t>
            </a:r>
            <a:r>
              <a:rPr lang="en-US" sz="1000" b="1" dirty="0">
                <a:latin typeface="Times New Roman" pitchFamily="18" charset="0"/>
                <a:cs typeface="Times New Roman" pitchFamily="18" charset="0"/>
              </a:rPr>
              <a:t> </a:t>
            </a:r>
          </a:p>
          <a:p>
            <a:r>
              <a:rPr lang="en-US" sz="1000" dirty="0">
                <a:latin typeface="Times New Roman" pitchFamily="18" charset="0"/>
                <a:cs typeface="Times New Roman" pitchFamily="18" charset="0"/>
              </a:rPr>
              <a:t>It is easy to determine that a request was granted in full or that a requester voluntarily withdrew a request.  A request may be </a:t>
            </a:r>
            <a:r>
              <a:rPr lang="en-US" sz="1000" b="1" dirty="0">
                <a:latin typeface="Times New Roman" pitchFamily="18" charset="0"/>
                <a:cs typeface="Times New Roman" pitchFamily="18" charset="0"/>
              </a:rPr>
              <a:t>denied in full or in part when the agency claims an exception </a:t>
            </a:r>
            <a:r>
              <a:rPr lang="en-US" sz="1000" dirty="0">
                <a:latin typeface="Times New Roman" pitchFamily="18" charset="0"/>
                <a:cs typeface="Times New Roman" pitchFamily="18" charset="0"/>
              </a:rPr>
              <a:t>to disclosure.   But why would an agency be </a:t>
            </a:r>
            <a:r>
              <a:rPr lang="en-US" sz="1000" b="1" dirty="0">
                <a:latin typeface="Times New Roman" pitchFamily="18" charset="0"/>
                <a:cs typeface="Times New Roman" pitchFamily="18" charset="0"/>
              </a:rPr>
              <a:t>unable to respond </a:t>
            </a:r>
            <a:r>
              <a:rPr lang="en-US" sz="1000" dirty="0">
                <a:latin typeface="Times New Roman" pitchFamily="18" charset="0"/>
                <a:cs typeface="Times New Roman" pitchFamily="18" charset="0"/>
              </a:rPr>
              <a:t>to the request and when does a requester </a:t>
            </a:r>
            <a:r>
              <a:rPr lang="en-US" sz="1000" b="1" dirty="0">
                <a:latin typeface="Times New Roman" pitchFamily="18" charset="0"/>
                <a:cs typeface="Times New Roman" pitchFamily="18" charset="0"/>
              </a:rPr>
              <a:t>abandon</a:t>
            </a:r>
            <a:r>
              <a:rPr lang="en-US" sz="1000" dirty="0">
                <a:latin typeface="Times New Roman" pitchFamily="18" charset="0"/>
                <a:cs typeface="Times New Roman" pitchFamily="18" charset="0"/>
              </a:rPr>
              <a:t> a request? </a:t>
            </a:r>
          </a:p>
          <a:p>
            <a:r>
              <a:rPr lang="en-US" sz="1000" dirty="0">
                <a:latin typeface="Times New Roman" pitchFamily="18" charset="0"/>
                <a:cs typeface="Times New Roman" pitchFamily="18" charset="0"/>
              </a:rPr>
              <a:t>The agency may be </a:t>
            </a:r>
            <a:r>
              <a:rPr lang="en-US" sz="1000" b="1" dirty="0">
                <a:latin typeface="Times New Roman" pitchFamily="18" charset="0"/>
                <a:cs typeface="Times New Roman" pitchFamily="18" charset="0"/>
              </a:rPr>
              <a:t>ultimately</a:t>
            </a:r>
            <a:r>
              <a:rPr lang="en-US" sz="1000" dirty="0">
                <a:latin typeface="Times New Roman" pitchFamily="18" charset="0"/>
                <a:cs typeface="Times New Roman" pitchFamily="18" charset="0"/>
              </a:rPr>
              <a:t> </a:t>
            </a:r>
            <a:r>
              <a:rPr lang="en-US" sz="1000" b="1" dirty="0">
                <a:latin typeface="Times New Roman" pitchFamily="18" charset="0"/>
                <a:cs typeface="Times New Roman" pitchFamily="18" charset="0"/>
              </a:rPr>
              <a:t>unable to respond per Column R because </a:t>
            </a:r>
            <a:r>
              <a:rPr lang="en-US" sz="1000" dirty="0">
                <a:latin typeface="Times New Roman" pitchFamily="18" charset="0"/>
                <a:cs typeface="Times New Roman" pitchFamily="18" charset="0"/>
              </a:rPr>
              <a:t>the agency either (1) </a:t>
            </a:r>
            <a:r>
              <a:rPr lang="en-US" sz="1000" b="1" dirty="0">
                <a:latin typeface="Times New Roman" pitchFamily="18" charset="0"/>
                <a:cs typeface="Times New Roman" pitchFamily="18" charset="0"/>
              </a:rPr>
              <a:t>does not maintain the record</a:t>
            </a:r>
            <a:r>
              <a:rPr lang="en-US" sz="1000" dirty="0">
                <a:latin typeface="Times New Roman" pitchFamily="18" charset="0"/>
                <a:cs typeface="Times New Roman" pitchFamily="18" charset="0"/>
              </a:rPr>
              <a:t> or (2) </a:t>
            </a:r>
            <a:r>
              <a:rPr lang="en-US" sz="1000" b="1" dirty="0">
                <a:latin typeface="Times New Roman" pitchFamily="18" charset="0"/>
                <a:cs typeface="Times New Roman" pitchFamily="18" charset="0"/>
              </a:rPr>
              <a:t>the request requires the creation of a summary or compilation of information that is not readily retrievable</a:t>
            </a:r>
            <a:r>
              <a:rPr lang="en-US" sz="1000" dirty="0">
                <a:latin typeface="Times New Roman" pitchFamily="18" charset="0"/>
                <a:cs typeface="Times New Roman" pitchFamily="18" charset="0"/>
              </a:rPr>
              <a:t>. (See Example 4, Honolulu News.)  </a:t>
            </a:r>
            <a:r>
              <a:rPr lang="en-US" sz="1000" b="1" dirty="0">
                <a:latin typeface="Times New Roman" pitchFamily="18" charset="0"/>
                <a:cs typeface="Times New Roman" pitchFamily="18" charset="0"/>
              </a:rPr>
              <a:t>If an agency is not providing records because it is unable to respond to a request, then do NOT also check Column P or Q showing that the request was denied in whole or in part </a:t>
            </a:r>
            <a:r>
              <a:rPr lang="en-US" sz="1000" dirty="0">
                <a:latin typeface="Times New Roman" pitchFamily="18" charset="0"/>
                <a:cs typeface="Times New Roman" pitchFamily="18" charset="0"/>
              </a:rPr>
              <a:t>– remember, only one cell in Columns O through T should be checked.  Also, please do</a:t>
            </a:r>
            <a:r>
              <a:rPr lang="en-US" sz="1000" b="1" dirty="0">
                <a:latin typeface="Times New Roman" pitchFamily="18" charset="0"/>
                <a:cs typeface="Times New Roman" pitchFamily="18" charset="0"/>
              </a:rPr>
              <a:t> not </a:t>
            </a:r>
            <a:r>
              <a:rPr lang="en-US" sz="1000" dirty="0">
                <a:latin typeface="Times New Roman" pitchFamily="18" charset="0"/>
                <a:cs typeface="Times New Roman" pitchFamily="18" charset="0"/>
              </a:rPr>
              <a:t>check this Column R to indicate that the agency could not </a:t>
            </a:r>
            <a:r>
              <a:rPr lang="en-US" sz="1000" b="1" dirty="0">
                <a:latin typeface="Times New Roman" pitchFamily="18" charset="0"/>
                <a:cs typeface="Times New Roman" pitchFamily="18" charset="0"/>
              </a:rPr>
              <a:t>initially</a:t>
            </a:r>
            <a:r>
              <a:rPr lang="en-US" sz="1000" dirty="0">
                <a:latin typeface="Times New Roman" pitchFamily="18" charset="0"/>
                <a:cs typeface="Times New Roman" pitchFamily="18" charset="0"/>
              </a:rPr>
              <a:t> respond to the request if the agency was then able to obtain clarification from the requester – check only Column J if the agency was not </a:t>
            </a:r>
            <a:r>
              <a:rPr lang="en-US" sz="1000" u="sng" dirty="0">
                <a:latin typeface="Times New Roman" pitchFamily="18" charset="0"/>
                <a:cs typeface="Times New Roman" pitchFamily="18" charset="0"/>
              </a:rPr>
              <a:t>initially</a:t>
            </a:r>
            <a:r>
              <a:rPr lang="en-US" sz="1000" dirty="0">
                <a:latin typeface="Times New Roman" pitchFamily="18" charset="0"/>
                <a:cs typeface="Times New Roman" pitchFamily="18" charset="0"/>
              </a:rPr>
              <a:t> able to respond to the request.  </a:t>
            </a:r>
          </a:p>
          <a:p>
            <a:r>
              <a:rPr lang="en-US" sz="1000" dirty="0">
                <a:latin typeface="Times New Roman" pitchFamily="18" charset="0"/>
                <a:cs typeface="Times New Roman" pitchFamily="18" charset="0"/>
              </a:rPr>
              <a:t>A request may be deemed </a:t>
            </a:r>
            <a:r>
              <a:rPr lang="en-US" sz="1000" b="1" dirty="0">
                <a:latin typeface="Times New Roman" pitchFamily="18" charset="0"/>
                <a:cs typeface="Times New Roman" pitchFamily="18" charset="0"/>
              </a:rPr>
              <a:t>abandoned in Column T </a:t>
            </a:r>
            <a:r>
              <a:rPr lang="en-US" sz="1000" dirty="0">
                <a:latin typeface="Times New Roman" pitchFamily="18" charset="0"/>
                <a:cs typeface="Times New Roman" pitchFamily="18" charset="0"/>
              </a:rPr>
              <a:t>if the agency initially asked for further clarification or for payment of fees, and the requester failed to provide the clarification or payment within 20 business days, or if the agency has given notice and made the records available to the requester who wanted to pick them up but fails to do so.</a:t>
            </a:r>
            <a:r>
              <a:rPr lang="en-US" sz="1000" b="1" dirty="0">
                <a:latin typeface="Times New Roman" pitchFamily="18" charset="0"/>
                <a:cs typeface="Times New Roman" pitchFamily="18" charset="0"/>
              </a:rPr>
              <a:t>  If a file is abandoned, then the date that the agency sent the notice for payment or made the records available becomes the completion date for Column M.  </a:t>
            </a:r>
            <a:r>
              <a:rPr lang="en-US" sz="1000" dirty="0">
                <a:latin typeface="Times New Roman" pitchFamily="18" charset="0"/>
                <a:cs typeface="Times New Roman" pitchFamily="18" charset="0"/>
              </a:rPr>
              <a:t>(See Example 3, Anonymous </a:t>
            </a:r>
            <a:r>
              <a:rPr lang="en-US" sz="1000" dirty="0" err="1">
                <a:latin typeface="Times New Roman" pitchFamily="18" charset="0"/>
                <a:cs typeface="Times New Roman" pitchFamily="18" charset="0"/>
              </a:rPr>
              <a:t>Birther</a:t>
            </a:r>
            <a:r>
              <a:rPr lang="en-US" sz="1000" dirty="0">
                <a:latin typeface="Times New Roman" pitchFamily="18" charset="0"/>
                <a:cs typeface="Times New Roman" pitchFamily="18" charset="0"/>
              </a:rPr>
              <a:t>.)</a:t>
            </a:r>
          </a:p>
          <a:p>
            <a:r>
              <a:rPr lang="en-US" sz="1000" dirty="0">
                <a:latin typeface="Times New Roman" pitchFamily="18" charset="0"/>
                <a:cs typeface="Times New Roman" pitchFamily="18" charset="0"/>
              </a:rPr>
              <a:t>Note that if a requester fails to pay fees from previous record requests, including abandoned requests, OIP’s rules allow the agency to require prepayment of all outstanding fees that the requester had agreed to pay for services previously rendered by the agency, before the agency must release any records in a subsequent request (by the same requester). </a:t>
            </a:r>
          </a:p>
          <a:p>
            <a:r>
              <a:rPr lang="en-US" sz="1000" dirty="0">
                <a:latin typeface="Times New Roman" pitchFamily="18" charset="0"/>
                <a:cs typeface="Times New Roman" pitchFamily="18" charset="0"/>
              </a:rPr>
              <a:t>Finally, if the agency learns that the requester is filing a </a:t>
            </a:r>
            <a:r>
              <a:rPr lang="en-US" sz="1000" b="1" dirty="0">
                <a:latin typeface="Times New Roman" pitchFamily="18" charset="0"/>
                <a:cs typeface="Times New Roman" pitchFamily="18" charset="0"/>
              </a:rPr>
              <a:t>lawsuit </a:t>
            </a:r>
            <a:r>
              <a:rPr lang="en-US" sz="1000" dirty="0">
                <a:latin typeface="Times New Roman" pitchFamily="18" charset="0"/>
                <a:cs typeface="Times New Roman" pitchFamily="18" charset="0"/>
              </a:rPr>
              <a:t>to obtain access to the records, then it should place one “x” in Column  U.  </a:t>
            </a:r>
            <a:r>
              <a:rPr lang="en-US" sz="1000" b="1" dirty="0">
                <a:latin typeface="Times New Roman" pitchFamily="18" charset="0"/>
                <a:cs typeface="Times New Roman" pitchFamily="18" charset="0"/>
              </a:rPr>
              <a:t>Note that Column U for lawsuits is the only one that may be checked in addition to ONE of the previous columns, O through T. </a:t>
            </a:r>
          </a:p>
          <a:p>
            <a:endParaRPr lang="en-US" sz="14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45</a:t>
            </a:fld>
            <a:endParaRPr lang="en-US" dirty="0"/>
          </a:p>
        </p:txBody>
      </p:sp>
    </p:spTree>
    <p:extLst>
      <p:ext uri="{BB962C8B-B14F-4D97-AF65-F5344CB8AC3E}">
        <p14:creationId xmlns:p14="http://schemas.microsoft.com/office/powerpoint/2010/main" val="2408330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3" y="4561227"/>
            <a:ext cx="6100188" cy="4561878"/>
          </a:xfrm>
        </p:spPr>
        <p:txBody>
          <a:bodyPr>
            <a:normAutofit fontScale="85000" lnSpcReduction="10000"/>
          </a:bodyPr>
          <a:lstStyle/>
          <a:p>
            <a:r>
              <a:rPr lang="en-US" sz="1600" dirty="0">
                <a:latin typeface="Times New Roman" pitchFamily="18" charset="0"/>
                <a:cs typeface="Times New Roman" pitchFamily="18" charset="0"/>
              </a:rPr>
              <a:t>Here’s the entire “Request Resolution” section for examples shown in the Sample Log.  Let’s look at the last example highlighted in orange for the “Honolulu News,” which was completed on 5/17/12 when the last incremental set of records was provided to the requester. The Log has automatically calculated in Column N that it took 84 workdays (including holidays) to complete the request.</a:t>
            </a:r>
          </a:p>
          <a:p>
            <a:r>
              <a:rPr lang="en-US" sz="1600" dirty="0">
                <a:latin typeface="Times New Roman" pitchFamily="18" charset="0"/>
                <a:cs typeface="Times New Roman" pitchFamily="18" charset="0"/>
              </a:rPr>
              <a:t>In Column Q, the agency has entered one “x” for “</a:t>
            </a:r>
            <a:r>
              <a:rPr lang="en-US" sz="1600" b="1" dirty="0">
                <a:latin typeface="Times New Roman" pitchFamily="18" charset="0"/>
                <a:cs typeface="Times New Roman" pitchFamily="18" charset="0"/>
              </a:rPr>
              <a:t>Request Granted/Denied in Part</a:t>
            </a:r>
            <a:r>
              <a:rPr lang="en-US" sz="1600" dirty="0">
                <a:latin typeface="Times New Roman" pitchFamily="18" charset="0"/>
                <a:cs typeface="Times New Roman" pitchFamily="18" charset="0"/>
              </a:rPr>
              <a:t>,” because it had to hold back some of the records that it claimed were protected by a confidentiality statute.</a:t>
            </a:r>
          </a:p>
          <a:p>
            <a:r>
              <a:rPr lang="en-US" sz="1600" dirty="0">
                <a:latin typeface="Times New Roman" pitchFamily="18" charset="0"/>
                <a:cs typeface="Times New Roman" pitchFamily="18" charset="0"/>
              </a:rPr>
              <a:t>Although only one of Columns O through T could be checked, the agency properly entered an “x” in Column U for “</a:t>
            </a:r>
            <a:r>
              <a:rPr lang="en-US" sz="1600" b="1" dirty="0">
                <a:latin typeface="Times New Roman" pitchFamily="18" charset="0"/>
                <a:cs typeface="Times New Roman" pitchFamily="18" charset="0"/>
              </a:rPr>
              <a:t>UIPA  lawsuit filed against agency</a:t>
            </a:r>
            <a:r>
              <a:rPr lang="en-US" sz="1600" dirty="0">
                <a:latin typeface="Times New Roman" pitchFamily="18" charset="0"/>
                <a:cs typeface="Times New Roman" pitchFamily="18" charset="0"/>
              </a:rPr>
              <a:t>” because the requester filed a lawsuit challenging the agency’s partial denial. Please note that the agency may not know at the time it submits its Log to OIP whether a lawsuit has been filed against it.  The agency should do its best to fill out the Log and should separately report the lawsuit information to OIP when it becomes aware of the lawsuit.</a:t>
            </a:r>
          </a:p>
          <a:p>
            <a:r>
              <a:rPr lang="en-US" sz="1600" dirty="0">
                <a:latin typeface="Times New Roman" pitchFamily="18" charset="0"/>
                <a:cs typeface="Times New Roman" pitchFamily="18" charset="0"/>
              </a:rPr>
              <a:t>Again, please notice all the </a:t>
            </a:r>
            <a:r>
              <a:rPr lang="en-US" sz="1600" b="1" dirty="0">
                <a:latin typeface="Times New Roman" pitchFamily="18" charset="0"/>
                <a:cs typeface="Times New Roman" pitchFamily="18" charset="0"/>
              </a:rPr>
              <a:t>single “</a:t>
            </a:r>
            <a:r>
              <a:rPr lang="en-US" sz="1600" b="1" dirty="0" err="1">
                <a:latin typeface="Times New Roman" pitchFamily="18" charset="0"/>
                <a:cs typeface="Times New Roman" pitchFamily="18" charset="0"/>
              </a:rPr>
              <a:t>x’s</a:t>
            </a:r>
            <a:r>
              <a:rPr lang="en-US" sz="1600" b="1" dirty="0">
                <a:latin typeface="Times New Roman" pitchFamily="18" charset="0"/>
                <a:cs typeface="Times New Roman" pitchFamily="18" charset="0"/>
              </a:rPr>
              <a:t>” </a:t>
            </a:r>
            <a:r>
              <a:rPr lang="en-US" sz="1600" dirty="0">
                <a:latin typeface="Times New Roman" pitchFamily="18" charset="0"/>
                <a:cs typeface="Times New Roman" pitchFamily="18" charset="0"/>
              </a:rPr>
              <a:t>in the boxes in the Request Resolution section.  Please </a:t>
            </a:r>
            <a:r>
              <a:rPr lang="en-US" sz="1600" b="1" dirty="0">
                <a:latin typeface="Times New Roman" pitchFamily="18" charset="0"/>
                <a:cs typeface="Times New Roman" pitchFamily="18" charset="0"/>
              </a:rPr>
              <a:t>enter only one “x” per box </a:t>
            </a:r>
            <a:r>
              <a:rPr lang="en-US" sz="1600" dirty="0">
                <a:latin typeface="Times New Roman" pitchFamily="18" charset="0"/>
                <a:cs typeface="Times New Roman" pitchFamily="18" charset="0"/>
              </a:rPr>
              <a:t>so that the data will be </a:t>
            </a:r>
            <a:r>
              <a:rPr lang="en-US" sz="1600" b="1" dirty="0">
                <a:latin typeface="Times New Roman" pitchFamily="18" charset="0"/>
                <a:cs typeface="Times New Roman" pitchFamily="18" charset="0"/>
              </a:rPr>
              <a:t>properly counted </a:t>
            </a:r>
            <a:r>
              <a:rPr lang="en-US" sz="1600" dirty="0">
                <a:latin typeface="Times New Roman" pitchFamily="18" charset="0"/>
                <a:cs typeface="Times New Roman" pitchFamily="18" charset="0"/>
              </a:rPr>
              <a:t>in the </a:t>
            </a:r>
            <a:r>
              <a:rPr lang="en-US" sz="1600" b="1" dirty="0">
                <a:latin typeface="Times New Roman" pitchFamily="18" charset="0"/>
                <a:cs typeface="Times New Roman" pitchFamily="18" charset="0"/>
              </a:rPr>
              <a:t>column’s total amount</a:t>
            </a:r>
            <a:r>
              <a:rPr lang="en-US" sz="1600" dirty="0">
                <a:latin typeface="Times New Roman" pitchFamily="18" charset="0"/>
                <a:cs typeface="Times New Roman" pitchFamily="18" charset="0"/>
              </a:rPr>
              <a:t>.  If more than one “x” is entered or if another character is entered, the data will not be properly counted and totaled in the yellow highlighted row.  Remember, in this slide, the yellow “Totals” do not add up what you see in the Examples above because the “Totals” are based on data entries in the white rows below that are not shown on this slide.</a:t>
            </a:r>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46</a:t>
            </a:fld>
            <a:endParaRPr lang="en-US"/>
          </a:p>
        </p:txBody>
      </p:sp>
    </p:spTree>
    <p:extLst>
      <p:ext uri="{BB962C8B-B14F-4D97-AF65-F5344CB8AC3E}">
        <p14:creationId xmlns:p14="http://schemas.microsoft.com/office/powerpoint/2010/main" val="4046591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720725"/>
            <a:ext cx="4321175" cy="3241675"/>
          </a:xfrm>
        </p:spPr>
      </p:sp>
      <p:sp>
        <p:nvSpPr>
          <p:cNvPr id="3" name="Notes Placeholder 2"/>
          <p:cNvSpPr>
            <a:spLocks noGrp="1"/>
          </p:cNvSpPr>
          <p:nvPr>
            <p:ph type="body" idx="1"/>
          </p:nvPr>
        </p:nvSpPr>
        <p:spPr>
          <a:xfrm>
            <a:off x="762000" y="4343400"/>
            <a:ext cx="5850835" cy="4753429"/>
          </a:xfrm>
        </p:spPr>
        <p:txBody>
          <a:bodyPr/>
          <a:lstStyle/>
          <a:p>
            <a:r>
              <a:rPr lang="en-US" sz="1100" b="1" dirty="0">
                <a:latin typeface="Times New Roman" pitchFamily="18" charset="0"/>
                <a:cs typeface="Times New Roman" pitchFamily="18" charset="0"/>
              </a:rPr>
              <a:t>  </a:t>
            </a:r>
          </a:p>
          <a:p>
            <a:r>
              <a:rPr lang="en-US" sz="1100" b="1" dirty="0">
                <a:latin typeface="Times New Roman" pitchFamily="18" charset="0"/>
                <a:cs typeface="Times New Roman" pitchFamily="18" charset="0"/>
              </a:rPr>
              <a:t>Subpoenas or discovery of records in court cases are </a:t>
            </a:r>
            <a:r>
              <a:rPr lang="en-US" sz="1100" b="1" u="sng" dirty="0">
                <a:latin typeface="Times New Roman" pitchFamily="18" charset="0"/>
                <a:cs typeface="Times New Roman" pitchFamily="18" charset="0"/>
              </a:rPr>
              <a:t>not</a:t>
            </a:r>
            <a:r>
              <a:rPr lang="en-US" sz="1100" b="1" dirty="0">
                <a:latin typeface="Times New Roman" pitchFamily="18" charset="0"/>
                <a:cs typeface="Times New Roman" pitchFamily="18" charset="0"/>
              </a:rPr>
              <a:t> UIPA requests and they do not have to be logged or reported as routine requests. </a:t>
            </a:r>
          </a:p>
        </p:txBody>
      </p:sp>
      <p:sp>
        <p:nvSpPr>
          <p:cNvPr id="4" name="Slide Number Placeholder 3"/>
          <p:cNvSpPr>
            <a:spLocks noGrp="1"/>
          </p:cNvSpPr>
          <p:nvPr>
            <p:ph type="sldNum" sz="quarter" idx="10"/>
          </p:nvPr>
        </p:nvSpPr>
        <p:spPr/>
        <p:txBody>
          <a:bodyPr/>
          <a:lstStyle/>
          <a:p>
            <a:fld id="{43606869-0246-4CA3-9393-D1098B84A01F}" type="slidenum">
              <a:rPr lang="en-US" smtClean="0"/>
              <a:pPr/>
              <a:t>5</a:t>
            </a:fld>
            <a:endParaRPr lang="en-US"/>
          </a:p>
        </p:txBody>
      </p:sp>
    </p:spTree>
    <p:extLst>
      <p:ext uri="{BB962C8B-B14F-4D97-AF65-F5344CB8AC3E}">
        <p14:creationId xmlns:p14="http://schemas.microsoft.com/office/powerpoint/2010/main" val="2299940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itchFamily="18" charset="0"/>
                <a:cs typeface="Times New Roman" pitchFamily="18" charset="0"/>
              </a:rPr>
              <a:t>The only requests that the agency must record on the Log are the formal requests that are made in writing by the Requester, and for which the agency sends a “Notice to Requeste</a:t>
            </a:r>
            <a:r>
              <a:rPr lang="en-US" dirty="0">
                <a:latin typeface="Times New Roman" pitchFamily="18" charset="0"/>
                <a:cs typeface="Times New Roman" pitchFamily="18" charset="0"/>
              </a:rPr>
              <a:t>r,</a:t>
            </a:r>
            <a:r>
              <a:rPr lang="en-US" b="1" dirty="0">
                <a:latin typeface="Times New Roman" pitchFamily="18" charset="0"/>
                <a:cs typeface="Times New Roman" pitchFamily="18" charset="0"/>
              </a:rPr>
              <a:t>”</a:t>
            </a:r>
            <a:r>
              <a:rPr lang="en-US" dirty="0">
                <a:latin typeface="Times New Roman" pitchFamily="18" charset="0"/>
                <a:cs typeface="Times New Roman" pitchFamily="18" charset="0"/>
              </a:rPr>
              <a:t> whether it is OIP’s Notice form or the agency’s written version of it. The requests that must be logged  involve non-routine records that the agency must search for and possibly redact, and may require supervisory review before disclosure.</a:t>
            </a:r>
            <a:r>
              <a:rPr lang="en-US" b="1" dirty="0">
                <a:latin typeface="Times New Roman" pitchFamily="18" charset="0"/>
                <a:cs typeface="Times New Roman" pitchFamily="18" charset="0"/>
              </a:rPr>
              <a:t>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If you have any questions about what should or should not be logged, please contact OIP.  </a:t>
            </a:r>
            <a:endParaRPr lang="en-US" dirty="0"/>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6</a:t>
            </a:fld>
            <a:endParaRPr lang="en-US"/>
          </a:p>
        </p:txBody>
      </p:sp>
    </p:spTree>
    <p:extLst>
      <p:ext uri="{BB962C8B-B14F-4D97-AF65-F5344CB8AC3E}">
        <p14:creationId xmlns:p14="http://schemas.microsoft.com/office/powerpoint/2010/main" val="2877548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itchFamily="18" charset="0"/>
                <a:cs typeface="Times New Roman" pitchFamily="18" charset="0"/>
              </a:rPr>
              <a:t>Today’s training will show you how to properly enter the data onto your agency’s Log.  </a:t>
            </a:r>
            <a:r>
              <a:rPr lang="en-US" dirty="0">
                <a:latin typeface="Times New Roman" pitchFamily="18" charset="0"/>
                <a:cs typeface="Times New Roman" pitchFamily="18" charset="0"/>
              </a:rPr>
              <a:t>Even if you are a supervisor or manager who will not be doing the data input yourself, you need to know how to spot mistakes in Log data entries and how to use the Log to better manage your agency’s processing of UIPA record requests.  Among other things, the Log will provide you with information at a glance to see how many record requests your agency receives and completes, how quickly your agency is responding to them, how much time agency personnel is spending on search, review, and segregation responsibilities, and how much your agency can charge versus how much it cannot recover in fees and costs for record requests.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After all Logs are submitted to OIP, information will be available by department, county, and state so that your agency, and the public, can review and compare each agency’s data and performance.</a:t>
            </a:r>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7</a:t>
            </a:fld>
            <a:endParaRPr lang="en-US"/>
          </a:p>
        </p:txBody>
      </p:sp>
    </p:spTree>
    <p:extLst>
      <p:ext uri="{BB962C8B-B14F-4D97-AF65-F5344CB8AC3E}">
        <p14:creationId xmlns:p14="http://schemas.microsoft.com/office/powerpoint/2010/main" val="36610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20936" y="4879190"/>
            <a:ext cx="5850835" cy="4086733"/>
          </a:xfrm>
        </p:spPr>
        <p:txBody>
          <a:bodyPr>
            <a:noAutofit/>
          </a:bodyPr>
          <a:lstStyle/>
          <a:p>
            <a:r>
              <a:rPr lang="en-US" dirty="0">
                <a:latin typeface="Times New Roman" pitchFamily="18" charset="0"/>
                <a:cs typeface="Times New Roman" pitchFamily="18" charset="0"/>
              </a:rPr>
              <a:t>The Log itself is an Excel spreadsheet found on OIP’s website at oip.hawaii.gov.  You can find two worksheet tabs on the bottom left. </a:t>
            </a:r>
            <a:r>
              <a:rPr lang="en-US" b="1" dirty="0">
                <a:latin typeface="Times New Roman" pitchFamily="18" charset="0"/>
                <a:cs typeface="Times New Roman" pitchFamily="18" charset="0"/>
              </a:rPr>
              <a:t>One worksheet is the Log form </a:t>
            </a:r>
            <a:r>
              <a:rPr lang="en-US" dirty="0">
                <a:latin typeface="Times New Roman" pitchFamily="18" charset="0"/>
                <a:cs typeface="Times New Roman" pitchFamily="18" charset="0"/>
              </a:rPr>
              <a:t>itself, which the agency will be using on a computer to enter data.  When you view it on the computer, you won’t see the Examples shown on this slide and you will see that it is very long because it contains many columns of automatic calculations and statistics that OIP needs.  </a:t>
            </a:r>
            <a:r>
              <a:rPr lang="en-US" b="1" dirty="0">
                <a:latin typeface="Times New Roman" pitchFamily="18" charset="0"/>
                <a:cs typeface="Times New Roman" pitchFamily="18" charset="0"/>
              </a:rPr>
              <a:t>You do not have to enter any data in most of those columns, but please do not eliminate any of them from the Logs that will be submitted by the agency to OIP.</a:t>
            </a:r>
          </a:p>
          <a:p>
            <a:r>
              <a:rPr lang="en-US" b="1" dirty="0">
                <a:latin typeface="Times New Roman" pitchFamily="18" charset="0"/>
                <a:cs typeface="Times New Roman" pitchFamily="18" charset="0"/>
              </a:rPr>
              <a:t>OIP has created a second, shorter worksheet as a Sample Log, as shown in this slide</a:t>
            </a:r>
            <a:r>
              <a:rPr lang="en-US" dirty="0">
                <a:latin typeface="Times New Roman" pitchFamily="18" charset="0"/>
                <a:cs typeface="Times New Roman" pitchFamily="18" charset="0"/>
              </a:rPr>
              <a:t>, which does not have all of the columns, shows various Examples, and can be used for practice and training.  </a:t>
            </a:r>
            <a:r>
              <a:rPr lang="en-US" b="1" dirty="0">
                <a:latin typeface="Times New Roman" pitchFamily="18" charset="0"/>
                <a:cs typeface="Times New Roman" pitchFamily="18" charset="0"/>
              </a:rPr>
              <a:t>You will find a pre-formatted PDF version of the Sample Log on OIP’s Training page, which you should print out, preferably in color, to use during this training.</a:t>
            </a:r>
          </a:p>
        </p:txBody>
      </p:sp>
      <p:sp>
        <p:nvSpPr>
          <p:cNvPr id="4" name="Slide Number Placeholder 3"/>
          <p:cNvSpPr>
            <a:spLocks noGrp="1"/>
          </p:cNvSpPr>
          <p:nvPr>
            <p:ph type="sldNum" sz="quarter" idx="10"/>
          </p:nvPr>
        </p:nvSpPr>
        <p:spPr/>
        <p:txBody>
          <a:bodyPr/>
          <a:lstStyle/>
          <a:p>
            <a:fld id="{43606869-0246-4CA3-9393-D1098B84A01F}" type="slidenum">
              <a:rPr lang="en-US" smtClean="0"/>
              <a:pPr/>
              <a:t>8</a:t>
            </a:fld>
            <a:endParaRPr lang="en-US" dirty="0"/>
          </a:p>
        </p:txBody>
      </p:sp>
      <p:pic>
        <p:nvPicPr>
          <p:cNvPr id="2" name="Picture 1"/>
          <p:cNvPicPr>
            <a:picLocks noChangeAspect="1"/>
          </p:cNvPicPr>
          <p:nvPr/>
        </p:nvPicPr>
        <p:blipFill>
          <a:blip r:embed="rId3"/>
          <a:stretch>
            <a:fillRect/>
          </a:stretch>
        </p:blipFill>
        <p:spPr>
          <a:xfrm>
            <a:off x="484055" y="556686"/>
            <a:ext cx="6324600" cy="4008142"/>
          </a:xfrm>
          <a:prstGeom prst="rect">
            <a:avLst/>
          </a:prstGeom>
        </p:spPr>
      </p:pic>
    </p:spTree>
    <p:extLst>
      <p:ext uri="{BB962C8B-B14F-4D97-AF65-F5344CB8AC3E}">
        <p14:creationId xmlns:p14="http://schemas.microsoft.com/office/powerpoint/2010/main" val="143944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20936" y="4879190"/>
            <a:ext cx="5850835" cy="4086733"/>
          </a:xfrm>
        </p:spPr>
        <p:txBody>
          <a:bodyPr>
            <a:noAutofit/>
          </a:bodyPr>
          <a:lstStyle/>
          <a:p>
            <a:r>
              <a:rPr lang="en-US" dirty="0">
                <a:latin typeface="Times New Roman" pitchFamily="18" charset="0"/>
                <a:cs typeface="Times New Roman" pitchFamily="18" charset="0"/>
              </a:rPr>
              <a:t>Throughout </a:t>
            </a:r>
            <a:r>
              <a:rPr lang="en-US" baseline="0" dirty="0">
                <a:latin typeface="Times New Roman" pitchFamily="18" charset="0"/>
                <a:cs typeface="Times New Roman" pitchFamily="18" charset="0"/>
              </a:rPr>
              <a:t>this training, we will be referencing the row numbers on the far left, which should not be confused with the request number entered </a:t>
            </a:r>
            <a:r>
              <a:rPr lang="en-US" dirty="0">
                <a:latin typeface="Times New Roman" pitchFamily="18" charset="0"/>
                <a:cs typeface="Times New Roman" pitchFamily="18" charset="0"/>
              </a:rPr>
              <a:t>for the white entries of </a:t>
            </a:r>
            <a:r>
              <a:rPr lang="en-US" baseline="0" dirty="0">
                <a:latin typeface="Times New Roman" pitchFamily="18" charset="0"/>
                <a:cs typeface="Times New Roman" pitchFamily="18" charset="0"/>
              </a:rPr>
              <a:t>the Log in Column C</a:t>
            </a:r>
            <a:r>
              <a:rPr lang="en-US" dirty="0">
                <a:latin typeface="Times New Roman" pitchFamily="18" charset="0"/>
                <a:cs typeface="Times New Roman" pitchFamily="18" charset="0"/>
              </a:rPr>
              <a:t>. Column </a:t>
            </a:r>
            <a:r>
              <a:rPr lang="en-US" b="1" dirty="0">
                <a:latin typeface="Times New Roman" pitchFamily="18" charset="0"/>
                <a:cs typeface="Times New Roman" pitchFamily="18" charset="0"/>
              </a:rPr>
              <a:t>letters</a:t>
            </a:r>
            <a:r>
              <a:rPr lang="en-US" dirty="0">
                <a:latin typeface="Times New Roman" pitchFamily="18" charset="0"/>
                <a:cs typeface="Times New Roman" pitchFamily="18" charset="0"/>
              </a:rPr>
              <a:t> can be found in row 2 at the top of the spreadsheet.</a:t>
            </a:r>
          </a:p>
          <a:p>
            <a:r>
              <a:rPr lang="en-US" dirty="0">
                <a:latin typeface="Times New Roman" pitchFamily="18" charset="0"/>
                <a:cs typeface="Times New Roman" pitchFamily="18" charset="0"/>
              </a:rPr>
              <a:t>Column </a:t>
            </a:r>
            <a:r>
              <a:rPr lang="en-US" b="1" dirty="0">
                <a:latin typeface="Times New Roman" pitchFamily="18" charset="0"/>
                <a:cs typeface="Times New Roman" pitchFamily="18" charset="0"/>
              </a:rPr>
              <a:t>headings</a:t>
            </a:r>
            <a:r>
              <a:rPr lang="en-US" dirty="0">
                <a:latin typeface="Times New Roman" pitchFamily="18" charset="0"/>
                <a:cs typeface="Times New Roman" pitchFamily="18" charset="0"/>
              </a:rPr>
              <a:t> are found in row 3, and </a:t>
            </a:r>
            <a:r>
              <a:rPr lang="en-US" b="1" dirty="0">
                <a:latin typeface="Times New Roman" pitchFamily="18" charset="0"/>
                <a:cs typeface="Times New Roman" pitchFamily="18" charset="0"/>
              </a:rPr>
              <a:t>descriptions</a:t>
            </a:r>
            <a:r>
              <a:rPr lang="en-US" dirty="0">
                <a:latin typeface="Times New Roman" pitchFamily="18" charset="0"/>
                <a:cs typeface="Times New Roman" pitchFamily="18" charset="0"/>
              </a:rPr>
              <a:t> of the data to be entered in the columns are found in row 4.  The </a:t>
            </a:r>
            <a:r>
              <a:rPr lang="en-US" b="1" dirty="0">
                <a:latin typeface="Times New Roman" pitchFamily="18" charset="0"/>
                <a:cs typeface="Times New Roman" pitchFamily="18" charset="0"/>
              </a:rPr>
              <a:t>yellow descriptions </a:t>
            </a:r>
            <a:r>
              <a:rPr lang="en-US" dirty="0">
                <a:latin typeface="Times New Roman" pitchFamily="18" charset="0"/>
                <a:cs typeface="Times New Roman" pitchFamily="18" charset="0"/>
              </a:rPr>
              <a:t>in row 9 refer to the “</a:t>
            </a:r>
            <a:r>
              <a:rPr lang="en-US" b="1" dirty="0">
                <a:latin typeface="Times New Roman" pitchFamily="18" charset="0"/>
                <a:cs typeface="Times New Roman" pitchFamily="18" charset="0"/>
              </a:rPr>
              <a:t>Totals</a:t>
            </a:r>
            <a:r>
              <a:rPr lang="en-US" dirty="0">
                <a:latin typeface="Times New Roman" pitchFamily="18" charset="0"/>
                <a:cs typeface="Times New Roman" pitchFamily="18" charset="0"/>
              </a:rPr>
              <a:t>” that the Log automatically calculates in row 10.  Row 11 is highlighted in </a:t>
            </a:r>
            <a:r>
              <a:rPr lang="en-US" b="1" dirty="0">
                <a:latin typeface="Times New Roman" pitchFamily="18" charset="0"/>
                <a:cs typeface="Times New Roman" pitchFamily="18" charset="0"/>
              </a:rPr>
              <a:t>dark orange </a:t>
            </a:r>
            <a:r>
              <a:rPr lang="en-US" dirty="0">
                <a:latin typeface="Times New Roman" pitchFamily="18" charset="0"/>
                <a:cs typeface="Times New Roman" pitchFamily="18" charset="0"/>
              </a:rPr>
              <a:t>because it calculates “</a:t>
            </a:r>
            <a:r>
              <a:rPr lang="en-US" b="1" dirty="0">
                <a:latin typeface="Times New Roman" pitchFamily="18" charset="0"/>
                <a:cs typeface="Times New Roman" pitchFamily="18" charset="0"/>
              </a:rPr>
              <a:t>Averages</a:t>
            </a:r>
            <a:r>
              <a:rPr lang="en-US" dirty="0">
                <a:latin typeface="Times New Roman" pitchFamily="18" charset="0"/>
                <a:cs typeface="Times New Roman" pitchFamily="18" charset="0"/>
              </a:rPr>
              <a:t>.”</a:t>
            </a:r>
          </a:p>
          <a:p>
            <a:r>
              <a:rPr lang="en-US" b="1" dirty="0">
                <a:latin typeface="Times New Roman" pitchFamily="18" charset="0"/>
                <a:cs typeface="Times New Roman" pitchFamily="18" charset="0"/>
              </a:rPr>
              <a:t>The four orange highlighted Examples on the Sample Log show you how to properly enter data in rows 5 through 8.</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The </a:t>
            </a:r>
            <a:r>
              <a:rPr lang="en-US" b="1" u="sng" dirty="0">
                <a:latin typeface="Times New Roman" pitchFamily="18" charset="0"/>
                <a:cs typeface="Times New Roman" pitchFamily="18" charset="0"/>
              </a:rPr>
              <a:t>white</a:t>
            </a:r>
            <a:r>
              <a:rPr lang="en-US" b="1" dirty="0">
                <a:latin typeface="Times New Roman" pitchFamily="18" charset="0"/>
                <a:cs typeface="Times New Roman" pitchFamily="18" charset="0"/>
              </a:rPr>
              <a:t> rows 12 through 15 of the Sample Log show data that has been </a:t>
            </a:r>
            <a:r>
              <a:rPr lang="en-US" b="1" u="sng" dirty="0">
                <a:latin typeface="Times New Roman" pitchFamily="18" charset="0"/>
                <a:cs typeface="Times New Roman" pitchFamily="18" charset="0"/>
              </a:rPr>
              <a:t>erroneously </a:t>
            </a:r>
            <a:r>
              <a:rPr lang="en-US" b="1" dirty="0">
                <a:latin typeface="Times New Roman" pitchFamily="18" charset="0"/>
                <a:cs typeface="Times New Roman" pitchFamily="18" charset="0"/>
              </a:rPr>
              <a:t>entered.  </a:t>
            </a:r>
            <a:r>
              <a:rPr lang="en-US" dirty="0">
                <a:latin typeface="Times New Roman" pitchFamily="18" charset="0"/>
                <a:cs typeface="Times New Roman" pitchFamily="18" charset="0"/>
              </a:rPr>
              <a:t>By the end of this training, you should be able to identify the cells in the white data entry rows that contain mistakes and know why they are mistakes</a:t>
            </a:r>
            <a:r>
              <a:rPr lang="en-US" sz="1100" dirty="0">
                <a:latin typeface="Times New Roman" pitchFamily="18" charset="0"/>
                <a:cs typeface="Times New Roman" pitchFamily="18" charset="0"/>
              </a:rPr>
              <a:t>.  </a:t>
            </a:r>
            <a:endParaRPr lang="en-US" sz="1100" b="1"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9</a:t>
            </a:fld>
            <a:endParaRPr lang="en-US" dirty="0"/>
          </a:p>
        </p:txBody>
      </p:sp>
      <p:pic>
        <p:nvPicPr>
          <p:cNvPr id="2" name="Picture 1"/>
          <p:cNvPicPr>
            <a:picLocks noChangeAspect="1"/>
          </p:cNvPicPr>
          <p:nvPr/>
        </p:nvPicPr>
        <p:blipFill>
          <a:blip r:embed="rId3"/>
          <a:stretch>
            <a:fillRect/>
          </a:stretch>
        </p:blipFill>
        <p:spPr>
          <a:xfrm>
            <a:off x="484055" y="556686"/>
            <a:ext cx="6324600" cy="4008142"/>
          </a:xfrm>
          <a:prstGeom prst="rect">
            <a:avLst/>
          </a:prstGeom>
        </p:spPr>
      </p:pic>
    </p:spTree>
    <p:extLst>
      <p:ext uri="{BB962C8B-B14F-4D97-AF65-F5344CB8AC3E}">
        <p14:creationId xmlns:p14="http://schemas.microsoft.com/office/powerpoint/2010/main" val="405224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0"/>
            <a:ext cx="9140825" cy="6850063"/>
            <a:chOff x="0" y="0"/>
            <a:chExt cx="5758" cy="4315"/>
          </a:xfrm>
        </p:grpSpPr>
        <p:grpSp>
          <p:nvGrpSpPr>
            <p:cNvPr id="115715" name="Group 3"/>
            <p:cNvGrpSpPr>
              <a:grpSpLocks/>
            </p:cNvGrpSpPr>
            <p:nvPr userDrawn="1"/>
          </p:nvGrpSpPr>
          <p:grpSpPr bwMode="auto">
            <a:xfrm>
              <a:off x="1728" y="2230"/>
              <a:ext cx="4027" cy="2085"/>
              <a:chOff x="1728" y="2230"/>
              <a:chExt cx="4027" cy="2085"/>
            </a:xfrm>
          </p:grpSpPr>
          <p:sp>
            <p:nvSpPr>
              <p:cNvPr id="115716"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115717"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115718"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115719"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115720"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115721"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115722"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11572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157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15725" name="Rectangle 13"/>
          <p:cNvSpPr>
            <a:spLocks noGrp="1" noChangeArrowheads="1"/>
          </p:cNvSpPr>
          <p:nvPr>
            <p:ph type="dt" sz="quarter" idx="2"/>
          </p:nvPr>
        </p:nvSpPr>
        <p:spPr>
          <a:xfrm>
            <a:off x="457200" y="6248400"/>
            <a:ext cx="2133600" cy="476250"/>
          </a:xfrm>
        </p:spPr>
        <p:txBody>
          <a:bodyPr/>
          <a:lstStyle>
            <a:lvl1pPr>
              <a:defRPr/>
            </a:lvl1pPr>
          </a:lstStyle>
          <a:p>
            <a:endParaRPr lang="en-US"/>
          </a:p>
        </p:txBody>
      </p:sp>
      <p:sp>
        <p:nvSpPr>
          <p:cNvPr id="115726"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115727" name="Rectangle 15"/>
          <p:cNvSpPr>
            <a:spLocks noGrp="1" noChangeArrowheads="1"/>
          </p:cNvSpPr>
          <p:nvPr>
            <p:ph type="sldNum" sz="quarter" idx="4"/>
          </p:nvPr>
        </p:nvSpPr>
        <p:spPr>
          <a:xfrm>
            <a:off x="6553200" y="6254750"/>
            <a:ext cx="2133600" cy="476250"/>
          </a:xfrm>
        </p:spPr>
        <p:txBody>
          <a:bodyPr/>
          <a:lstStyle>
            <a:lvl1pPr>
              <a:defRPr/>
            </a:lvl1pPr>
          </a:lstStyle>
          <a:p>
            <a:fld id="{0ED5ADF1-B0A1-4BD3-A0E8-D8BF63C7F62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3AC2EF06-9CBD-4022-8179-21F251C36696}"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8186AB1F-02C3-44BD-A7CA-38A11BE164C0}"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86702006-DA2F-4677-96A4-D0DD6BC89AB9}"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E37D1DE0-B20A-4276-9CB4-E2782E02E4E2}"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7D9A7784-B45D-43B4-9986-714888C2D88D}"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128E769F-8571-47E2-869D-E7F97756B8EA}" type="slidenum">
              <a:rPr lang="en-US"/>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F08B958D-3DB0-4837-B1AC-9FCEA85E1264}" type="slidenum">
              <a:rPr lang="en-US"/>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D29D0CD9-BB00-42B0-84E9-1CA98D8B129D}" type="slidenum">
              <a:rPr lang="en-US"/>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773BA55B-BA21-44EA-8500-BB9181EFF84C}"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D53AB7E4-61A6-46CE-B82B-9EFBF9709F43}"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p>
        </p:txBody>
      </p:sp>
      <p:sp>
        <p:nvSpPr>
          <p:cNvPr id="11469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B4D29E21-BD2E-4305-B097-B9DD95913B5B}" type="slidenum">
              <a:rPr lang="en-US"/>
              <a:pPr/>
              <a:t>‹#›</a:t>
            </a:fld>
            <a:endParaRPr lang="en-US"/>
          </a:p>
        </p:txBody>
      </p:sp>
      <p:grpSp>
        <p:nvGrpSpPr>
          <p:cNvPr id="114692" name="Group 4"/>
          <p:cNvGrpSpPr>
            <a:grpSpLocks/>
          </p:cNvGrpSpPr>
          <p:nvPr/>
        </p:nvGrpSpPr>
        <p:grpSpPr bwMode="auto">
          <a:xfrm>
            <a:off x="0" y="0"/>
            <a:ext cx="9140825" cy="6850063"/>
            <a:chOff x="0" y="0"/>
            <a:chExt cx="5758" cy="4315"/>
          </a:xfrm>
        </p:grpSpPr>
        <p:grpSp>
          <p:nvGrpSpPr>
            <p:cNvPr id="114693" name="Group 5"/>
            <p:cNvGrpSpPr>
              <a:grpSpLocks/>
            </p:cNvGrpSpPr>
            <p:nvPr userDrawn="1"/>
          </p:nvGrpSpPr>
          <p:grpSpPr bwMode="auto">
            <a:xfrm>
              <a:off x="1728" y="2230"/>
              <a:ext cx="4027" cy="2085"/>
              <a:chOff x="1728" y="2230"/>
              <a:chExt cx="4027" cy="2085"/>
            </a:xfrm>
          </p:grpSpPr>
          <p:sp>
            <p:nvSpPr>
              <p:cNvPr id="11469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11469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11469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11469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11469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11469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11470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11470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70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endParaRPr lang="en-US"/>
          </a:p>
        </p:txBody>
      </p:sp>
      <p:sp>
        <p:nvSpPr>
          <p:cNvPr id="11470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6.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wmf"/><Relationship Id="rId3" Type="http://schemas.microsoft.com/office/2007/relationships/media" Target="../media/media12.m4a"/><Relationship Id="rId7" Type="http://schemas.openxmlformats.org/officeDocument/2006/relationships/oleObject" Target="../embeddings/oleObject1.bin"/><Relationship Id="rId2" Type="http://schemas.openxmlformats.org/officeDocument/2006/relationships/tags" Target="../tags/tag10.xml"/><Relationship Id="rId1" Type="http://schemas.openxmlformats.org/officeDocument/2006/relationships/vmlDrawing" Target="../drawings/vmlDrawing1.v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12.m4a"/><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8.jpeg"/><Relationship Id="rId5" Type="http://schemas.openxmlformats.org/officeDocument/2006/relationships/notesSlide" Target="../notesSlides/notesSlide13.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m4a"/><Relationship Id="rId7" Type="http://schemas.openxmlformats.org/officeDocument/2006/relationships/image" Target="../media/image8.jpe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hyperlink" Target="https://data.hawaii.gov/" TargetMode="External"/><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6.m4a"/><Relationship Id="rId7" Type="http://schemas.openxmlformats.org/officeDocument/2006/relationships/image" Target="../media/image10.jpeg"/><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9.jpe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7.m4a"/><Relationship Id="rId7" Type="http://schemas.openxmlformats.org/officeDocument/2006/relationships/image" Target="../media/image4.jpeg"/><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8.m4a"/><Relationship Id="rId7" Type="http://schemas.openxmlformats.org/officeDocument/2006/relationships/image" Target="../media/image4.jpeg"/><Relationship Id="rId2" Type="http://schemas.microsoft.com/office/2007/relationships/media" Target="../media/media18.m4a"/><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m4a"/><Relationship Id="rId7" Type="http://schemas.openxmlformats.org/officeDocument/2006/relationships/image" Target="../media/image4.jpeg"/><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notesSlide" Target="../notesSlides/notesSlide19.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1.m4a"/><Relationship Id="rId7" Type="http://schemas.openxmlformats.org/officeDocument/2006/relationships/image" Target="../media/image4.jpeg"/><Relationship Id="rId2" Type="http://schemas.microsoft.com/office/2007/relationships/media" Target="../media/media21.m4a"/><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2.m4a"/><Relationship Id="rId7" Type="http://schemas.openxmlformats.org/officeDocument/2006/relationships/image" Target="../media/image13.jpeg"/><Relationship Id="rId2" Type="http://schemas.microsoft.com/office/2007/relationships/media" Target="../media/media22.m4a"/><Relationship Id="rId1" Type="http://schemas.openxmlformats.org/officeDocument/2006/relationships/tags" Target="../tags/tag20.xml"/><Relationship Id="rId6" Type="http://schemas.openxmlformats.org/officeDocument/2006/relationships/image" Target="../media/image12.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3.m4a"/><Relationship Id="rId7" Type="http://schemas.openxmlformats.org/officeDocument/2006/relationships/image" Target="../media/image13.jpeg"/><Relationship Id="rId2" Type="http://schemas.microsoft.com/office/2007/relationships/media" Target="../media/media23.m4a"/><Relationship Id="rId1" Type="http://schemas.openxmlformats.org/officeDocument/2006/relationships/tags" Target="../tags/tag21.xml"/><Relationship Id="rId6" Type="http://schemas.openxmlformats.org/officeDocument/2006/relationships/image" Target="../media/image12.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notesSlide" Target="../notesSlides/notesSlide25.xml"/><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notesSlide" Target="../notesSlides/notesSlide26.xml"/><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7.m4a"/><Relationship Id="rId7" Type="http://schemas.openxmlformats.org/officeDocument/2006/relationships/image" Target="../media/image4.jpeg"/><Relationship Id="rId2" Type="http://schemas.microsoft.com/office/2007/relationships/media" Target="../media/media27.m4a"/><Relationship Id="rId1" Type="http://schemas.openxmlformats.org/officeDocument/2006/relationships/tags" Target="../tags/tag24.xml"/><Relationship Id="rId6" Type="http://schemas.openxmlformats.org/officeDocument/2006/relationships/image" Target="../media/image14.pn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2.png"/><Relationship Id="rId2" Type="http://schemas.microsoft.com/office/2007/relationships/media" Target="../media/media28.m4a"/><Relationship Id="rId1" Type="http://schemas.openxmlformats.org/officeDocument/2006/relationships/tags" Target="../tags/tag25.xml"/><Relationship Id="rId6" Type="http://schemas.openxmlformats.org/officeDocument/2006/relationships/image" Target="../media/image15.jpeg"/><Relationship Id="rId5" Type="http://schemas.openxmlformats.org/officeDocument/2006/relationships/notesSlide" Target="../notesSlides/notesSlide28.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2.png"/><Relationship Id="rId2" Type="http://schemas.microsoft.com/office/2007/relationships/media" Target="../media/media29.m4a"/><Relationship Id="rId1" Type="http://schemas.openxmlformats.org/officeDocument/2006/relationships/tags" Target="../tags/tag26.xml"/><Relationship Id="rId6" Type="http://schemas.openxmlformats.org/officeDocument/2006/relationships/image" Target="../media/image15.jpe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0.m4a"/><Relationship Id="rId7" Type="http://schemas.openxmlformats.org/officeDocument/2006/relationships/image" Target="../media/image4.jpeg"/><Relationship Id="rId2" Type="http://schemas.microsoft.com/office/2007/relationships/media" Target="../media/media30.m4a"/><Relationship Id="rId1" Type="http://schemas.openxmlformats.org/officeDocument/2006/relationships/tags" Target="../tags/tag27.xml"/><Relationship Id="rId6" Type="http://schemas.openxmlformats.org/officeDocument/2006/relationships/image" Target="../media/image16.pn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1.m4a"/><Relationship Id="rId7" Type="http://schemas.openxmlformats.org/officeDocument/2006/relationships/image" Target="../media/image4.jpeg"/><Relationship Id="rId2" Type="http://schemas.microsoft.com/office/2007/relationships/media" Target="../media/media31.m4a"/><Relationship Id="rId1" Type="http://schemas.openxmlformats.org/officeDocument/2006/relationships/tags" Target="../tags/tag28.xml"/><Relationship Id="rId6" Type="http://schemas.openxmlformats.org/officeDocument/2006/relationships/image" Target="../media/image16.pn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2.m4a"/><Relationship Id="rId7" Type="http://schemas.openxmlformats.org/officeDocument/2006/relationships/image" Target="../media/image4.jpeg"/><Relationship Id="rId2" Type="http://schemas.microsoft.com/office/2007/relationships/media" Target="../media/media32.m4a"/><Relationship Id="rId1" Type="http://schemas.openxmlformats.org/officeDocument/2006/relationships/tags" Target="../tags/tag29.xml"/><Relationship Id="rId6" Type="http://schemas.openxmlformats.org/officeDocument/2006/relationships/image" Target="../media/image16.pn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2.png"/><Relationship Id="rId2" Type="http://schemas.microsoft.com/office/2007/relationships/media" Target="../media/media33.m4a"/><Relationship Id="rId1" Type="http://schemas.openxmlformats.org/officeDocument/2006/relationships/tags" Target="../tags/tag30.xml"/><Relationship Id="rId6" Type="http://schemas.openxmlformats.org/officeDocument/2006/relationships/image" Target="../media/image17.jpe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4.m4a"/><Relationship Id="rId7" Type="http://schemas.openxmlformats.org/officeDocument/2006/relationships/image" Target="../media/image19.jpeg"/><Relationship Id="rId2" Type="http://schemas.microsoft.com/office/2007/relationships/media" Target="../media/media34.m4a"/><Relationship Id="rId1" Type="http://schemas.openxmlformats.org/officeDocument/2006/relationships/tags" Target="../tags/tag31.xml"/><Relationship Id="rId6" Type="http://schemas.openxmlformats.org/officeDocument/2006/relationships/image" Target="../media/image18.png"/><Relationship Id="rId5" Type="http://schemas.openxmlformats.org/officeDocument/2006/relationships/notesSlide" Target="../notesSlides/notesSlide34.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5.m4a"/><Relationship Id="rId7" Type="http://schemas.openxmlformats.org/officeDocument/2006/relationships/image" Target="../media/image19.jpeg"/><Relationship Id="rId2" Type="http://schemas.microsoft.com/office/2007/relationships/media" Target="../media/media35.m4a"/><Relationship Id="rId1" Type="http://schemas.openxmlformats.org/officeDocument/2006/relationships/tags" Target="../tags/tag32.xml"/><Relationship Id="rId6" Type="http://schemas.openxmlformats.org/officeDocument/2006/relationships/image" Target="../media/image18.png"/><Relationship Id="rId5" Type="http://schemas.openxmlformats.org/officeDocument/2006/relationships/notesSlide" Target="../notesSlides/notesSlide35.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6.m4a"/><Relationship Id="rId7" Type="http://schemas.openxmlformats.org/officeDocument/2006/relationships/image" Target="../media/image19.jpeg"/><Relationship Id="rId2" Type="http://schemas.microsoft.com/office/2007/relationships/media" Target="../media/media36.m4a"/><Relationship Id="rId1" Type="http://schemas.openxmlformats.org/officeDocument/2006/relationships/tags" Target="../tags/tag33.xml"/><Relationship Id="rId6" Type="http://schemas.openxmlformats.org/officeDocument/2006/relationships/image" Target="../media/image18.png"/><Relationship Id="rId5" Type="http://schemas.openxmlformats.org/officeDocument/2006/relationships/notesSlide" Target="../notesSlides/notesSlide36.xml"/><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7.m4a"/><Relationship Id="rId7" Type="http://schemas.openxmlformats.org/officeDocument/2006/relationships/image" Target="../media/image4.jpeg"/><Relationship Id="rId2" Type="http://schemas.microsoft.com/office/2007/relationships/media" Target="../media/media37.m4a"/><Relationship Id="rId1" Type="http://schemas.openxmlformats.org/officeDocument/2006/relationships/tags" Target="../tags/tag34.xml"/><Relationship Id="rId6" Type="http://schemas.openxmlformats.org/officeDocument/2006/relationships/image" Target="../media/image20.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8.m4a"/><Relationship Id="rId7" Type="http://schemas.openxmlformats.org/officeDocument/2006/relationships/image" Target="../media/image4.jpeg"/><Relationship Id="rId2" Type="http://schemas.microsoft.com/office/2007/relationships/media" Target="../media/media38.m4a"/><Relationship Id="rId1" Type="http://schemas.openxmlformats.org/officeDocument/2006/relationships/tags" Target="../tags/tag35.xml"/><Relationship Id="rId6" Type="http://schemas.openxmlformats.org/officeDocument/2006/relationships/image" Target="../media/image20.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36.xml"/><Relationship Id="rId6" Type="http://schemas.openxmlformats.org/officeDocument/2006/relationships/image" Target="../media/image2.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37.xml"/><Relationship Id="rId6" Type="http://schemas.openxmlformats.org/officeDocument/2006/relationships/image" Target="../media/image2.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1.m4a"/><Relationship Id="rId7" Type="http://schemas.openxmlformats.org/officeDocument/2006/relationships/image" Target="../media/image22.jpeg"/><Relationship Id="rId2" Type="http://schemas.microsoft.com/office/2007/relationships/media" Target="../media/media41.m4a"/><Relationship Id="rId1" Type="http://schemas.openxmlformats.org/officeDocument/2006/relationships/tags" Target="../tags/tag38.xml"/><Relationship Id="rId6" Type="http://schemas.openxmlformats.org/officeDocument/2006/relationships/image" Target="../media/image21.png"/><Relationship Id="rId5" Type="http://schemas.openxmlformats.org/officeDocument/2006/relationships/notesSlide" Target="../notesSlides/notesSlide41.xml"/><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39.xml"/><Relationship Id="rId6" Type="http://schemas.openxmlformats.org/officeDocument/2006/relationships/image" Target="../media/image2.png"/><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7" Type="http://schemas.openxmlformats.org/officeDocument/2006/relationships/image" Target="../media/image2.png"/><Relationship Id="rId2" Type="http://schemas.microsoft.com/office/2007/relationships/media" Target="../media/media43.m4a"/><Relationship Id="rId1" Type="http://schemas.openxmlformats.org/officeDocument/2006/relationships/tags" Target="../tags/tag40.xml"/><Relationship Id="rId6" Type="http://schemas.openxmlformats.org/officeDocument/2006/relationships/image" Target="../media/image23.jpe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4.m4a"/><Relationship Id="rId7" Type="http://schemas.openxmlformats.org/officeDocument/2006/relationships/image" Target="../media/image4.jpeg"/><Relationship Id="rId2" Type="http://schemas.microsoft.com/office/2007/relationships/media" Target="../media/media44.m4a"/><Relationship Id="rId1" Type="http://schemas.openxmlformats.org/officeDocument/2006/relationships/tags" Target="../tags/tag41.xml"/><Relationship Id="rId6" Type="http://schemas.openxmlformats.org/officeDocument/2006/relationships/image" Target="../media/image24.png"/><Relationship Id="rId5" Type="http://schemas.openxmlformats.org/officeDocument/2006/relationships/notesSlide" Target="../notesSlides/notesSlide44.xml"/><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audio" Target="../media/media45.m4a"/><Relationship Id="rId7" Type="http://schemas.openxmlformats.org/officeDocument/2006/relationships/image" Target="../media/image2.png"/><Relationship Id="rId2" Type="http://schemas.microsoft.com/office/2007/relationships/media" Target="../media/media45.m4a"/><Relationship Id="rId1" Type="http://schemas.openxmlformats.org/officeDocument/2006/relationships/tags" Target="../tags/tag42.xml"/><Relationship Id="rId6" Type="http://schemas.openxmlformats.org/officeDocument/2006/relationships/image" Target="../media/image23.jpeg"/><Relationship Id="rId5" Type="http://schemas.openxmlformats.org/officeDocument/2006/relationships/notesSlide" Target="../notesSlides/notesSlide45.xml"/><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46.m4a"/><Relationship Id="rId7" Type="http://schemas.openxmlformats.org/officeDocument/2006/relationships/image" Target="../media/image26.jpeg"/><Relationship Id="rId2" Type="http://schemas.microsoft.com/office/2007/relationships/media" Target="../media/media46.m4a"/><Relationship Id="rId1" Type="http://schemas.openxmlformats.org/officeDocument/2006/relationships/tags" Target="../tags/tag43.xml"/><Relationship Id="rId6" Type="http://schemas.openxmlformats.org/officeDocument/2006/relationships/image" Target="../media/image25.png"/><Relationship Id="rId5" Type="http://schemas.openxmlformats.org/officeDocument/2006/relationships/notesSlide" Target="../notesSlides/notesSlide46.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4.jpe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4.jpe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228600" y="838200"/>
            <a:ext cx="8686800" cy="1828800"/>
          </a:xfrm>
        </p:spPr>
        <p:txBody>
          <a:bodyPr/>
          <a:lstStyle/>
          <a:p>
            <a:r>
              <a:rPr lang="en-US" sz="2800" u="sng" dirty="0">
                <a:latin typeface="Times New Roman" pitchFamily="18" charset="0"/>
              </a:rPr>
              <a:t>Office of Information Practices</a:t>
            </a:r>
            <a:br>
              <a:rPr lang="en-US" sz="2800" u="sng" dirty="0">
                <a:latin typeface="Times New Roman" pitchFamily="18" charset="0"/>
              </a:rPr>
            </a:br>
            <a:br>
              <a:rPr lang="en-US" sz="2800" u="sng" dirty="0">
                <a:latin typeface="Times New Roman" pitchFamily="18" charset="0"/>
              </a:rPr>
            </a:br>
            <a:r>
              <a:rPr lang="en-US" sz="5400" dirty="0">
                <a:solidFill>
                  <a:schemeClr val="tx1"/>
                </a:solidFill>
                <a:latin typeface="Times New Roman" pitchFamily="18" charset="0"/>
              </a:rPr>
              <a:t>  UIPA Record Request Log </a:t>
            </a:r>
            <a:br>
              <a:rPr lang="en-US" sz="5400" dirty="0">
                <a:solidFill>
                  <a:schemeClr val="tx1"/>
                </a:solidFill>
                <a:latin typeface="Times New Roman" pitchFamily="18" charset="0"/>
              </a:rPr>
            </a:br>
            <a:r>
              <a:rPr lang="en-US" sz="5400" dirty="0">
                <a:solidFill>
                  <a:schemeClr val="tx1"/>
                </a:solidFill>
                <a:latin typeface="Times New Roman" pitchFamily="18" charset="0"/>
              </a:rPr>
              <a:t>Basic Training </a:t>
            </a:r>
            <a:br>
              <a:rPr lang="en-US" sz="5400" dirty="0">
                <a:solidFill>
                  <a:schemeClr val="tx1"/>
                </a:solidFill>
                <a:latin typeface="Times New Roman" pitchFamily="18" charset="0"/>
              </a:rPr>
            </a:br>
            <a:endParaRPr lang="en-US" sz="2400" dirty="0">
              <a:solidFill>
                <a:schemeClr val="tx1"/>
              </a:solidFill>
              <a:latin typeface="Times New Roman" pitchFamily="18" charset="0"/>
            </a:endParaRPr>
          </a:p>
        </p:txBody>
      </p:sp>
      <p:sp>
        <p:nvSpPr>
          <p:cNvPr id="3075" name="Rectangle 3"/>
          <p:cNvSpPr>
            <a:spLocks noGrp="1" noChangeArrowheads="1"/>
          </p:cNvSpPr>
          <p:nvPr>
            <p:ph type="subTitle" sz="quarter" idx="1"/>
          </p:nvPr>
        </p:nvSpPr>
        <p:spPr>
          <a:xfrm>
            <a:off x="228600" y="4724400"/>
            <a:ext cx="6400800" cy="1524000"/>
          </a:xfrm>
        </p:spPr>
        <p:txBody>
          <a:bodyPr/>
          <a:lstStyle/>
          <a:p>
            <a:pPr algn="l"/>
            <a:r>
              <a:rPr lang="en-US" sz="3600" b="1" dirty="0">
                <a:solidFill>
                  <a:schemeClr val="bg2"/>
                </a:solidFill>
                <a:latin typeface="Times New Roman" pitchFamily="18" charset="0"/>
              </a:rPr>
              <a:t>Hawaii’s Public Records Law</a:t>
            </a:r>
          </a:p>
          <a:p>
            <a:pPr algn="l"/>
            <a:r>
              <a:rPr lang="en-US" sz="3600" b="1" dirty="0">
                <a:solidFill>
                  <a:schemeClr val="bg2"/>
                </a:solidFill>
                <a:latin typeface="Times New Roman" pitchFamily="18" charset="0"/>
              </a:rPr>
              <a:t>Chapter 92F, HRS</a:t>
            </a:r>
          </a:p>
          <a:p>
            <a:endParaRPr lang="en-US" b="1" dirty="0">
              <a:latin typeface="Times New Roman" pitchFamily="18" charset="0"/>
            </a:endParaRPr>
          </a:p>
        </p:txBody>
      </p:sp>
      <p:pic>
        <p:nvPicPr>
          <p:cNvPr id="3076" name="Picture 4" descr="MCMP00365_0000[1]"/>
          <p:cNvPicPr>
            <a:picLocks noChangeAspect="1" noChangeArrowheads="1"/>
          </p:cNvPicPr>
          <p:nvPr/>
        </p:nvPicPr>
        <p:blipFill>
          <a:blip r:embed="rId5" cstate="print"/>
          <a:srcRect/>
          <a:stretch>
            <a:fillRect/>
          </a:stretch>
        </p:blipFill>
        <p:spPr bwMode="auto">
          <a:xfrm>
            <a:off x="4267200" y="3200400"/>
            <a:ext cx="4583113" cy="3154363"/>
          </a:xfrm>
          <a:prstGeom prst="rect">
            <a:avLst/>
          </a:prstGeom>
          <a:noFill/>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1129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xfrm>
            <a:off x="304800" y="609600"/>
            <a:ext cx="8666163" cy="2590800"/>
          </a:xfrm>
        </p:spPr>
        <p:txBody>
          <a:bodyPr/>
          <a:lstStyle/>
          <a:p>
            <a:r>
              <a:rPr lang="en-US" dirty="0">
                <a:solidFill>
                  <a:srgbClr val="FFFF00"/>
                </a:solidFill>
                <a:latin typeface="Times New Roman" pitchFamily="18" charset="0"/>
              </a:rPr>
              <a:t>Log’s colored areas are to help,</a:t>
            </a:r>
            <a:br>
              <a:rPr lang="en-US" dirty="0">
                <a:solidFill>
                  <a:srgbClr val="FFFF00"/>
                </a:solidFill>
                <a:latin typeface="Times New Roman" pitchFamily="18" charset="0"/>
              </a:rPr>
            </a:br>
            <a:r>
              <a:rPr lang="en-US" u="sng" dirty="0">
                <a:solidFill>
                  <a:srgbClr val="FFFF00"/>
                </a:solidFill>
                <a:latin typeface="Times New Roman" pitchFamily="18" charset="0"/>
              </a:rPr>
              <a:t>not</a:t>
            </a:r>
            <a:r>
              <a:rPr lang="en-US" dirty="0">
                <a:solidFill>
                  <a:srgbClr val="FFFF00"/>
                </a:solidFill>
                <a:latin typeface="Times New Roman" pitchFamily="18" charset="0"/>
              </a:rPr>
              <a:t> for data entry.  </a:t>
            </a:r>
            <a:br>
              <a:rPr lang="en-US" sz="4800" dirty="0">
                <a:solidFill>
                  <a:srgbClr val="FFFF00"/>
                </a:solidFill>
                <a:latin typeface="Times New Roman" pitchFamily="18" charset="0"/>
              </a:rPr>
            </a:br>
            <a:r>
              <a:rPr lang="en-US" sz="4800" dirty="0">
                <a:solidFill>
                  <a:schemeClr val="tx1"/>
                </a:solidFill>
                <a:latin typeface="Times New Roman" pitchFamily="18" charset="0"/>
              </a:rPr>
              <a:t>Enter data only in white cells, </a:t>
            </a:r>
            <a:br>
              <a:rPr lang="en-US" sz="4800" dirty="0">
                <a:solidFill>
                  <a:schemeClr val="tx1"/>
                </a:solidFill>
                <a:latin typeface="Times New Roman" pitchFamily="18" charset="0"/>
              </a:rPr>
            </a:br>
            <a:r>
              <a:rPr lang="en-US" sz="4800" dirty="0">
                <a:solidFill>
                  <a:schemeClr val="accent4"/>
                </a:solidFill>
                <a:latin typeface="Times New Roman" pitchFamily="18" charset="0"/>
              </a:rPr>
              <a:t>and not all white cells  </a:t>
            </a:r>
          </a:p>
        </p:txBody>
      </p:sp>
      <p:sp>
        <p:nvSpPr>
          <p:cNvPr id="7171" name="Rectangle 3"/>
          <p:cNvSpPr>
            <a:spLocks noGrp="1" noChangeArrowheads="1"/>
          </p:cNvSpPr>
          <p:nvPr>
            <p:ph idx="1"/>
          </p:nvPr>
        </p:nvSpPr>
        <p:spPr>
          <a:xfrm>
            <a:off x="533400" y="3200400"/>
            <a:ext cx="8153400" cy="3124200"/>
          </a:xfrm>
        </p:spPr>
        <p:txBody>
          <a:bodyPr/>
          <a:lstStyle/>
          <a:p>
            <a:pPr>
              <a:buFont typeface="Wingdings" pitchFamily="2" charset="2"/>
              <a:buNone/>
            </a:pPr>
            <a:endParaRPr lang="en-US" dirty="0">
              <a:latin typeface="Times New Roman" pitchFamily="18" charset="0"/>
            </a:endParaRPr>
          </a:p>
          <a:p>
            <a:r>
              <a:rPr lang="en-US" sz="3600" b="1" dirty="0">
                <a:latin typeface="Times New Roman" pitchFamily="18" charset="0"/>
              </a:rPr>
              <a:t>The Log has </a:t>
            </a:r>
            <a:r>
              <a:rPr lang="en-US" sz="3600" b="1" u="sng" dirty="0">
                <a:solidFill>
                  <a:srgbClr val="FFC000"/>
                </a:solidFill>
                <a:latin typeface="Times New Roman" pitchFamily="18" charset="0"/>
              </a:rPr>
              <a:t>pop-up instructions</a:t>
            </a:r>
            <a:r>
              <a:rPr lang="en-US" sz="3600" b="1" dirty="0">
                <a:solidFill>
                  <a:srgbClr val="FFC000"/>
                </a:solidFill>
                <a:latin typeface="Times New Roman" pitchFamily="18" charset="0"/>
              </a:rPr>
              <a:t> </a:t>
            </a:r>
            <a:r>
              <a:rPr lang="en-US" sz="3600" b="1" dirty="0">
                <a:latin typeface="Times New Roman" pitchFamily="18" charset="0"/>
              </a:rPr>
              <a:t>… just mouse cursor over </a:t>
            </a:r>
            <a:br>
              <a:rPr lang="en-US" sz="3600" b="1" dirty="0">
                <a:latin typeface="Times New Roman" pitchFamily="18" charset="0"/>
              </a:rPr>
            </a:br>
            <a:r>
              <a:rPr lang="en-US" sz="3600" b="1" dirty="0">
                <a:latin typeface="Times New Roman" pitchFamily="18" charset="0"/>
              </a:rPr>
              <a:t>the column heading.</a:t>
            </a:r>
          </a:p>
          <a:p>
            <a:pPr>
              <a:buNone/>
            </a:pPr>
            <a:endParaRPr lang="en-US" sz="4400" dirty="0">
              <a:solidFill>
                <a:schemeClr val="hlink"/>
              </a:solidFill>
              <a:latin typeface="Times New Roman" pitchFamily="18" charset="0"/>
            </a:endParaRPr>
          </a:p>
          <a:p>
            <a:pPr>
              <a:buNone/>
            </a:pPr>
            <a:endParaRPr lang="en-US" sz="4400" dirty="0">
              <a:latin typeface="Times New Roman" pitchFamily="18" charset="0"/>
            </a:endParaRPr>
          </a:p>
        </p:txBody>
      </p:sp>
      <p:pic>
        <p:nvPicPr>
          <p:cNvPr id="286722" name="Picture 2" descr="https://encrypted-tbn3.google.com/images?q=tbn:ANd9GcS6yuonCOTwTRvcsU-n2LCXjMGPOyNUQh_sU0P9EpiFK9522QIMhg"/>
          <p:cNvPicPr>
            <a:picLocks noChangeAspect="1" noChangeArrowheads="1"/>
          </p:cNvPicPr>
          <p:nvPr/>
        </p:nvPicPr>
        <p:blipFill>
          <a:blip r:embed="rId6" cstate="print">
            <a:lum/>
          </a:blip>
          <a:srcRect/>
          <a:stretch>
            <a:fillRect/>
          </a:stretch>
        </p:blipFill>
        <p:spPr bwMode="auto">
          <a:xfrm>
            <a:off x="5867400" y="4495800"/>
            <a:ext cx="2438399" cy="1600200"/>
          </a:xfrm>
          <a:prstGeom prst="rect">
            <a:avLst/>
          </a:prstGeom>
          <a:noFill/>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706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animEffect transition="in" filter="slide(fromBottom)">
                                      <p:cBhvr>
                                        <p:cTn id="11" dur="500"/>
                                        <p:tgtEl>
                                          <p:spTgt spid="7171">
                                            <p:txEl>
                                              <p:pRg st="1" end="1"/>
                                            </p:txEl>
                                          </p:spTgt>
                                        </p:tgtEl>
                                      </p:cBhvr>
                                    </p:animEffect>
                                  </p:childTnLst>
                                </p:cTn>
                              </p:par>
                            </p:childTnLst>
                          </p:cTn>
                        </p:par>
                        <p:par>
                          <p:cTn id="12" fill="hold">
                            <p:stCondLst>
                              <p:cond delay="500"/>
                            </p:stCondLst>
                            <p:childTnLst>
                              <p:par>
                                <p:cTn id="13" presetID="1" presetClass="entr" presetSubtype="0" fill="hold" nodeType="afterEffect">
                                  <p:stCondLst>
                                    <p:cond delay="10000"/>
                                  </p:stCondLst>
                                  <p:childTnLst>
                                    <p:set>
                                      <p:cBhvr>
                                        <p:cTn id="14" dur="1" fill="hold">
                                          <p:stCondLst>
                                            <p:cond delay="0"/>
                                          </p:stCondLst>
                                        </p:cTn>
                                        <p:tgtEl>
                                          <p:spTgt spid="286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lstStyle/>
          <a:p>
            <a:r>
              <a:rPr lang="en-US" sz="3600" dirty="0">
                <a:solidFill>
                  <a:srgbClr val="FF0000"/>
                </a:solidFill>
                <a:latin typeface="Times New Roman" pitchFamily="18" charset="0"/>
              </a:rPr>
              <a:t>For detailed </a:t>
            </a:r>
            <a:r>
              <a:rPr lang="en-US" sz="3600" dirty="0">
                <a:solidFill>
                  <a:schemeClr val="bg1"/>
                </a:solidFill>
                <a:latin typeface="Times New Roman" pitchFamily="18" charset="0"/>
              </a:rPr>
              <a:t>UIPA Log Instructions, Frequently Asked Questions, </a:t>
            </a:r>
            <a:br>
              <a:rPr lang="en-US" sz="3600" dirty="0">
                <a:solidFill>
                  <a:schemeClr val="bg1"/>
                </a:solidFill>
                <a:latin typeface="Times New Roman" pitchFamily="18" charset="0"/>
              </a:rPr>
            </a:br>
            <a:r>
              <a:rPr lang="en-US" sz="3600" dirty="0">
                <a:solidFill>
                  <a:srgbClr val="FF0000"/>
                </a:solidFill>
                <a:latin typeface="Times New Roman" pitchFamily="18" charset="0"/>
              </a:rPr>
              <a:t>&amp; other training materials:</a:t>
            </a:r>
            <a:endParaRPr lang="en-US" sz="3600" dirty="0">
              <a:solidFill>
                <a:srgbClr val="FF0000"/>
              </a:solidFill>
            </a:endParaRPr>
          </a:p>
        </p:txBody>
      </p:sp>
      <p:sp>
        <p:nvSpPr>
          <p:cNvPr id="3" name="Content Placeholder 2"/>
          <p:cNvSpPr>
            <a:spLocks noGrp="1"/>
          </p:cNvSpPr>
          <p:nvPr>
            <p:ph idx="1"/>
          </p:nvPr>
        </p:nvSpPr>
        <p:spPr>
          <a:xfrm>
            <a:off x="457200" y="2590800"/>
            <a:ext cx="8229600" cy="3535363"/>
          </a:xfrm>
        </p:spPr>
        <p:txBody>
          <a:bodyPr/>
          <a:lstStyle/>
          <a:p>
            <a:r>
              <a:rPr lang="en-US" b="1" dirty="0">
                <a:solidFill>
                  <a:schemeClr val="tx2">
                    <a:lumMod val="50000"/>
                  </a:schemeClr>
                </a:solidFill>
                <a:effectLst/>
                <a:latin typeface="Times New Roman" pitchFamily="18" charset="0"/>
                <a:cs typeface="Times New Roman" pitchFamily="18" charset="0"/>
              </a:rPr>
              <a:t>visit OIP’s Training page at </a:t>
            </a:r>
            <a:r>
              <a:rPr lang="en-US" b="1" dirty="0">
                <a:solidFill>
                  <a:schemeClr val="tx2">
                    <a:lumMod val="10000"/>
                  </a:schemeClr>
                </a:solidFill>
                <a:effectLst/>
                <a:latin typeface="Times New Roman" pitchFamily="18" charset="0"/>
                <a:cs typeface="Times New Roman" pitchFamily="18" charset="0"/>
              </a:rPr>
              <a:t>oip.hawaii.gov</a:t>
            </a:r>
            <a:br>
              <a:rPr lang="en-US" dirty="0">
                <a:solidFill>
                  <a:srgbClr val="FF0000"/>
                </a:solidFill>
                <a:effectLst/>
                <a:latin typeface="Times New Roman" pitchFamily="18" charset="0"/>
                <a:cs typeface="Times New Roman" pitchFamily="18" charset="0"/>
              </a:rPr>
            </a:br>
            <a:endParaRPr lang="en-US" dirty="0">
              <a:solidFill>
                <a:srgbClr val="FF0000"/>
              </a:solidFill>
              <a:effectLst/>
              <a:latin typeface="Times New Roman" pitchFamily="18" charset="0"/>
              <a:cs typeface="Times New Roman" pitchFamily="18" charset="0"/>
            </a:endParaRPr>
          </a:p>
          <a:p>
            <a:r>
              <a:rPr lang="en-US" dirty="0">
                <a:solidFill>
                  <a:schemeClr val="tx2">
                    <a:lumMod val="50000"/>
                  </a:schemeClr>
                </a:solidFill>
                <a:effectLst/>
                <a:latin typeface="Times New Roman" pitchFamily="18" charset="0"/>
                <a:cs typeface="Times New Roman" pitchFamily="18" charset="0"/>
              </a:rPr>
              <a:t>click on Laws/Rules/Opinions, </a:t>
            </a:r>
            <a:br>
              <a:rPr lang="en-US" dirty="0">
                <a:solidFill>
                  <a:schemeClr val="tx2">
                    <a:lumMod val="50000"/>
                  </a:schemeClr>
                </a:solidFill>
                <a:effectLst/>
                <a:latin typeface="Times New Roman" pitchFamily="18" charset="0"/>
                <a:cs typeface="Times New Roman" pitchFamily="18" charset="0"/>
              </a:rPr>
            </a:br>
            <a:r>
              <a:rPr lang="en-US" dirty="0">
                <a:solidFill>
                  <a:schemeClr val="tx2">
                    <a:lumMod val="50000"/>
                  </a:schemeClr>
                </a:solidFill>
                <a:effectLst/>
                <a:latin typeface="Times New Roman" pitchFamily="18" charset="0"/>
                <a:cs typeface="Times New Roman" pitchFamily="18" charset="0"/>
              </a:rPr>
              <a:t>then the UIPA page: </a:t>
            </a:r>
            <a:br>
              <a:rPr lang="en-US" dirty="0">
                <a:solidFill>
                  <a:schemeClr val="tx2">
                    <a:lumMod val="50000"/>
                  </a:schemeClr>
                </a:solidFill>
                <a:latin typeface="Times New Roman" pitchFamily="18" charset="0"/>
                <a:cs typeface="Times New Roman" pitchFamily="18" charset="0"/>
              </a:rPr>
            </a:br>
            <a:r>
              <a:rPr lang="en-US" b="1" dirty="0">
                <a:solidFill>
                  <a:schemeClr val="bg2"/>
                </a:solidFill>
                <a:effectLst/>
                <a:latin typeface="Times New Roman" panose="02020603050405020304" pitchFamily="18" charset="0"/>
                <a:cs typeface="Times New Roman" panose="02020603050405020304" pitchFamily="18" charset="0"/>
              </a:rPr>
              <a:t>http://oip.hawaii.gov/laws-rules-opinions/uipa/uipa-record-request-log</a:t>
            </a:r>
            <a:r>
              <a:rPr lang="en-US" dirty="0">
                <a:solidFill>
                  <a:schemeClr val="bg2"/>
                </a:solidFill>
                <a:effectLst/>
                <a:latin typeface="Times New Roman" panose="02020603050405020304" pitchFamily="18" charset="0"/>
                <a:cs typeface="Times New Roman" panose="02020603050405020304" pitchFamily="18" charset="0"/>
              </a:rPr>
              <a:t>/</a:t>
            </a:r>
            <a:endParaRPr lang="en-US" b="1" dirty="0">
              <a:solidFill>
                <a:schemeClr val="bg2"/>
              </a:solidFill>
              <a:effectLst/>
              <a:latin typeface="Times New Roman" pitchFamily="18" charset="0"/>
              <a:cs typeface="Times New Roman" pitchFamily="18" charset="0"/>
            </a:endParaRPr>
          </a:p>
          <a:p>
            <a:endParaRPr lang="en-US" dirty="0">
              <a:solidFill>
                <a:schemeClr val="bg2"/>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323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lide(fromBottom)">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a:xfrm>
            <a:off x="457200" y="200025"/>
            <a:ext cx="8229600" cy="561975"/>
          </a:xfrm>
        </p:spPr>
        <p:txBody>
          <a:bodyPr/>
          <a:lstStyle/>
          <a:p>
            <a:r>
              <a:rPr lang="en-US" sz="4000" dirty="0">
                <a:solidFill>
                  <a:schemeClr val="bg1"/>
                </a:solidFill>
              </a:rPr>
              <a:t>Hawaii’s Public Records Law</a:t>
            </a:r>
          </a:p>
        </p:txBody>
      </p:sp>
      <p:sp>
        <p:nvSpPr>
          <p:cNvPr id="117763" name="Rectangle 3"/>
          <p:cNvSpPr>
            <a:spLocks noGrp="1" noChangeArrowheads="1"/>
          </p:cNvSpPr>
          <p:nvPr>
            <p:ph idx="1"/>
          </p:nvPr>
        </p:nvSpPr>
        <p:spPr>
          <a:xfrm>
            <a:off x="457200" y="1600200"/>
            <a:ext cx="8153400" cy="5105400"/>
          </a:xfrm>
        </p:spPr>
        <p:txBody>
          <a:bodyPr/>
          <a:lstStyle/>
          <a:p>
            <a:pPr marL="742950" indent="-742950">
              <a:lnSpc>
                <a:spcPct val="90000"/>
              </a:lnSpc>
              <a:buNone/>
            </a:pPr>
            <a:r>
              <a:rPr lang="en-US" sz="4000" dirty="0">
                <a:solidFill>
                  <a:srgbClr val="FFCC66"/>
                </a:solidFill>
                <a:latin typeface="Times New Roman" pitchFamily="18" charset="0"/>
              </a:rPr>
              <a:t>	</a:t>
            </a:r>
            <a:r>
              <a:rPr lang="en-US" dirty="0">
                <a:solidFill>
                  <a:srgbClr val="C00000"/>
                </a:solidFill>
                <a:latin typeface="Times New Roman" pitchFamily="18" charset="0"/>
              </a:rPr>
              <a:t>HRS § 92F-18 requires each agency to:</a:t>
            </a:r>
            <a:br>
              <a:rPr lang="en-US" sz="3600" dirty="0">
                <a:latin typeface="Times New Roman" pitchFamily="18" charset="0"/>
              </a:rPr>
            </a:br>
            <a:endParaRPr lang="en-US" sz="3600" dirty="0">
              <a:latin typeface="Times New Roman" pitchFamily="18" charset="0"/>
            </a:endParaRPr>
          </a:p>
          <a:p>
            <a:pPr marL="1543050" lvl="2" indent="-742950">
              <a:lnSpc>
                <a:spcPct val="90000"/>
              </a:lnSpc>
            </a:pPr>
            <a:r>
              <a:rPr lang="en-US" sz="3200" dirty="0">
                <a:solidFill>
                  <a:schemeClr val="tx2">
                    <a:lumMod val="50000"/>
                  </a:schemeClr>
                </a:solidFill>
                <a:latin typeface="Times New Roman" pitchFamily="18" charset="0"/>
              </a:rPr>
              <a:t>Inform employees of the UIPA’s requirements</a:t>
            </a:r>
            <a:br>
              <a:rPr lang="en-US" sz="3200" dirty="0">
                <a:latin typeface="Times New Roman" pitchFamily="18" charset="0"/>
              </a:rPr>
            </a:br>
            <a:endParaRPr lang="en-US" sz="3200" dirty="0">
              <a:latin typeface="Times New Roman" pitchFamily="18" charset="0"/>
            </a:endParaRPr>
          </a:p>
          <a:p>
            <a:pPr marL="1543050" lvl="2" indent="-742950">
              <a:lnSpc>
                <a:spcPct val="90000"/>
              </a:lnSpc>
            </a:pPr>
            <a:r>
              <a:rPr lang="en-US" sz="3200" dirty="0">
                <a:solidFill>
                  <a:schemeClr val="bg2"/>
                </a:solidFill>
                <a:latin typeface="Times New Roman" pitchFamily="18" charset="0"/>
              </a:rPr>
              <a:t>Compile a report using forms prescribed by OIP</a:t>
            </a:r>
          </a:p>
          <a:p>
            <a:pPr marL="1543050" lvl="2" indent="-742950">
              <a:lnSpc>
                <a:spcPct val="90000"/>
              </a:lnSpc>
            </a:pPr>
            <a:endParaRPr lang="en-US" sz="3200" dirty="0">
              <a:solidFill>
                <a:srgbClr val="FFFF00"/>
              </a:solidFill>
              <a:latin typeface="Times New Roman" pitchFamily="18" charset="0"/>
            </a:endParaRPr>
          </a:p>
          <a:p>
            <a:pPr marL="1543050" lvl="2" indent="-742950">
              <a:lnSpc>
                <a:spcPct val="90000"/>
              </a:lnSpc>
            </a:pPr>
            <a:r>
              <a:rPr lang="en-US" sz="3200" dirty="0">
                <a:solidFill>
                  <a:schemeClr val="accent2">
                    <a:lumMod val="50000"/>
                  </a:schemeClr>
                </a:solidFill>
                <a:latin typeface="Times New Roman" pitchFamily="18" charset="0"/>
              </a:rPr>
              <a:t>Ensure that the information remains accurate and complete</a:t>
            </a:r>
            <a:br>
              <a:rPr lang="en-US" sz="3200" dirty="0">
                <a:solidFill>
                  <a:schemeClr val="bg1">
                    <a:lumMod val="60000"/>
                    <a:lumOff val="40000"/>
                  </a:schemeClr>
                </a:solidFill>
                <a:latin typeface="Times New Roman" pitchFamily="18" charset="0"/>
              </a:rPr>
            </a:br>
            <a:endParaRPr lang="en-US" sz="3200" i="1" dirty="0">
              <a:solidFill>
                <a:schemeClr val="bg1">
                  <a:lumMod val="60000"/>
                  <a:lumOff val="40000"/>
                </a:schemeClr>
              </a:solidFill>
              <a:latin typeface="Times New Roman" pitchFamily="18" charset="0"/>
            </a:endParaRPr>
          </a:p>
        </p:txBody>
      </p:sp>
      <p:graphicFrame>
        <p:nvGraphicFramePr>
          <p:cNvPr id="117764" name="Object 4"/>
          <p:cNvGraphicFramePr>
            <a:graphicFrameLocks noChangeAspect="1"/>
          </p:cNvGraphicFramePr>
          <p:nvPr/>
        </p:nvGraphicFramePr>
        <p:xfrm>
          <a:off x="304800" y="304800"/>
          <a:ext cx="1592263" cy="1589088"/>
        </p:xfrm>
        <a:graphic>
          <a:graphicData uri="http://schemas.openxmlformats.org/presentationml/2006/ole">
            <mc:AlternateContent xmlns:mc="http://schemas.openxmlformats.org/markup-compatibility/2006">
              <mc:Choice xmlns:v="urn:schemas-microsoft-com:vml" Requires="v">
                <p:oleObj spid="_x0000_s252146" name="Clip" r:id="rId7" imgW="2021760" imgH="2017080" progId="">
                  <p:embed/>
                </p:oleObj>
              </mc:Choice>
              <mc:Fallback>
                <p:oleObj name="Clip" r:id="rId7" imgW="2021760" imgH="2017080" progI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304800"/>
                        <a:ext cx="1592263" cy="1589088"/>
                      </a:xfrm>
                      <a:prstGeom prst="rect">
                        <a:avLst/>
                      </a:prstGeom>
                      <a:noFill/>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cSld>
  <p:clrMapOvr>
    <a:masterClrMapping/>
  </p:clrMapOvr>
  <p:transition advTm="31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117763">
                                            <p:txEl>
                                              <p:pRg st="1" end="1"/>
                                            </p:txEl>
                                          </p:spTgt>
                                        </p:tgtEl>
                                        <p:attrNameLst>
                                          <p:attrName>style.visibility</p:attrName>
                                        </p:attrNameLst>
                                      </p:cBhvr>
                                      <p:to>
                                        <p:strVal val="visible"/>
                                      </p:to>
                                    </p:set>
                                    <p:animEffect transition="in" filter="slide(fromBottom)">
                                      <p:cBhvr>
                                        <p:cTn id="11" dur="500"/>
                                        <p:tgtEl>
                                          <p:spTgt spid="11776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17763">
                                            <p:txEl>
                                              <p:pRg st="2" end="2"/>
                                            </p:txEl>
                                          </p:spTgt>
                                        </p:tgtEl>
                                        <p:attrNameLst>
                                          <p:attrName>style.visibility</p:attrName>
                                        </p:attrNameLst>
                                      </p:cBhvr>
                                      <p:to>
                                        <p:strVal val="visible"/>
                                      </p:to>
                                    </p:set>
                                    <p:animEffect transition="in" filter="slide(fromBottom)">
                                      <p:cBhvr>
                                        <p:cTn id="16" dur="500"/>
                                        <p:tgtEl>
                                          <p:spTgt spid="11776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17763">
                                            <p:txEl>
                                              <p:pRg st="4" end="4"/>
                                            </p:txEl>
                                          </p:spTgt>
                                        </p:tgtEl>
                                        <p:attrNameLst>
                                          <p:attrName>style.visibility</p:attrName>
                                        </p:attrNameLst>
                                      </p:cBhvr>
                                      <p:to>
                                        <p:strVal val="visible"/>
                                      </p:to>
                                    </p:set>
                                    <p:animEffect transition="in" filter="slide(fromBottom)">
                                      <p:cBhvr>
                                        <p:cTn id="21" dur="500"/>
                                        <p:tgtEl>
                                          <p:spTgt spid="1177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20000"/>
            <a:lumOff val="80000"/>
          </a:schemeClr>
        </a:solidFill>
        <a:effectLst/>
      </p:bgPr>
    </p:bg>
    <p:spTree>
      <p:nvGrpSpPr>
        <p:cNvPr id="1" name=""/>
        <p:cNvGrpSpPr/>
        <p:nvPr/>
      </p:nvGrpSpPr>
      <p:grpSpPr>
        <a:xfrm>
          <a:off x="0" y="0"/>
          <a:ext cx="0" cy="0"/>
          <a:chOff x="0" y="0"/>
          <a:chExt cx="0" cy="0"/>
        </a:xfrm>
      </p:grpSpPr>
      <p:pic>
        <p:nvPicPr>
          <p:cNvPr id="3" name="Picture 2" descr="https://encrypted-tbn1.google.com/images?q=tbn:ANd9GcStOYuF3oZV6Ml0NHJqzDN_NeC0XMyTm76pmabXHfGwul3gR0CheQ"/>
          <p:cNvPicPr>
            <a:picLocks noChangeAspect="1" noChangeArrowheads="1"/>
          </p:cNvPicPr>
          <p:nvPr/>
        </p:nvPicPr>
        <p:blipFill>
          <a:blip r:embed="rId6" cstate="print"/>
          <a:srcRect/>
          <a:stretch>
            <a:fillRect/>
          </a:stretch>
        </p:blipFill>
        <p:spPr bwMode="auto">
          <a:xfrm rot="1262193">
            <a:off x="6985297" y="3263729"/>
            <a:ext cx="1462907" cy="1405414"/>
          </a:xfrm>
          <a:prstGeom prst="rect">
            <a:avLst/>
          </a:prstGeom>
          <a:noFill/>
        </p:spPr>
      </p:pic>
      <p:sp>
        <p:nvSpPr>
          <p:cNvPr id="4" name="Title 1"/>
          <p:cNvSpPr txBox="1">
            <a:spLocks/>
          </p:cNvSpPr>
          <p:nvPr/>
        </p:nvSpPr>
        <p:spPr bwMode="auto">
          <a:xfrm>
            <a:off x="533400" y="416689"/>
            <a:ext cx="8153400" cy="1335910"/>
          </a:xfrm>
          <a:prstGeom prst="rect">
            <a:avLst/>
          </a:prstGeom>
          <a:solidFill>
            <a:schemeClr val="bg1">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C000"/>
              </a:solidFill>
              <a:effectLst>
                <a:outerShdw blurRad="38100" dist="38100" dir="2700000" algn="tl">
                  <a:srgbClr val="000000"/>
                </a:outerShdw>
              </a:effectLst>
              <a:uLnTx/>
              <a:uFillTx/>
              <a:latin typeface="+mj-lt"/>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chemeClr val="accent2">
                    <a:lumMod val="75000"/>
                  </a:schemeClr>
                </a:solidFill>
                <a:effectLst>
                  <a:outerShdw blurRad="38100" dist="38100" dir="2700000" algn="tl">
                    <a:srgbClr val="000000"/>
                  </a:outerShdw>
                </a:effectLst>
                <a:uLnTx/>
                <a:uFillTx/>
                <a:latin typeface="+mj-lt"/>
                <a:ea typeface="+mj-ea"/>
                <a:cs typeface="+mj-cs"/>
              </a:rPr>
              <a:t>Benefits! </a:t>
            </a:r>
            <a:r>
              <a:rPr kumimoji="0" lang="en-US" sz="4400" b="1" i="0" u="none" strike="noStrike" kern="0" cap="none" spc="0" normalizeH="0" baseline="0" noProof="0" dirty="0">
                <a:ln>
                  <a:noFill/>
                </a:ln>
                <a:solidFill>
                  <a:schemeClr val="tx2">
                    <a:lumMod val="50000"/>
                  </a:schemeClr>
                </a:solidFill>
                <a:effectLst>
                  <a:outerShdw blurRad="38100" dist="38100" dir="2700000" algn="tl">
                    <a:srgbClr val="000000"/>
                  </a:outerShdw>
                </a:effectLst>
                <a:uLnTx/>
                <a:uFillTx/>
                <a:latin typeface="+mj-lt"/>
                <a:ea typeface="+mj-ea"/>
                <a:cs typeface="+mj-cs"/>
              </a:rPr>
              <a:t>… </a:t>
            </a:r>
            <a:r>
              <a:rPr kumimoji="0" lang="en-US" sz="3600" b="1" i="0" u="none" strike="noStrike" kern="0" cap="none" spc="0" normalizeH="0" baseline="0" noProof="0" dirty="0">
                <a:ln>
                  <a:noFill/>
                </a:ln>
                <a:solidFill>
                  <a:schemeClr val="tx2">
                    <a:lumMod val="50000"/>
                  </a:schemeClr>
                </a:solidFill>
                <a:effectLst>
                  <a:outerShdw blurRad="38100" dist="38100" dir="2700000" algn="tl">
                    <a:srgbClr val="000000"/>
                  </a:outerShdw>
                </a:effectLst>
                <a:uLnTx/>
                <a:uFillTx/>
                <a:latin typeface="+mj-lt"/>
                <a:ea typeface="+mj-ea"/>
                <a:cs typeface="+mj-cs"/>
              </a:rPr>
              <a:t>the UIPA Log </a:t>
            </a:r>
            <a:br>
              <a:rPr kumimoji="0" lang="en-US" sz="3600" b="1" i="0" u="none" strike="noStrike" kern="0" cap="none" spc="0" normalizeH="0" baseline="0" noProof="0" dirty="0">
                <a:ln>
                  <a:noFill/>
                </a:ln>
                <a:solidFill>
                  <a:schemeClr val="tx2">
                    <a:lumMod val="50000"/>
                  </a:schemeClr>
                </a:solidFill>
                <a:effectLst>
                  <a:outerShdw blurRad="38100" dist="38100" dir="2700000" algn="tl">
                    <a:srgbClr val="000000"/>
                  </a:outerShdw>
                </a:effectLst>
                <a:uLnTx/>
                <a:uFillTx/>
                <a:latin typeface="+mj-lt"/>
                <a:ea typeface="+mj-ea"/>
                <a:cs typeface="+mj-cs"/>
              </a:rPr>
            </a:br>
            <a:r>
              <a:rPr kumimoji="0" lang="en-US" sz="3600" b="1" i="0" u="none" strike="noStrike" kern="0" cap="none" spc="0" normalizeH="0" baseline="0" noProof="0" dirty="0">
                <a:ln>
                  <a:noFill/>
                </a:ln>
                <a:solidFill>
                  <a:schemeClr val="tx2">
                    <a:lumMod val="50000"/>
                  </a:schemeClr>
                </a:solidFill>
                <a:effectLst>
                  <a:outerShdw blurRad="38100" dist="38100" dir="2700000" algn="tl">
                    <a:srgbClr val="000000"/>
                  </a:outerShdw>
                </a:effectLst>
                <a:uLnTx/>
                <a:uFillTx/>
                <a:latin typeface="+mj-lt"/>
                <a:ea typeface="+mj-ea"/>
                <a:cs typeface="+mj-cs"/>
              </a:rPr>
              <a:t>                  helps an agency to:</a:t>
            </a:r>
            <a:br>
              <a:rPr kumimoji="0" lang="en-US" sz="4400" b="1" i="0" u="none" strike="noStrike" kern="0" cap="none" spc="0" normalizeH="0" baseline="0" noProof="0" dirty="0">
                <a:ln>
                  <a:noFill/>
                </a:ln>
                <a:solidFill>
                  <a:schemeClr val="tx2">
                    <a:lumMod val="50000"/>
                  </a:schemeClr>
                </a:solidFill>
                <a:effectLst>
                  <a:outerShdw blurRad="38100" dist="38100" dir="2700000" algn="tl">
                    <a:srgbClr val="000000"/>
                  </a:outerShdw>
                </a:effectLst>
                <a:uLnTx/>
                <a:uFillTx/>
                <a:latin typeface="+mj-lt"/>
                <a:ea typeface="+mj-ea"/>
                <a:cs typeface="+mj-cs"/>
              </a:rPr>
            </a:br>
            <a:endParaRPr kumimoji="0" lang="en-US" sz="4400" b="1" i="0" u="none" strike="noStrike" kern="0" cap="none" spc="0" normalizeH="0" baseline="0" noProof="0" dirty="0">
              <a:ln>
                <a:noFill/>
              </a:ln>
              <a:solidFill>
                <a:schemeClr val="tx2">
                  <a:lumMod val="50000"/>
                </a:schemeClr>
              </a:solidFill>
              <a:effectLst>
                <a:outerShdw blurRad="38100" dist="38100" dir="2700000" algn="tl">
                  <a:srgbClr val="000000"/>
                </a:outerShdw>
              </a:effectLst>
              <a:uLnTx/>
              <a:uFillTx/>
              <a:latin typeface="+mj-lt"/>
              <a:ea typeface="+mj-ea"/>
              <a:cs typeface="+mj-cs"/>
            </a:endParaRPr>
          </a:p>
        </p:txBody>
      </p:sp>
      <p:sp>
        <p:nvSpPr>
          <p:cNvPr id="5" name="Content Placeholder 2"/>
          <p:cNvSpPr txBox="1">
            <a:spLocks/>
          </p:cNvSpPr>
          <p:nvPr/>
        </p:nvSpPr>
        <p:spPr>
          <a:xfrm>
            <a:off x="533400" y="2133600"/>
            <a:ext cx="8305800" cy="48768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
                <a:schemeClr val="accent2">
                  <a:lumMod val="75000"/>
                </a:schemeClr>
              </a:buClr>
              <a:buSzPct val="70000"/>
              <a:buFont typeface="Wingdings" pitchFamily="2" charset="2"/>
              <a:buChar char="n"/>
              <a:tabLst/>
              <a:defRPr/>
            </a:pPr>
            <a:r>
              <a:rPr kumimoji="0" lang="en-US" sz="4400" b="1" i="0" u="sng" strike="noStrike" kern="0" cap="none" spc="0" normalizeH="0" baseline="0" noProof="0" dirty="0">
                <a:ln>
                  <a:noFill/>
                </a:ln>
                <a:solidFill>
                  <a:srgbClr val="C00000"/>
                </a:solidFill>
                <a:effectLst>
                  <a:outerShdw blurRad="38100" dist="38100" dir="2700000" algn="tl">
                    <a:srgbClr val="000000"/>
                  </a:outerShdw>
                </a:effectLst>
                <a:uLnTx/>
                <a:uFillTx/>
                <a:latin typeface="+mn-lt"/>
                <a:ea typeface="+mn-ea"/>
                <a:cs typeface="+mn-cs"/>
              </a:rPr>
              <a:t>T</a:t>
            </a:r>
            <a:r>
              <a:rPr kumimoji="0" lang="en-US" sz="3200" b="1" i="0" u="sng" strike="noStrike" kern="0" cap="none" spc="0" normalizeH="0" baseline="0" noProof="0" dirty="0">
                <a:ln>
                  <a:noFill/>
                </a:ln>
                <a:solidFill>
                  <a:srgbClr val="FF0000"/>
                </a:solidFill>
                <a:effectLst>
                  <a:outerShdw blurRad="38100" dist="38100" dir="2700000" algn="tl">
                    <a:srgbClr val="000000"/>
                  </a:outerShdw>
                </a:effectLst>
                <a:uLnTx/>
                <a:uFillTx/>
                <a:latin typeface="+mn-lt"/>
                <a:ea typeface="+mn-ea"/>
                <a:cs typeface="+mn-cs"/>
              </a:rPr>
              <a:t>rack</a:t>
            </a:r>
            <a:r>
              <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a:ln>
                  <a:noFill/>
                </a:ln>
                <a:solidFill>
                  <a:schemeClr val="bg2">
                    <a:lumMod val="75000"/>
                    <a:lumOff val="25000"/>
                  </a:schemeClr>
                </a:solidFill>
                <a:effectLst>
                  <a:outerShdw blurRad="38100" dist="38100" dir="2700000" algn="tl">
                    <a:srgbClr val="000000"/>
                  </a:outerShdw>
                </a:effectLst>
                <a:uLnTx/>
                <a:uFillTx/>
                <a:latin typeface="+mn-lt"/>
                <a:ea typeface="+mn-ea"/>
                <a:cs typeface="+mn-cs"/>
              </a:rPr>
              <a:t>written UIPA requests for records &amp; the agency’s response</a:t>
            </a:r>
          </a:p>
          <a:p>
            <a:pPr marL="342900" marR="0" lvl="0" indent="-342900" algn="l" defTabSz="914400" rtl="0" eaLnBrk="1" fontAlgn="base" latinLnBrk="0" hangingPunct="1">
              <a:lnSpc>
                <a:spcPct val="100000"/>
              </a:lnSpc>
              <a:spcBef>
                <a:spcPct val="20000"/>
              </a:spcBef>
              <a:spcAft>
                <a:spcPct val="0"/>
              </a:spcAft>
              <a:buClr>
                <a:schemeClr val="accent6">
                  <a:lumMod val="75000"/>
                </a:schemeClr>
              </a:buClr>
              <a:buSzPct val="70000"/>
              <a:buFont typeface="Wingdings" pitchFamily="2" charset="2"/>
              <a:buChar char="n"/>
              <a:tabLst/>
              <a:defRPr/>
            </a:pPr>
            <a:r>
              <a:rPr kumimoji="0" lang="en-US" sz="4400" b="1" i="0" u="sng" strike="noStrike" kern="0" cap="none" spc="0" normalizeH="0" baseline="0" noProof="0" dirty="0">
                <a:ln>
                  <a:noFill/>
                </a:ln>
                <a:solidFill>
                  <a:srgbClr val="C00000"/>
                </a:solidFill>
                <a:effectLst>
                  <a:outerShdw blurRad="38100" dist="38100" dir="2700000" algn="tl">
                    <a:srgbClr val="000000"/>
                  </a:outerShdw>
                </a:effectLst>
                <a:uLnTx/>
                <a:uFillTx/>
                <a:latin typeface="+mn-lt"/>
                <a:ea typeface="+mn-ea"/>
                <a:cs typeface="+mn-cs"/>
              </a:rPr>
              <a:t>R</a:t>
            </a:r>
            <a:r>
              <a:rPr kumimoji="0" lang="en-US" sz="3200" b="1" i="0" u="sng" strike="noStrike" kern="0" cap="none" spc="0" normalizeH="0" baseline="0" noProof="0" dirty="0">
                <a:ln>
                  <a:noFill/>
                </a:ln>
                <a:solidFill>
                  <a:srgbClr val="FF0000"/>
                </a:solidFill>
                <a:effectLst>
                  <a:outerShdw blurRad="38100" dist="38100" dir="2700000" algn="tl">
                    <a:srgbClr val="000000"/>
                  </a:outerShdw>
                </a:effectLst>
                <a:uLnTx/>
                <a:uFillTx/>
                <a:latin typeface="+mn-lt"/>
                <a:ea typeface="+mn-ea"/>
                <a:cs typeface="+mn-cs"/>
              </a:rPr>
              <a:t>eport</a:t>
            </a:r>
            <a:r>
              <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a:ln>
                  <a:noFill/>
                </a:ln>
                <a:solidFill>
                  <a:schemeClr val="bg2">
                    <a:lumMod val="75000"/>
                    <a:lumOff val="25000"/>
                  </a:schemeClr>
                </a:solidFill>
                <a:effectLst>
                  <a:outerShdw blurRad="38100" dist="38100" dir="2700000" algn="tl">
                    <a:srgbClr val="000000"/>
                  </a:outerShdw>
                </a:effectLst>
                <a:uLnTx/>
                <a:uFillTx/>
                <a:latin typeface="+mn-lt"/>
                <a:ea typeface="+mn-ea"/>
                <a:cs typeface="+mn-cs"/>
              </a:rPr>
              <a:t>requests &amp; outcomes</a:t>
            </a:r>
          </a:p>
          <a:p>
            <a:pPr marL="342900" marR="0" lvl="0" indent="-342900" algn="l" defTabSz="914400" rtl="0" eaLnBrk="1" fontAlgn="base" latinLnBrk="0" hangingPunct="1">
              <a:lnSpc>
                <a:spcPct val="100000"/>
              </a:lnSpc>
              <a:spcBef>
                <a:spcPct val="20000"/>
              </a:spcBef>
              <a:spcAft>
                <a:spcPct val="0"/>
              </a:spcAft>
              <a:buClr>
                <a:schemeClr val="accent2">
                  <a:lumMod val="75000"/>
                </a:schemeClr>
              </a:buClr>
              <a:buSzPct val="70000"/>
              <a:buFont typeface="Wingdings" pitchFamily="2" charset="2"/>
              <a:buChar char="n"/>
              <a:tabLst/>
              <a:defRPr/>
            </a:pPr>
            <a:r>
              <a:rPr kumimoji="0" lang="en-US" sz="4400" b="1" i="0" u="sng" strike="noStrike" kern="0" cap="none" spc="0" normalizeH="0" baseline="0" noProof="0" dirty="0">
                <a:ln>
                  <a:noFill/>
                </a:ln>
                <a:solidFill>
                  <a:srgbClr val="C00000"/>
                </a:solidFill>
                <a:effectLst>
                  <a:outerShdw blurRad="38100" dist="38100" dir="2700000" algn="tl">
                    <a:srgbClr val="000000"/>
                  </a:outerShdw>
                </a:effectLst>
                <a:uLnTx/>
                <a:uFillTx/>
                <a:latin typeface="+mn-lt"/>
                <a:ea typeface="+mn-ea"/>
                <a:cs typeface="+mn-cs"/>
              </a:rPr>
              <a:t>A</a:t>
            </a:r>
            <a:r>
              <a:rPr kumimoji="0" lang="en-US" sz="3200" b="1" i="0" u="sng" strike="noStrike" kern="0" cap="none" spc="0" normalizeH="0" baseline="0" noProof="0" dirty="0">
                <a:ln>
                  <a:noFill/>
                </a:ln>
                <a:solidFill>
                  <a:srgbClr val="FF0000"/>
                </a:solidFill>
                <a:effectLst>
                  <a:outerShdw blurRad="38100" dist="38100" dir="2700000" algn="tl">
                    <a:srgbClr val="000000"/>
                  </a:outerShdw>
                </a:effectLst>
                <a:uLnTx/>
                <a:uFillTx/>
                <a:latin typeface="+mn-lt"/>
                <a:ea typeface="+mn-ea"/>
                <a:cs typeface="+mn-cs"/>
              </a:rPr>
              <a:t>ssist</a:t>
            </a:r>
            <a:r>
              <a:rPr kumimoji="0" lang="en-US" sz="3200" b="1" i="0" u="none" strike="noStrike" kern="0" cap="none" spc="0" normalizeH="0" baseline="0" noProof="0" dirty="0">
                <a:ln>
                  <a:noFill/>
                </a:ln>
                <a:solidFill>
                  <a:srgbClr val="FF0000"/>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a:ln>
                  <a:noFill/>
                </a:ln>
                <a:solidFill>
                  <a:schemeClr val="bg2">
                    <a:lumMod val="75000"/>
                    <a:lumOff val="25000"/>
                  </a:schemeClr>
                </a:solidFill>
                <a:effectLst>
                  <a:outerShdw blurRad="38100" dist="38100" dir="2700000" algn="tl">
                    <a:srgbClr val="000000"/>
                  </a:outerShdw>
                </a:effectLst>
                <a:uLnTx/>
                <a:uFillTx/>
                <a:latin typeface="+mn-lt"/>
                <a:ea typeface="+mn-ea"/>
                <a:cs typeface="+mn-cs"/>
              </a:rPr>
              <a:t>the public &amp; comply with UIPA</a:t>
            </a:r>
          </a:p>
          <a:p>
            <a:pPr marL="342900" marR="0" lvl="0" indent="-342900" algn="l" defTabSz="914400" rtl="0" eaLnBrk="1" fontAlgn="base" latinLnBrk="0" hangingPunct="1">
              <a:lnSpc>
                <a:spcPct val="100000"/>
              </a:lnSpc>
              <a:spcBef>
                <a:spcPct val="20000"/>
              </a:spcBef>
              <a:spcAft>
                <a:spcPct val="0"/>
              </a:spcAft>
              <a:buClr>
                <a:schemeClr val="accent2">
                  <a:lumMod val="75000"/>
                </a:schemeClr>
              </a:buClr>
              <a:buSzPct val="70000"/>
              <a:buFont typeface="Wingdings" pitchFamily="2" charset="2"/>
              <a:buChar char="n"/>
              <a:tabLst/>
              <a:defRPr/>
            </a:pPr>
            <a:r>
              <a:rPr kumimoji="0" lang="en-US" sz="4400" b="1" i="0" u="sng" strike="noStrike" kern="0" cap="none" spc="0" normalizeH="0" baseline="0" noProof="0" dirty="0">
                <a:ln>
                  <a:noFill/>
                </a:ln>
                <a:solidFill>
                  <a:srgbClr val="C00000"/>
                </a:solidFill>
                <a:effectLst>
                  <a:outerShdw blurRad="38100" dist="38100" dir="2700000" algn="tl">
                    <a:srgbClr val="000000"/>
                  </a:outerShdw>
                </a:effectLst>
                <a:uLnTx/>
                <a:uFillTx/>
                <a:latin typeface="+mn-lt"/>
                <a:ea typeface="+mn-ea"/>
                <a:cs typeface="+mn-cs"/>
              </a:rPr>
              <a:t>C</a:t>
            </a:r>
            <a:r>
              <a:rPr kumimoji="0" lang="en-US" sz="3200" b="1" i="0" u="sng" strike="noStrike" kern="0" cap="none" spc="0" normalizeH="0" baseline="0" noProof="0" dirty="0">
                <a:ln>
                  <a:noFill/>
                </a:ln>
                <a:solidFill>
                  <a:srgbClr val="FF0000"/>
                </a:solidFill>
                <a:effectLst>
                  <a:outerShdw blurRad="38100" dist="38100" dir="2700000" algn="tl">
                    <a:srgbClr val="000000"/>
                  </a:outerShdw>
                </a:effectLst>
                <a:uLnTx/>
                <a:uFillTx/>
                <a:latin typeface="+mn-lt"/>
                <a:ea typeface="+mn-ea"/>
                <a:cs typeface="+mn-cs"/>
              </a:rPr>
              <a:t>alculate</a:t>
            </a:r>
            <a:r>
              <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a:ln>
                  <a:noFill/>
                </a:ln>
                <a:solidFill>
                  <a:schemeClr val="bg2">
                    <a:lumMod val="75000"/>
                    <a:lumOff val="25000"/>
                  </a:schemeClr>
                </a:solidFill>
                <a:effectLst>
                  <a:outerShdw blurRad="38100" dist="38100" dir="2700000" algn="tl">
                    <a:srgbClr val="000000"/>
                  </a:outerShdw>
                </a:effectLst>
                <a:uLnTx/>
                <a:uFillTx/>
                <a:latin typeface="+mn-lt"/>
                <a:ea typeface="+mn-ea"/>
                <a:cs typeface="+mn-cs"/>
              </a:rPr>
              <a:t>fees &amp; costs</a:t>
            </a:r>
          </a:p>
          <a:p>
            <a:pPr marL="342900" marR="0" lvl="0" indent="-342900" algn="l" defTabSz="914400" rtl="0" eaLnBrk="1" fontAlgn="base" latinLnBrk="0" hangingPunct="1">
              <a:lnSpc>
                <a:spcPct val="100000"/>
              </a:lnSpc>
              <a:spcBef>
                <a:spcPct val="20000"/>
              </a:spcBef>
              <a:spcAft>
                <a:spcPct val="0"/>
              </a:spcAft>
              <a:buClr>
                <a:schemeClr val="accent2">
                  <a:lumMod val="75000"/>
                </a:schemeClr>
              </a:buClr>
              <a:buSzPct val="70000"/>
              <a:buFont typeface="Wingdings" pitchFamily="2" charset="2"/>
              <a:buChar char="n"/>
              <a:tabLst/>
              <a:defRPr/>
            </a:pPr>
            <a:r>
              <a:rPr kumimoji="0" lang="en-US" sz="4400" b="1" i="0" u="sng" strike="noStrike" kern="0" cap="none" spc="0" normalizeH="0" baseline="0" noProof="0" dirty="0">
                <a:ln>
                  <a:noFill/>
                </a:ln>
                <a:solidFill>
                  <a:srgbClr val="C00000"/>
                </a:solidFill>
                <a:effectLst>
                  <a:outerShdw blurRad="38100" dist="38100" dir="2700000" algn="tl">
                    <a:srgbClr val="000000"/>
                  </a:outerShdw>
                </a:effectLst>
                <a:uLnTx/>
                <a:uFillTx/>
                <a:latin typeface="+mn-lt"/>
                <a:ea typeface="+mn-ea"/>
                <a:cs typeface="+mn-cs"/>
              </a:rPr>
              <a:t>K</a:t>
            </a:r>
            <a:r>
              <a:rPr kumimoji="0" lang="en-US" sz="3200" b="1" i="0" u="sng" strike="noStrike" kern="0" cap="none" spc="0" normalizeH="0" baseline="0" noProof="0" dirty="0">
                <a:ln>
                  <a:noFill/>
                </a:ln>
                <a:solidFill>
                  <a:srgbClr val="FF0000"/>
                </a:solidFill>
                <a:effectLst>
                  <a:outerShdw blurRad="38100" dist="38100" dir="2700000" algn="tl">
                    <a:srgbClr val="000000"/>
                  </a:outerShdw>
                </a:effectLst>
                <a:uLnTx/>
                <a:uFillTx/>
                <a:latin typeface="+mn-lt"/>
                <a:ea typeface="+mn-ea"/>
                <a:cs typeface="+mn-cs"/>
              </a:rPr>
              <a:t>eep</a:t>
            </a:r>
            <a:r>
              <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a:ln>
                  <a:noFill/>
                </a:ln>
                <a:solidFill>
                  <a:schemeClr val="bg2">
                    <a:lumMod val="75000"/>
                    <a:lumOff val="25000"/>
                  </a:schemeClr>
                </a:solidFill>
                <a:effectLst>
                  <a:outerShdw blurRad="38100" dist="38100" dir="2700000" algn="tl">
                    <a:srgbClr val="000000"/>
                  </a:outerShdw>
                </a:effectLst>
                <a:uLnTx/>
                <a:uFillTx/>
                <a:latin typeface="+mn-lt"/>
                <a:ea typeface="+mn-ea"/>
                <a:cs typeface="+mn-cs"/>
              </a:rPr>
              <a:t>government open and accountable</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467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slide(fromBottom)">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slide(fromBottom)">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slide(fromBottom)">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slide(fromBottom)">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slide(fromBottom)">
                                      <p:cBhvr>
                                        <p:cTn id="3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a:xfrm>
            <a:off x="228600" y="228600"/>
            <a:ext cx="8534400" cy="3978798"/>
          </a:xfrm>
        </p:spPr>
        <p:txBody>
          <a:bodyPr/>
          <a:lstStyle/>
          <a:p>
            <a:pPr marL="742950" indent="-742950" algn="l">
              <a:lnSpc>
                <a:spcPct val="90000"/>
              </a:lnSpc>
              <a:buNone/>
            </a:pPr>
            <a:br>
              <a:rPr lang="en-US" sz="3600" dirty="0">
                <a:solidFill>
                  <a:schemeClr val="accent2">
                    <a:lumMod val="75000"/>
                  </a:schemeClr>
                </a:solidFill>
              </a:rPr>
            </a:br>
            <a:br>
              <a:rPr lang="en-US" sz="3600" dirty="0">
                <a:solidFill>
                  <a:schemeClr val="accent2">
                    <a:lumMod val="75000"/>
                  </a:schemeClr>
                </a:solidFill>
              </a:rPr>
            </a:br>
            <a:r>
              <a:rPr lang="en-US" sz="3600" dirty="0">
                <a:solidFill>
                  <a:schemeClr val="accent2">
                    <a:lumMod val="75000"/>
                  </a:schemeClr>
                </a:solidFill>
              </a:rPr>
              <a:t>Make copy (</a:t>
            </a:r>
            <a:r>
              <a:rPr lang="en-US" sz="3600" dirty="0">
                <a:solidFill>
                  <a:srgbClr val="C00000"/>
                </a:solidFill>
              </a:rPr>
              <a:t>not PDF</a:t>
            </a:r>
            <a:r>
              <a:rPr lang="en-US" sz="3600" dirty="0">
                <a:solidFill>
                  <a:schemeClr val="accent2">
                    <a:lumMod val="75000"/>
                  </a:schemeClr>
                </a:solidFill>
              </a:rPr>
              <a:t>) of Log and submit with Checklist to OIP through department’s UIPA Coordinator:</a:t>
            </a:r>
            <a:br>
              <a:rPr lang="en-US" sz="3600" dirty="0">
                <a:solidFill>
                  <a:schemeClr val="accent2">
                    <a:lumMod val="75000"/>
                  </a:schemeClr>
                </a:solidFill>
              </a:rPr>
            </a:br>
            <a:br>
              <a:rPr lang="en-US" sz="3600" dirty="0">
                <a:solidFill>
                  <a:schemeClr val="accent2">
                    <a:lumMod val="75000"/>
                  </a:schemeClr>
                </a:solidFill>
              </a:rPr>
            </a:br>
            <a:r>
              <a:rPr lang="en-US" sz="2800" dirty="0">
                <a:solidFill>
                  <a:srgbClr val="00B050"/>
                </a:solidFill>
                <a:latin typeface="Times New Roman" pitchFamily="18" charset="0"/>
              </a:rPr>
              <a:t>January 31:  “Semiannual Log” due </a:t>
            </a:r>
            <a:r>
              <a:rPr lang="en-US" sz="2800" dirty="0">
                <a:solidFill>
                  <a:schemeClr val="bg2">
                    <a:lumMod val="75000"/>
                    <a:lumOff val="25000"/>
                  </a:schemeClr>
                </a:solidFill>
                <a:effectLst/>
                <a:latin typeface="Times New Roman" pitchFamily="18" charset="0"/>
              </a:rPr>
              <a:t>for requests received from July 1 through December 31</a:t>
            </a:r>
            <a:br>
              <a:rPr lang="en-US" sz="2800" dirty="0">
                <a:solidFill>
                  <a:schemeClr val="bg2">
                    <a:lumMod val="75000"/>
                    <a:lumOff val="25000"/>
                  </a:schemeClr>
                </a:solidFill>
                <a:effectLst/>
                <a:latin typeface="Times New Roman" pitchFamily="18" charset="0"/>
              </a:rPr>
            </a:br>
            <a:r>
              <a:rPr lang="en-US" sz="2800" dirty="0">
                <a:solidFill>
                  <a:srgbClr val="00B050"/>
                </a:solidFill>
                <a:latin typeface="Times New Roman" pitchFamily="18" charset="0"/>
              </a:rPr>
              <a:t>July 31:  “Year-end Log” due </a:t>
            </a:r>
            <a:r>
              <a:rPr lang="en-US" sz="2800" dirty="0">
                <a:solidFill>
                  <a:schemeClr val="bg2">
                    <a:lumMod val="75000"/>
                    <a:lumOff val="25000"/>
                  </a:schemeClr>
                </a:solidFill>
                <a:effectLst/>
                <a:latin typeface="Times New Roman" pitchFamily="18" charset="0"/>
              </a:rPr>
              <a:t>for requests received from July 1 through June 30 </a:t>
            </a:r>
            <a:br>
              <a:rPr lang="en-US" sz="2800" dirty="0">
                <a:solidFill>
                  <a:schemeClr val="bg2">
                    <a:lumMod val="75000"/>
                    <a:lumOff val="25000"/>
                  </a:schemeClr>
                </a:solidFill>
                <a:effectLst/>
                <a:latin typeface="Times New Roman" pitchFamily="18" charset="0"/>
              </a:rPr>
            </a:br>
            <a:br>
              <a:rPr lang="en-US" sz="3600" dirty="0">
                <a:solidFill>
                  <a:schemeClr val="accent2">
                    <a:lumMod val="75000"/>
                  </a:schemeClr>
                </a:solidFill>
              </a:rPr>
            </a:br>
            <a:endParaRPr lang="en-US" sz="3600" dirty="0">
              <a:solidFill>
                <a:schemeClr val="accent2">
                  <a:lumMod val="75000"/>
                </a:schemeClr>
              </a:solidFill>
            </a:endParaRPr>
          </a:p>
        </p:txBody>
      </p:sp>
      <p:sp>
        <p:nvSpPr>
          <p:cNvPr id="117763" name="Rectangle 3"/>
          <p:cNvSpPr>
            <a:spLocks noGrp="1" noChangeArrowheads="1"/>
          </p:cNvSpPr>
          <p:nvPr>
            <p:ph idx="1"/>
          </p:nvPr>
        </p:nvSpPr>
        <p:spPr>
          <a:xfrm>
            <a:off x="228600" y="4226689"/>
            <a:ext cx="8188124" cy="2133600"/>
          </a:xfrm>
        </p:spPr>
        <p:txBody>
          <a:bodyPr/>
          <a:lstStyle/>
          <a:p>
            <a:pPr marL="742950" indent="-742950">
              <a:lnSpc>
                <a:spcPct val="90000"/>
              </a:lnSpc>
              <a:buNone/>
            </a:pPr>
            <a:r>
              <a:rPr lang="en-US" sz="3600" dirty="0">
                <a:solidFill>
                  <a:schemeClr val="bg2">
                    <a:lumMod val="50000"/>
                    <a:lumOff val="50000"/>
                  </a:schemeClr>
                </a:solidFill>
                <a:latin typeface="Times New Roman" pitchFamily="18" charset="0"/>
              </a:rPr>
              <a:t>	Start a new agency Log each July 1, but keep the Log for the prior FY open during July to record how requests received thru June 30 were resolved</a:t>
            </a:r>
          </a:p>
          <a:p>
            <a:pPr marL="742950" indent="-742950">
              <a:lnSpc>
                <a:spcPct val="90000"/>
              </a:lnSpc>
              <a:buNone/>
            </a:pPr>
            <a:r>
              <a:rPr lang="en-US" sz="3600" dirty="0">
                <a:effectLst/>
                <a:latin typeface="Times New Roman" pitchFamily="18" charset="0"/>
              </a:rPr>
              <a:t>	</a:t>
            </a:r>
            <a:endParaRPr lang="en-US" sz="2800" b="1" dirty="0">
              <a:solidFill>
                <a:srgbClr val="FFFF00"/>
              </a:solidFill>
              <a:effectLst/>
              <a:latin typeface="Times New Roman" pitchFamily="18" charset="0"/>
            </a:endParaRPr>
          </a:p>
          <a:p>
            <a:pPr marL="742950" indent="-742950">
              <a:lnSpc>
                <a:spcPct val="90000"/>
              </a:lnSpc>
              <a:buNone/>
            </a:pPr>
            <a:endParaRPr lang="en-US" sz="2800" dirty="0">
              <a:latin typeface="Times New Roman" pitchFamily="18" charset="0"/>
            </a:endParaRPr>
          </a:p>
          <a:p>
            <a:pPr marL="742950" indent="-742950">
              <a:lnSpc>
                <a:spcPct val="90000"/>
              </a:lnSpc>
              <a:buNone/>
            </a:pPr>
            <a:endParaRPr lang="en-US" sz="3600" dirty="0">
              <a:solidFill>
                <a:srgbClr val="FF0000"/>
              </a:solidFill>
              <a:latin typeface="Times New Roman" pitchFamily="18" charset="0"/>
            </a:endParaRPr>
          </a:p>
          <a:p>
            <a:pPr marL="742950" indent="-742950">
              <a:lnSpc>
                <a:spcPct val="90000"/>
              </a:lnSpc>
              <a:buNone/>
            </a:pPr>
            <a:endParaRPr lang="en-US" sz="3600" dirty="0">
              <a:solidFill>
                <a:srgbClr val="FF0000"/>
              </a:solidFill>
              <a:latin typeface="Times New Roman"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801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7762"/>
                                        </p:tgtEl>
                                        <p:attrNameLst>
                                          <p:attrName>style.visibility</p:attrName>
                                        </p:attrNameLst>
                                      </p:cBhvr>
                                      <p:to>
                                        <p:strVal val="visible"/>
                                      </p:to>
                                    </p:set>
                                    <p:animEffect transition="in" filter="fade">
                                      <p:cBhvr>
                                        <p:cTn id="11" dur="1000"/>
                                        <p:tgtEl>
                                          <p:spTgt spid="117762"/>
                                        </p:tgtEl>
                                      </p:cBhvr>
                                    </p:animEffect>
                                    <p:anim calcmode="lin" valueType="num">
                                      <p:cBhvr>
                                        <p:cTn id="12" dur="1000" fill="hold"/>
                                        <p:tgtEl>
                                          <p:spTgt spid="117762"/>
                                        </p:tgtEl>
                                        <p:attrNameLst>
                                          <p:attrName>ppt_x</p:attrName>
                                        </p:attrNameLst>
                                      </p:cBhvr>
                                      <p:tavLst>
                                        <p:tav tm="0">
                                          <p:val>
                                            <p:strVal val="#ppt_x"/>
                                          </p:val>
                                        </p:tav>
                                        <p:tav tm="100000">
                                          <p:val>
                                            <p:strVal val="#ppt_x"/>
                                          </p:val>
                                        </p:tav>
                                      </p:tavLst>
                                    </p:anim>
                                    <p:anim calcmode="lin" valueType="num">
                                      <p:cBhvr>
                                        <p:cTn id="13" dur="1000" fill="hold"/>
                                        <p:tgtEl>
                                          <p:spTgt spid="11776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7763">
                                            <p:txEl>
                                              <p:pRg st="0" end="0"/>
                                            </p:txEl>
                                          </p:spTgt>
                                        </p:tgtEl>
                                        <p:attrNameLst>
                                          <p:attrName>style.visibility</p:attrName>
                                        </p:attrNameLst>
                                      </p:cBhvr>
                                      <p:to>
                                        <p:strVal val="visible"/>
                                      </p:to>
                                    </p:set>
                                    <p:animEffect transition="in" filter="fade">
                                      <p:cBhvr>
                                        <p:cTn id="18" dur="1000"/>
                                        <p:tgtEl>
                                          <p:spTgt spid="117763">
                                            <p:txEl>
                                              <p:pRg st="0" end="0"/>
                                            </p:txEl>
                                          </p:spTgt>
                                        </p:tgtEl>
                                      </p:cBhvr>
                                    </p:animEffect>
                                    <p:anim calcmode="lin" valueType="num">
                                      <p:cBhvr>
                                        <p:cTn id="19" dur="1000" fill="hold"/>
                                        <p:tgtEl>
                                          <p:spTgt spid="11776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1776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117762" grpId="0"/>
      <p:bldP spid="11776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422" y="152400"/>
            <a:ext cx="8229600" cy="1295400"/>
          </a:xfrm>
        </p:spPr>
        <p:txBody>
          <a:bodyPr/>
          <a:lstStyle/>
          <a:p>
            <a:pPr algn="l"/>
            <a:r>
              <a:rPr lang="en-US" dirty="0"/>
              <a:t>Checklist</a:t>
            </a:r>
            <a:br>
              <a:rPr lang="en-US" dirty="0"/>
            </a:br>
            <a:endParaRPr lang="en-US" dirty="0"/>
          </a:p>
        </p:txBody>
      </p:sp>
      <p:sp>
        <p:nvSpPr>
          <p:cNvPr id="3" name="Content Placeholder 2"/>
          <p:cNvSpPr>
            <a:spLocks noGrp="1"/>
          </p:cNvSpPr>
          <p:nvPr>
            <p:ph idx="1"/>
          </p:nvPr>
        </p:nvSpPr>
        <p:spPr>
          <a:xfrm>
            <a:off x="301978" y="914400"/>
            <a:ext cx="8540044" cy="3276600"/>
          </a:xfrm>
        </p:spPr>
        <p:txBody>
          <a:bodyPr/>
          <a:lstStyle/>
          <a:p>
            <a:r>
              <a:rPr lang="en-US" b="1" dirty="0">
                <a:solidFill>
                  <a:srgbClr val="FFCCFF"/>
                </a:solidFill>
              </a:rPr>
              <a:t>Checklist helps you spot data errors</a:t>
            </a:r>
          </a:p>
          <a:p>
            <a:pPr lvl="1"/>
            <a:r>
              <a:rPr lang="en-US" b="1" dirty="0">
                <a:solidFill>
                  <a:schemeClr val="tx1">
                    <a:lumMod val="95000"/>
                  </a:schemeClr>
                </a:solidFill>
                <a:latin typeface="Garamond" panose="02020404030301010803" pitchFamily="18" charset="0"/>
              </a:rPr>
              <a:t>Before</a:t>
            </a:r>
            <a:r>
              <a:rPr lang="en-US" b="1" dirty="0">
                <a:solidFill>
                  <a:srgbClr val="FF0000"/>
                </a:solidFill>
                <a:latin typeface="Garamond" panose="02020404030301010803" pitchFamily="18" charset="0"/>
              </a:rPr>
              <a:t> </a:t>
            </a:r>
            <a:r>
              <a:rPr lang="en-US" dirty="0">
                <a:effectLst/>
                <a:latin typeface="Garamond" panose="02020404030301010803" pitchFamily="18" charset="0"/>
                <a:ea typeface="Calibri" panose="020F0502020204030204" pitchFamily="34" charset="0"/>
              </a:rPr>
              <a:t>submitting Checklist to OIP, please </a:t>
            </a:r>
            <a:r>
              <a:rPr lang="en-US" b="1" dirty="0">
                <a:solidFill>
                  <a:srgbClr val="FFFF00"/>
                </a:solidFill>
                <a:effectLst/>
                <a:latin typeface="Garamond" panose="02020404030301010803" pitchFamily="18" charset="0"/>
                <a:ea typeface="Calibri" panose="020F0502020204030204" pitchFamily="34" charset="0"/>
              </a:rPr>
              <a:t>correct any data entry errors</a:t>
            </a:r>
            <a:r>
              <a:rPr lang="en-US" b="1" dirty="0">
                <a:effectLst/>
                <a:latin typeface="Garamond" panose="02020404030301010803" pitchFamily="18" charset="0"/>
                <a:ea typeface="Calibri" panose="020F0502020204030204" pitchFamily="34" charset="0"/>
              </a:rPr>
              <a:t>. </a:t>
            </a:r>
          </a:p>
          <a:p>
            <a:pPr lvl="1"/>
            <a:r>
              <a:rPr lang="en-US" b="1" dirty="0"/>
              <a:t>Use correct Checklist: FY 16 different from FY 17</a:t>
            </a:r>
          </a:p>
          <a:p>
            <a:pPr lvl="1"/>
            <a:r>
              <a:rPr lang="en-US" dirty="0">
                <a:effectLst/>
                <a:latin typeface="Garamond" panose="02020404030301010803" pitchFamily="18" charset="0"/>
                <a:ea typeface="Calibri" panose="020F0502020204030204" pitchFamily="34" charset="0"/>
              </a:rPr>
              <a:t>Submit </a:t>
            </a:r>
            <a:r>
              <a:rPr lang="en-US" b="1" dirty="0">
                <a:effectLst/>
                <a:latin typeface="Garamond" panose="02020404030301010803" pitchFamily="18" charset="0"/>
                <a:ea typeface="Calibri" panose="020F0502020204030204" pitchFamily="34" charset="0"/>
              </a:rPr>
              <a:t>completed Log and Checklist </a:t>
            </a:r>
            <a:r>
              <a:rPr lang="en-US" dirty="0">
                <a:effectLst/>
                <a:latin typeface="Garamond" panose="02020404030301010803" pitchFamily="18" charset="0"/>
                <a:ea typeface="Calibri" panose="020F0502020204030204" pitchFamily="34" charset="0"/>
              </a:rPr>
              <a:t>to OIP </a:t>
            </a:r>
            <a:r>
              <a:rPr lang="en-US" b="1" dirty="0">
                <a:effectLst/>
                <a:latin typeface="Garamond" panose="02020404030301010803" pitchFamily="18" charset="0"/>
                <a:ea typeface="Calibri" panose="020F0502020204030204" pitchFamily="34" charset="0"/>
              </a:rPr>
              <a:t>by January 31 and July 31 </a:t>
            </a:r>
            <a:r>
              <a:rPr lang="en-US" dirty="0">
                <a:effectLst/>
                <a:latin typeface="Garamond" panose="02020404030301010803" pitchFamily="18" charset="0"/>
                <a:ea typeface="Calibri" panose="020F0502020204030204" pitchFamily="34" charset="0"/>
              </a:rPr>
              <a:t>each year.  </a:t>
            </a:r>
            <a:br>
              <a:rPr lang="en-US" dirty="0">
                <a:effectLst/>
                <a:latin typeface="Garamond" panose="02020404030301010803" pitchFamily="18" charset="0"/>
                <a:ea typeface="Calibri" panose="020F0502020204030204" pitchFamily="34" charset="0"/>
              </a:rPr>
            </a:br>
            <a:endParaRPr lang="en-US" dirty="0">
              <a:effectLst/>
              <a:latin typeface="Garamond" panose="02020404030301010803" pitchFamily="18" charset="0"/>
              <a:ea typeface="Calibri" panose="020F0502020204030204" pitchFamily="34" charset="0"/>
            </a:endParaRPr>
          </a:p>
          <a:p>
            <a:pPr marL="457200" lvl="1" indent="0">
              <a:buNone/>
            </a:pPr>
            <a:r>
              <a:rPr lang="en-US" b="1" dirty="0">
                <a:solidFill>
                  <a:srgbClr val="92D050"/>
                </a:solidFill>
                <a:effectLst/>
                <a:latin typeface="Garamond" panose="02020404030301010803" pitchFamily="18" charset="0"/>
                <a:ea typeface="Calibri" panose="020F0502020204030204" pitchFamily="34" charset="0"/>
              </a:rPr>
              <a:t>OIP will upload </a:t>
            </a:r>
            <a:r>
              <a:rPr lang="en-US" dirty="0">
                <a:effectLst/>
                <a:latin typeface="Garamond" panose="02020404030301010803" pitchFamily="18" charset="0"/>
                <a:ea typeface="Calibri" panose="020F0502020204030204" pitchFamily="34" charset="0"/>
              </a:rPr>
              <a:t>your Log totals and routine requests estimate to the Master Log on </a:t>
            </a:r>
            <a:r>
              <a:rPr lang="en-US" b="1" i="1" u="sng" dirty="0">
                <a:solidFill>
                  <a:srgbClr val="0000FF"/>
                </a:solidFill>
                <a:effectLst/>
                <a:latin typeface="Garamond" panose="02020404030301010803" pitchFamily="18" charset="0"/>
                <a:ea typeface="Calibri" panose="020F0502020204030204" pitchFamily="34" charset="0"/>
                <a:hlinkClick r:id="rId6"/>
              </a:rPr>
              <a:t>data.hawaii.gov</a:t>
            </a:r>
            <a:r>
              <a:rPr lang="en-US" dirty="0">
                <a:effectLst/>
                <a:latin typeface="Garamond" panose="02020404030301010803" pitchFamily="18" charset="0"/>
                <a:ea typeface="Calibri" panose="020F0502020204030204" pitchFamily="34" charset="0"/>
              </a:rPr>
              <a:t> and will prepare reports posted at </a:t>
            </a:r>
            <a:r>
              <a:rPr lang="en-US" b="1" i="1" u="sng" dirty="0">
                <a:solidFill>
                  <a:srgbClr val="FFC000"/>
                </a:solidFill>
                <a:effectLst/>
                <a:latin typeface="Garamond" panose="02020404030301010803" pitchFamily="18" charset="0"/>
                <a:ea typeface="Calibri" panose="020F0502020204030204" pitchFamily="34" charset="0"/>
              </a:rPr>
              <a:t>oip.hawaii.gov.</a:t>
            </a:r>
            <a:endParaRPr lang="en-US" b="1" i="1" u="sng" dirty="0">
              <a:solidFill>
                <a:srgbClr val="FFC000"/>
              </a:solidFill>
            </a:endParaRPr>
          </a:p>
          <a:p>
            <a:pPr marL="0" marR="0" indent="0">
              <a:spcBef>
                <a:spcPts val="0"/>
              </a:spcBef>
              <a:spcAft>
                <a:spcPts val="0"/>
              </a:spcAft>
              <a:buNone/>
            </a:pPr>
            <a:r>
              <a:rPr lang="en-US" b="1" dirty="0">
                <a:effectLst/>
              </a:rPr>
              <a:t>	</a:t>
            </a:r>
            <a:br>
              <a:rPr lang="en-US" dirty="0"/>
            </a:br>
            <a:endParaRPr lang="en-US" dirty="0"/>
          </a:p>
        </p:txBody>
      </p:sp>
      <p:pic>
        <p:nvPicPr>
          <p:cNvPr id="5" name="Picture 2" descr="https://encrypted-tbn1.google.com/images?q=tbn:ANd9GcStOYuF3oZV6Ml0NHJqzDN_NeC0XMyTm76pmabXHfGwul3gR0CheQ"/>
          <p:cNvPicPr>
            <a:picLocks noChangeAspect="1" noChangeArrowheads="1"/>
          </p:cNvPicPr>
          <p:nvPr/>
        </p:nvPicPr>
        <p:blipFill>
          <a:blip r:embed="rId7" cstate="print"/>
          <a:srcRect/>
          <a:stretch>
            <a:fillRect/>
          </a:stretch>
        </p:blipFill>
        <p:spPr bwMode="auto">
          <a:xfrm rot="1262193">
            <a:off x="7634568" y="337828"/>
            <a:ext cx="1200317" cy="1153144"/>
          </a:xfrm>
          <a:prstGeom prst="rect">
            <a:avLst/>
          </a:prstGeom>
          <a:noFill/>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11675448"/>
      </p:ext>
    </p:extLst>
  </p:cSld>
  <p:clrMapOvr>
    <a:masterClrMapping/>
  </p:clrMapOvr>
  <mc:AlternateContent xmlns:mc="http://schemas.openxmlformats.org/markup-compatibility/2006" xmlns:p14="http://schemas.microsoft.com/office/powerpoint/2010/main">
    <mc:Choice Requires="p14">
      <p:transition spd="slow" p14:dur="2000" advTm="80083"/>
    </mc:Choice>
    <mc:Fallback xmlns="">
      <p:transition spd="slow" advTm="80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304800" y="304800"/>
            <a:ext cx="6400800" cy="1858963"/>
          </a:xfrm>
        </p:spPr>
        <p:txBody>
          <a:bodyPr/>
          <a:lstStyle/>
          <a:p>
            <a:r>
              <a:rPr lang="en-US" sz="4800" dirty="0">
                <a:solidFill>
                  <a:srgbClr val="FFFF00"/>
                </a:solidFill>
                <a:latin typeface="Times New Roman" pitchFamily="18" charset="0"/>
              </a:rPr>
              <a:t>The UIPA Log </a:t>
            </a:r>
            <a:br>
              <a:rPr lang="en-US" sz="4800" dirty="0">
                <a:solidFill>
                  <a:srgbClr val="FFFF00"/>
                </a:solidFill>
                <a:latin typeface="Times New Roman" pitchFamily="18" charset="0"/>
              </a:rPr>
            </a:br>
            <a:r>
              <a:rPr lang="en-US" sz="4800" dirty="0">
                <a:solidFill>
                  <a:srgbClr val="FFFF00"/>
                </a:solidFill>
                <a:latin typeface="Times New Roman" pitchFamily="18" charset="0"/>
              </a:rPr>
              <a:t>has 4 main parts:</a:t>
            </a:r>
          </a:p>
        </p:txBody>
      </p:sp>
      <p:sp>
        <p:nvSpPr>
          <p:cNvPr id="6147" name="Rectangle 3"/>
          <p:cNvSpPr>
            <a:spLocks noGrp="1" noChangeArrowheads="1"/>
          </p:cNvSpPr>
          <p:nvPr>
            <p:ph idx="1"/>
          </p:nvPr>
        </p:nvSpPr>
        <p:spPr>
          <a:xfrm>
            <a:off x="533400" y="2057400"/>
            <a:ext cx="7620000" cy="3884613"/>
          </a:xfrm>
          <a:ln>
            <a:solidFill>
              <a:schemeClr val="accent1"/>
            </a:solidFill>
          </a:ln>
        </p:spPr>
        <p:txBody>
          <a:bodyPr/>
          <a:lstStyle/>
          <a:p>
            <a:pPr>
              <a:buFont typeface="Wingdings" pitchFamily="2" charset="2"/>
              <a:buNone/>
            </a:pPr>
            <a:endParaRPr lang="en-US" dirty="0">
              <a:latin typeface="Times New Roman" pitchFamily="18" charset="0"/>
            </a:endParaRPr>
          </a:p>
          <a:p>
            <a:pPr marL="742950" indent="-742950">
              <a:buFont typeface="+mj-lt"/>
              <a:buAutoNum type="arabicPeriod"/>
            </a:pPr>
            <a:r>
              <a:rPr lang="en-US" sz="4400" b="1" u="sng" dirty="0">
                <a:solidFill>
                  <a:srgbClr val="FFC000"/>
                </a:solidFill>
                <a:latin typeface="Times New Roman" pitchFamily="18" charset="0"/>
              </a:rPr>
              <a:t>Identification</a:t>
            </a:r>
          </a:p>
          <a:p>
            <a:pPr marL="742950" indent="-742950">
              <a:buFont typeface="+mj-lt"/>
              <a:buAutoNum type="arabicPeriod"/>
            </a:pPr>
            <a:r>
              <a:rPr lang="en-US" sz="4400" b="1" u="sng" dirty="0">
                <a:solidFill>
                  <a:srgbClr val="FFC000"/>
                </a:solidFill>
                <a:latin typeface="Times New Roman" pitchFamily="18" charset="0"/>
              </a:rPr>
              <a:t>Resolution of requests</a:t>
            </a:r>
            <a:endParaRPr lang="en-US" sz="4400" dirty="0">
              <a:latin typeface="Times New Roman" pitchFamily="18" charset="0"/>
            </a:endParaRPr>
          </a:p>
          <a:p>
            <a:pPr marL="742950" indent="-742950">
              <a:buFont typeface="+mj-lt"/>
              <a:buAutoNum type="arabicPeriod"/>
            </a:pPr>
            <a:r>
              <a:rPr lang="en-US" sz="4400" b="1" u="sng" dirty="0">
                <a:solidFill>
                  <a:srgbClr val="FFC000"/>
                </a:solidFill>
                <a:latin typeface="Times New Roman" pitchFamily="18" charset="0"/>
              </a:rPr>
              <a:t>Fees</a:t>
            </a:r>
            <a:r>
              <a:rPr lang="en-US" sz="4400" u="sng" dirty="0">
                <a:solidFill>
                  <a:srgbClr val="FFC000"/>
                </a:solidFill>
                <a:latin typeface="Times New Roman" pitchFamily="18" charset="0"/>
              </a:rPr>
              <a:t> &amp; </a:t>
            </a:r>
            <a:r>
              <a:rPr lang="en-US" sz="4400" b="1" u="sng" dirty="0">
                <a:solidFill>
                  <a:srgbClr val="FFC000"/>
                </a:solidFill>
                <a:latin typeface="Times New Roman" pitchFamily="18" charset="0"/>
              </a:rPr>
              <a:t>costs</a:t>
            </a:r>
          </a:p>
          <a:p>
            <a:pPr marL="742950" indent="-742950">
              <a:buFont typeface="+mj-lt"/>
              <a:buAutoNum type="arabicPeriod"/>
            </a:pPr>
            <a:r>
              <a:rPr lang="en-US" sz="4400" b="1" u="sng" dirty="0">
                <a:solidFill>
                  <a:srgbClr val="FFC000"/>
                </a:solidFill>
                <a:latin typeface="Times New Roman" pitchFamily="18" charset="0"/>
              </a:rPr>
              <a:t>Time to respond</a:t>
            </a:r>
          </a:p>
          <a:p>
            <a:endParaRPr lang="en-US" sz="4400" b="1" u="sng" dirty="0">
              <a:solidFill>
                <a:srgbClr val="FFC000"/>
              </a:solidFill>
              <a:latin typeface="Times New Roman" pitchFamily="18" charset="0"/>
            </a:endParaRPr>
          </a:p>
          <a:p>
            <a:endParaRPr lang="en-US" sz="4400" b="1" u="sng" dirty="0">
              <a:solidFill>
                <a:srgbClr val="FFC000"/>
              </a:solidFill>
              <a:latin typeface="Times New Roman" pitchFamily="18" charset="0"/>
            </a:endParaRPr>
          </a:p>
          <a:p>
            <a:endParaRPr lang="en-US" sz="4400" b="1" u="sng" dirty="0">
              <a:solidFill>
                <a:srgbClr val="FFC000"/>
              </a:solidFill>
              <a:latin typeface="Times New Roman" pitchFamily="18" charset="0"/>
            </a:endParaRPr>
          </a:p>
        </p:txBody>
      </p:sp>
      <p:pic>
        <p:nvPicPr>
          <p:cNvPr id="288770" name="Picture 2" descr="https://encrypted-tbn3.google.com/images?q=tbn:ANd9GcTGhtixzFkEl0mCKH_lDsPRjWMQqiB0d5UeKGhUaFYBVnmK2jPirg"/>
          <p:cNvPicPr>
            <a:picLocks noChangeAspect="1" noChangeArrowheads="1"/>
          </p:cNvPicPr>
          <p:nvPr/>
        </p:nvPicPr>
        <p:blipFill>
          <a:blip r:embed="rId6" cstate="print"/>
          <a:srcRect/>
          <a:stretch>
            <a:fillRect/>
          </a:stretch>
        </p:blipFill>
        <p:spPr bwMode="auto">
          <a:xfrm>
            <a:off x="6858000" y="4114800"/>
            <a:ext cx="1066800" cy="1501423"/>
          </a:xfrm>
          <a:prstGeom prst="rect">
            <a:avLst/>
          </a:prstGeom>
          <a:noFill/>
        </p:spPr>
      </p:pic>
      <p:pic>
        <p:nvPicPr>
          <p:cNvPr id="288772" name="Picture 4" descr="http://akm-fll.com/webLesson/graphicsHTTP/requestResponse.jpg"/>
          <p:cNvPicPr>
            <a:picLocks noChangeAspect="1" noChangeArrowheads="1"/>
          </p:cNvPicPr>
          <p:nvPr/>
        </p:nvPicPr>
        <p:blipFill>
          <a:blip r:embed="rId7" cstate="print"/>
          <a:srcRect/>
          <a:stretch>
            <a:fillRect/>
          </a:stretch>
        </p:blipFill>
        <p:spPr bwMode="auto">
          <a:xfrm>
            <a:off x="6477000" y="2057400"/>
            <a:ext cx="1838325" cy="1600200"/>
          </a:xfrm>
          <a:prstGeom prst="rect">
            <a:avLst/>
          </a:prstGeom>
          <a:noFill/>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506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slide(fromBottom)">
                                      <p:cBhvr>
                                        <p:cTn id="11" dur="500"/>
                                        <p:tgtEl>
                                          <p:spTgt spid="614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6147">
                                            <p:txEl>
                                              <p:pRg st="2" end="2"/>
                                            </p:txEl>
                                          </p:spTgt>
                                        </p:tgtEl>
                                        <p:attrNameLst>
                                          <p:attrName>style.visibility</p:attrName>
                                        </p:attrNameLst>
                                      </p:cBhvr>
                                      <p:to>
                                        <p:strVal val="visible"/>
                                      </p:to>
                                    </p:set>
                                    <p:animEffect transition="in" filter="slide(fromBottom)">
                                      <p:cBhvr>
                                        <p:cTn id="16" dur="500"/>
                                        <p:tgtEl>
                                          <p:spTgt spid="6147">
                                            <p:txEl>
                                              <p:pRg st="2" end="2"/>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88772"/>
                                        </p:tgtEl>
                                        <p:attrNameLst>
                                          <p:attrName>style.visibility</p:attrName>
                                        </p:attrNameLst>
                                      </p:cBhvr>
                                      <p:to>
                                        <p:strVal val="visible"/>
                                      </p:to>
                                    </p:set>
                                    <p:animEffect transition="in" filter="dissolve">
                                      <p:cBhvr>
                                        <p:cTn id="19" dur="500"/>
                                        <p:tgtEl>
                                          <p:spTgt spid="288772"/>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6147">
                                            <p:txEl>
                                              <p:pRg st="3" end="3"/>
                                            </p:txEl>
                                          </p:spTgt>
                                        </p:tgtEl>
                                        <p:attrNameLst>
                                          <p:attrName>style.visibility</p:attrName>
                                        </p:attrNameLst>
                                      </p:cBhvr>
                                      <p:to>
                                        <p:strVal val="visible"/>
                                      </p:to>
                                    </p:set>
                                    <p:animEffect transition="in" filter="slide(fromBottom)">
                                      <p:cBhvr>
                                        <p:cTn id="24" dur="500"/>
                                        <p:tgtEl>
                                          <p:spTgt spid="6147">
                                            <p:txEl>
                                              <p:pRg st="3" end="3"/>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88770"/>
                                        </p:tgtEl>
                                        <p:attrNameLst>
                                          <p:attrName>style.visibility</p:attrName>
                                        </p:attrNameLst>
                                      </p:cBhvr>
                                      <p:to>
                                        <p:strVal val="visible"/>
                                      </p:to>
                                    </p:set>
                                    <p:animEffect transition="in" filter="dissolve">
                                      <p:cBhvr>
                                        <p:cTn id="27" dur="500"/>
                                        <p:tgtEl>
                                          <p:spTgt spid="28877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6147">
                                            <p:txEl>
                                              <p:pRg st="4" end="4"/>
                                            </p:txEl>
                                          </p:spTgt>
                                        </p:tgtEl>
                                        <p:attrNameLst>
                                          <p:attrName>style.visibility</p:attrName>
                                        </p:attrNameLst>
                                      </p:cBhvr>
                                      <p:to>
                                        <p:strVal val="visible"/>
                                      </p:to>
                                    </p:set>
                                    <p:animEffect transition="in" filter="slide(fromBottom)">
                                      <p:cBhvr>
                                        <p:cTn id="32" dur="5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6"/>
          <a:srcRect t="16653" r="30825" b="6485"/>
          <a:stretch/>
        </p:blipFill>
        <p:spPr>
          <a:xfrm>
            <a:off x="228600" y="228600"/>
            <a:ext cx="8632166" cy="5867400"/>
          </a:xfrm>
          <a:prstGeom prst="rect">
            <a:avLst/>
          </a:prstGeom>
        </p:spPr>
      </p:pic>
      <p:pic>
        <p:nvPicPr>
          <p:cNvPr id="5"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796772">
            <a:off x="565061" y="4703312"/>
            <a:ext cx="223873" cy="450948"/>
          </a:xfrm>
          <a:prstGeom prst="rect">
            <a:avLst/>
          </a:prstGeom>
          <a:noFill/>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750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ppt_w</p:attrName>
                                        </p:attrNameLst>
                                      </p:cBhvr>
                                      <p:tavLst>
                                        <p:tav tm="0" fmla="#ppt_w*sin(2.5*pi*$)">
                                          <p:val>
                                            <p:fltVal val="0"/>
                                          </p:val>
                                        </p:tav>
                                        <p:tav tm="100000">
                                          <p:val>
                                            <p:fltVal val="1"/>
                                          </p:val>
                                        </p:tav>
                                      </p:tavLst>
                                    </p:anim>
                                    <p:anim calcmode="lin" valueType="num">
                                      <p:cBhvr>
                                        <p:cTn id="1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6"/>
          <a:srcRect t="16653" r="30825" b="6485"/>
          <a:stretch/>
        </p:blipFill>
        <p:spPr>
          <a:xfrm>
            <a:off x="275754" y="228600"/>
            <a:ext cx="8632166" cy="5867400"/>
          </a:xfrm>
          <a:prstGeom prst="rect">
            <a:avLst/>
          </a:prstGeom>
        </p:spPr>
      </p:pic>
      <p:pic>
        <p:nvPicPr>
          <p:cNvPr id="11" name="Picture 1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447412">
            <a:off x="2862379" y="3839582"/>
            <a:ext cx="313733" cy="631952"/>
          </a:xfrm>
          <a:prstGeom prst="rect">
            <a:avLst/>
          </a:prstGeom>
          <a:noFill/>
        </p:spPr>
      </p:pic>
      <p:pic>
        <p:nvPicPr>
          <p:cNvPr id="10" name="Picture 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136160">
            <a:off x="2183429" y="3818502"/>
            <a:ext cx="298729" cy="687722"/>
          </a:xfrm>
          <a:prstGeom prst="rect">
            <a:avLst/>
          </a:prstGeom>
          <a:noFill/>
        </p:spPr>
      </p:pic>
      <p:pic>
        <p:nvPicPr>
          <p:cNvPr id="12" name="Picture 11"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346546">
            <a:off x="4727042" y="3793756"/>
            <a:ext cx="313733" cy="631952"/>
          </a:xfrm>
          <a:prstGeom prst="rect">
            <a:avLst/>
          </a:prstGeom>
          <a:noFill/>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335058">
            <a:off x="7125724" y="3741761"/>
            <a:ext cx="313733" cy="631952"/>
          </a:xfrm>
          <a:prstGeom prst="rect">
            <a:avLst/>
          </a:prstGeom>
          <a:noFill/>
        </p:spPr>
      </p:pic>
      <p:pic>
        <p:nvPicPr>
          <p:cNvPr id="14" name="Picture 13"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447412">
            <a:off x="337370" y="3807948"/>
            <a:ext cx="313733" cy="631952"/>
          </a:xfrm>
          <a:prstGeom prst="rect">
            <a:avLst/>
          </a:prstGeom>
          <a:noFill/>
        </p:spPr>
      </p:pic>
      <p:pic>
        <p:nvPicPr>
          <p:cNvPr id="16" name="Picture 15"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54433" y="4802129"/>
            <a:ext cx="209952" cy="347070"/>
          </a:xfrm>
          <a:prstGeom prst="rect">
            <a:avLst/>
          </a:prstGeom>
          <a:noFill/>
        </p:spPr>
      </p:pic>
      <p:pic>
        <p:nvPicPr>
          <p:cNvPr id="17" name="Picture 1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62486" y="4972024"/>
            <a:ext cx="171049" cy="344544"/>
          </a:xfrm>
          <a:prstGeom prst="rect">
            <a:avLst/>
          </a:prstGeom>
          <a:noFill/>
        </p:spPr>
      </p:pic>
      <p:pic>
        <p:nvPicPr>
          <p:cNvPr id="18" name="Picture 17"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967899">
            <a:off x="5895089" y="3750326"/>
            <a:ext cx="191729" cy="386200"/>
          </a:xfrm>
          <a:prstGeom prst="rect">
            <a:avLst/>
          </a:prstGeom>
          <a:noFill/>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21344390"/>
      </p:ext>
    </p:extLst>
  </p:cSld>
  <p:clrMapOvr>
    <a:masterClrMapping/>
  </p:clrMapOvr>
  <p:transition advTm="799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228600" y="228600"/>
            <a:ext cx="8686800" cy="2438400"/>
          </a:xfrm>
        </p:spPr>
        <p:txBody>
          <a:bodyPr/>
          <a:lstStyle/>
          <a:p>
            <a:pPr algn="l"/>
            <a:r>
              <a:rPr lang="en-US" sz="2400" dirty="0">
                <a:solidFill>
                  <a:schemeClr val="tx1"/>
                </a:solidFill>
                <a:latin typeface="Times New Roman" pitchFamily="18" charset="0"/>
              </a:rPr>
              <a:t>Add slide showing the Log with the orange row of Averages.</a:t>
            </a:r>
          </a:p>
        </p:txBody>
      </p:sp>
      <p:sp>
        <p:nvSpPr>
          <p:cNvPr id="3075" name="Rectangle 3"/>
          <p:cNvSpPr>
            <a:spLocks noGrp="1" noChangeArrowheads="1"/>
          </p:cNvSpPr>
          <p:nvPr>
            <p:ph type="subTitle" sz="quarter" idx="1"/>
          </p:nvPr>
        </p:nvSpPr>
        <p:spPr>
          <a:xfrm>
            <a:off x="762000" y="4876800"/>
            <a:ext cx="6400800" cy="1524000"/>
          </a:xfrm>
        </p:spPr>
        <p:txBody>
          <a:bodyPr/>
          <a:lstStyle/>
          <a:p>
            <a:endParaRPr lang="en-US" b="1" dirty="0">
              <a:latin typeface="Times New Roman" pitchFamily="18" charset="0"/>
            </a:endParaRPr>
          </a:p>
        </p:txBody>
      </p:sp>
      <p:pic>
        <p:nvPicPr>
          <p:cNvPr id="11" name="Picture 10"/>
          <p:cNvPicPr>
            <a:picLocks noChangeAspect="1"/>
          </p:cNvPicPr>
          <p:nvPr/>
        </p:nvPicPr>
        <p:blipFill rotWithShape="1">
          <a:blip r:embed="rId6"/>
          <a:srcRect t="16653" r="30825" b="6485"/>
          <a:stretch/>
        </p:blipFill>
        <p:spPr>
          <a:xfrm>
            <a:off x="255917" y="76200"/>
            <a:ext cx="8632166" cy="5867400"/>
          </a:xfrm>
          <a:prstGeom prst="rect">
            <a:avLst/>
          </a:prstGeom>
        </p:spPr>
      </p:pic>
      <p:pic>
        <p:nvPicPr>
          <p:cNvPr id="7" name="Picture 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563344" y="4747500"/>
            <a:ext cx="209293" cy="421578"/>
          </a:xfrm>
          <a:prstGeom prst="rect">
            <a:avLst/>
          </a:prstGeom>
          <a:noFill/>
        </p:spPr>
      </p:pic>
      <p:pic>
        <p:nvPicPr>
          <p:cNvPr id="8" name="Picture 7"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109515">
            <a:off x="8081438" y="4237205"/>
            <a:ext cx="289054" cy="582241"/>
          </a:xfrm>
          <a:prstGeom prst="rect">
            <a:avLst/>
          </a:prstGeom>
          <a:noFill/>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425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anim calcmode="lin" valueType="num">
                                      <p:cBhvr>
                                        <p:cTn id="19" dur="2000" fill="hold"/>
                                        <p:tgtEl>
                                          <p:spTgt spid="7"/>
                                        </p:tgtEl>
                                        <p:attrNameLst>
                                          <p:attrName>ppt_w</p:attrName>
                                        </p:attrNameLst>
                                      </p:cBhvr>
                                      <p:tavLst>
                                        <p:tav tm="0" fmla="#ppt_w*sin(2.5*pi*$)">
                                          <p:val>
                                            <p:fltVal val="0"/>
                                          </p:val>
                                        </p:tav>
                                        <p:tav tm="100000">
                                          <p:val>
                                            <p:fltVal val="1"/>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304800"/>
            <a:ext cx="8077200" cy="228600"/>
          </a:xfrm>
        </p:spPr>
        <p:txBody>
          <a:bodyPr/>
          <a:lstStyle/>
          <a:p>
            <a:endParaRPr lang="en-US" sz="3600" dirty="0">
              <a:solidFill>
                <a:schemeClr val="bg1"/>
              </a:solidFill>
            </a:endParaRPr>
          </a:p>
        </p:txBody>
      </p:sp>
      <p:sp>
        <p:nvSpPr>
          <p:cNvPr id="3" name="Subtitle 2"/>
          <p:cNvSpPr>
            <a:spLocks noGrp="1"/>
          </p:cNvSpPr>
          <p:nvPr>
            <p:ph type="subTitle" sz="quarter" idx="1"/>
          </p:nvPr>
        </p:nvSpPr>
        <p:spPr>
          <a:xfrm>
            <a:off x="477795" y="533400"/>
            <a:ext cx="7924800" cy="5867401"/>
          </a:xfrm>
        </p:spPr>
        <p:txBody>
          <a:bodyPr/>
          <a:lstStyle/>
          <a:p>
            <a:r>
              <a:rPr lang="en-US" sz="5400" b="1" dirty="0">
                <a:solidFill>
                  <a:schemeClr val="accent2">
                    <a:lumMod val="50000"/>
                  </a:schemeClr>
                </a:solidFill>
              </a:rPr>
              <a:t>Knowing how to use the Log will help you to understand the UIPA process better.</a:t>
            </a:r>
          </a:p>
          <a:p>
            <a:endParaRPr lang="en-US" sz="5400" b="1" dirty="0">
              <a:solidFill>
                <a:schemeClr val="accent2">
                  <a:lumMod val="50000"/>
                </a:schemeClr>
              </a:solidFill>
            </a:endParaRPr>
          </a:p>
          <a:p>
            <a:r>
              <a:rPr lang="en-US" sz="3600" b="1" dirty="0">
                <a:solidFill>
                  <a:srgbClr val="00B050"/>
                </a:solidFill>
              </a:rPr>
              <a:t>Write down questions and later call OIP at 586-1400 or e-mail oip@hawaii.gov</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49028838"/>
      </p:ext>
    </p:extLst>
  </p:cSld>
  <p:clrMapOvr>
    <a:masterClrMapping/>
  </p:clrMapOvr>
  <mc:AlternateContent xmlns:mc="http://schemas.openxmlformats.org/markup-compatibility/2006" xmlns:p14="http://schemas.microsoft.com/office/powerpoint/2010/main">
    <mc:Choice Requires="p14">
      <p:transition spd="slow" p14:dur="2000" advTm="69285"/>
    </mc:Choice>
    <mc:Fallback xmlns="">
      <p:transition spd="slow" advTm="6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304800" y="304800"/>
            <a:ext cx="6400800" cy="1858963"/>
          </a:xfrm>
        </p:spPr>
        <p:txBody>
          <a:bodyPr/>
          <a:lstStyle/>
          <a:p>
            <a:r>
              <a:rPr lang="en-US" sz="4800" dirty="0">
                <a:solidFill>
                  <a:srgbClr val="FF0000"/>
                </a:solidFill>
                <a:latin typeface="Times New Roman" pitchFamily="18" charset="0"/>
              </a:rPr>
              <a:t>The UIPA Log-- </a:t>
            </a:r>
            <a:br>
              <a:rPr lang="en-US" sz="4800" dirty="0">
                <a:solidFill>
                  <a:srgbClr val="FF0000"/>
                </a:solidFill>
                <a:latin typeface="Times New Roman" pitchFamily="18" charset="0"/>
              </a:rPr>
            </a:br>
            <a:r>
              <a:rPr lang="en-US" sz="4800" dirty="0">
                <a:solidFill>
                  <a:srgbClr val="FF0000"/>
                </a:solidFill>
                <a:latin typeface="Times New Roman" pitchFamily="18" charset="0"/>
              </a:rPr>
              <a:t>First part is:</a:t>
            </a:r>
          </a:p>
        </p:txBody>
      </p:sp>
      <p:sp>
        <p:nvSpPr>
          <p:cNvPr id="6147" name="Rectangle 3"/>
          <p:cNvSpPr>
            <a:spLocks noGrp="1" noChangeArrowheads="1"/>
          </p:cNvSpPr>
          <p:nvPr>
            <p:ph idx="1"/>
          </p:nvPr>
        </p:nvSpPr>
        <p:spPr>
          <a:xfrm>
            <a:off x="533400" y="2057400"/>
            <a:ext cx="7620000" cy="3884613"/>
          </a:xfrm>
          <a:ln>
            <a:solidFill>
              <a:schemeClr val="accent1"/>
            </a:solidFill>
          </a:ln>
        </p:spPr>
        <p:txBody>
          <a:bodyPr/>
          <a:lstStyle/>
          <a:p>
            <a:pPr>
              <a:buFont typeface="Wingdings" pitchFamily="2" charset="2"/>
              <a:buNone/>
            </a:pPr>
            <a:endParaRPr lang="en-US" dirty="0">
              <a:latin typeface="Times New Roman" pitchFamily="18" charset="0"/>
            </a:endParaRPr>
          </a:p>
          <a:p>
            <a:pPr marL="0" indent="0">
              <a:buNone/>
            </a:pPr>
            <a:r>
              <a:rPr lang="en-US" sz="5400" b="1" dirty="0">
                <a:solidFill>
                  <a:schemeClr val="tx2">
                    <a:lumMod val="25000"/>
                  </a:schemeClr>
                </a:solidFill>
                <a:latin typeface="Times New Roman" pitchFamily="18" charset="0"/>
              </a:rPr>
              <a:t>1.  </a:t>
            </a:r>
            <a:r>
              <a:rPr lang="en-US" sz="5400" b="1" u="sng" dirty="0">
                <a:solidFill>
                  <a:schemeClr val="tx2">
                    <a:lumMod val="25000"/>
                  </a:schemeClr>
                </a:solidFill>
                <a:latin typeface="Times New Roman" pitchFamily="18" charset="0"/>
              </a:rPr>
              <a:t>Identification</a:t>
            </a:r>
            <a:br>
              <a:rPr lang="en-US" sz="4400" b="1" u="sng" dirty="0">
                <a:solidFill>
                  <a:schemeClr val="tx2">
                    <a:lumMod val="25000"/>
                  </a:schemeClr>
                </a:solidFill>
                <a:latin typeface="Times New Roman" pitchFamily="18" charset="0"/>
              </a:rPr>
            </a:br>
            <a:endParaRPr lang="en-US" sz="4400" b="1" u="sng" dirty="0">
              <a:solidFill>
                <a:schemeClr val="tx2">
                  <a:lumMod val="25000"/>
                </a:schemeClr>
              </a:solidFill>
              <a:latin typeface="Times New Roman" pitchFamily="18" charset="0"/>
            </a:endParaRPr>
          </a:p>
          <a:p>
            <a:pPr marL="457200" indent="-457200">
              <a:buNone/>
            </a:pPr>
            <a:endParaRPr lang="en-US" sz="2400" b="1" u="sng" dirty="0">
              <a:solidFill>
                <a:srgbClr val="FFC000"/>
              </a:solidFill>
              <a:latin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116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slide(fromBottom)">
                                      <p:cBhvr>
                                        <p:cTn id="11" dur="500"/>
                                        <p:tgtEl>
                                          <p:spTgt spid="61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6"/>
          <a:srcRect t="17787" r="54630" b="21554"/>
          <a:stretch/>
        </p:blipFill>
        <p:spPr>
          <a:xfrm>
            <a:off x="177900" y="76199"/>
            <a:ext cx="8813700" cy="6049963"/>
          </a:xfrm>
          <a:prstGeom prst="rect">
            <a:avLst/>
          </a:prstGeom>
        </p:spPr>
      </p:pic>
      <p:pic>
        <p:nvPicPr>
          <p:cNvPr id="15"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2914375">
            <a:off x="817994" y="393537"/>
            <a:ext cx="365683" cy="574354"/>
          </a:xfrm>
          <a:prstGeom prst="rect">
            <a:avLst/>
          </a:prstGeom>
          <a:noFill/>
        </p:spPr>
      </p:pic>
      <p:pic>
        <p:nvPicPr>
          <p:cNvPr id="16"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0449650">
            <a:off x="3966824" y="227663"/>
            <a:ext cx="365683" cy="574354"/>
          </a:xfrm>
          <a:prstGeom prst="rect">
            <a:avLst/>
          </a:prstGeom>
          <a:noFill/>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220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6"/>
          <a:srcRect t="17567" r="20695" b="13514"/>
          <a:stretch/>
        </p:blipFill>
        <p:spPr>
          <a:xfrm>
            <a:off x="304800" y="542499"/>
            <a:ext cx="8481060" cy="5553501"/>
          </a:xfrm>
          <a:prstGeom prst="rect">
            <a:avLst/>
          </a:prstGeom>
        </p:spPr>
      </p:pic>
      <p:pic>
        <p:nvPicPr>
          <p:cNvPr id="14"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3212077">
            <a:off x="1602600" y="1435263"/>
            <a:ext cx="334064" cy="574354"/>
          </a:xfrm>
          <a:prstGeom prst="rect">
            <a:avLst/>
          </a:prstGeom>
          <a:noFill/>
        </p:spPr>
      </p:pic>
      <p:pic>
        <p:nvPicPr>
          <p:cNvPr id="15"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382646">
            <a:off x="2600153" y="2137830"/>
            <a:ext cx="334064" cy="574354"/>
          </a:xfrm>
          <a:prstGeom prst="rect">
            <a:avLst/>
          </a:prstGeom>
          <a:noFill/>
        </p:spPr>
      </p:pic>
      <p:pic>
        <p:nvPicPr>
          <p:cNvPr id="11"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2787145" y="4604255"/>
            <a:ext cx="334064" cy="574354"/>
          </a:xfrm>
          <a:prstGeom prst="rect">
            <a:avLst/>
          </a:prstGeom>
          <a:noFill/>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484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6"/>
          <a:srcRect t="17567" r="20695" b="13514"/>
          <a:stretch/>
        </p:blipFill>
        <p:spPr>
          <a:xfrm>
            <a:off x="304800" y="542499"/>
            <a:ext cx="8481060" cy="5553501"/>
          </a:xfrm>
          <a:prstGeom prst="rect">
            <a:avLst/>
          </a:prstGeom>
        </p:spPr>
      </p:pic>
      <p:pic>
        <p:nvPicPr>
          <p:cNvPr id="17"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149773">
            <a:off x="3880929" y="1162209"/>
            <a:ext cx="334064" cy="574354"/>
          </a:xfrm>
          <a:prstGeom prst="rect">
            <a:avLst/>
          </a:prstGeom>
          <a:noFill/>
        </p:spPr>
      </p:pic>
      <p:pic>
        <p:nvPicPr>
          <p:cNvPr id="18"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090025">
            <a:off x="5101958" y="1161093"/>
            <a:ext cx="334064" cy="574354"/>
          </a:xfrm>
          <a:prstGeom prst="rect">
            <a:avLst/>
          </a:prstGeom>
          <a:noFill/>
        </p:spPr>
      </p:pic>
      <p:pic>
        <p:nvPicPr>
          <p:cNvPr id="12"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149773">
            <a:off x="2862249" y="1161094"/>
            <a:ext cx="334064" cy="574354"/>
          </a:xfrm>
          <a:prstGeom prst="rect">
            <a:avLst/>
          </a:prstGeom>
          <a:noFill/>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87980855"/>
      </p:ext>
    </p:extLst>
  </p:cSld>
  <p:clrMapOvr>
    <a:masterClrMapping/>
  </p:clrMapOvr>
  <p:transition advTm="412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457200" y="762000"/>
            <a:ext cx="8229600" cy="2286000"/>
          </a:xfrm>
        </p:spPr>
        <p:txBody>
          <a:bodyPr/>
          <a:lstStyle/>
          <a:p>
            <a:r>
              <a:rPr lang="en-US" i="1" dirty="0">
                <a:solidFill>
                  <a:srgbClr val="92D050"/>
                </a:solidFill>
                <a:latin typeface="Times New Roman" pitchFamily="18" charset="0"/>
              </a:rPr>
              <a:t>Columns C &amp; E</a:t>
            </a:r>
            <a:r>
              <a:rPr lang="en-US" dirty="0">
                <a:solidFill>
                  <a:srgbClr val="92D050"/>
                </a:solidFill>
                <a:latin typeface="Times New Roman" pitchFamily="18" charset="0"/>
              </a:rPr>
              <a:t> </a:t>
            </a:r>
            <a:br>
              <a:rPr lang="en-US" dirty="0">
                <a:solidFill>
                  <a:srgbClr val="92D050"/>
                </a:solidFill>
                <a:latin typeface="Times New Roman" pitchFamily="18" charset="0"/>
              </a:rPr>
            </a:br>
            <a:r>
              <a:rPr lang="en-US" dirty="0">
                <a:solidFill>
                  <a:srgbClr val="92D050"/>
                </a:solidFill>
                <a:latin typeface="Times New Roman" pitchFamily="18" charset="0"/>
              </a:rPr>
              <a:t>can be altered</a:t>
            </a:r>
            <a:endParaRPr lang="en-US" dirty="0">
              <a:solidFill>
                <a:srgbClr val="92D050"/>
              </a:solidFill>
              <a:effectLst/>
              <a:latin typeface="Times New Roman" pitchFamily="18" charset="0"/>
            </a:endParaRPr>
          </a:p>
        </p:txBody>
      </p:sp>
      <p:sp>
        <p:nvSpPr>
          <p:cNvPr id="8195" name="Rectangle 3"/>
          <p:cNvSpPr>
            <a:spLocks noGrp="1" noChangeArrowheads="1"/>
          </p:cNvSpPr>
          <p:nvPr>
            <p:ph idx="1"/>
          </p:nvPr>
        </p:nvSpPr>
        <p:spPr>
          <a:xfrm>
            <a:off x="762000" y="3200400"/>
            <a:ext cx="7772400" cy="3657600"/>
          </a:xfrm>
        </p:spPr>
        <p:txBody>
          <a:bodyPr>
            <a:noAutofit/>
          </a:bodyPr>
          <a:lstStyle/>
          <a:p>
            <a:pPr algn="ctr">
              <a:lnSpc>
                <a:spcPct val="90000"/>
              </a:lnSpc>
              <a:buNone/>
            </a:pPr>
            <a:endParaRPr lang="en-US" sz="4400" b="1" i="1" dirty="0">
              <a:solidFill>
                <a:srgbClr val="FFC000"/>
              </a:solidFill>
              <a:latin typeface="Times New Roman" pitchFamily="18" charset="0"/>
            </a:endParaRPr>
          </a:p>
          <a:p>
            <a:pPr algn="ctr">
              <a:lnSpc>
                <a:spcPct val="90000"/>
              </a:lnSpc>
              <a:buNone/>
            </a:pPr>
            <a:r>
              <a:rPr lang="en-US" sz="4400" b="1" i="1" dirty="0">
                <a:solidFill>
                  <a:srgbClr val="FFC000"/>
                </a:solidFill>
                <a:latin typeface="Times New Roman" pitchFamily="18" charset="0"/>
              </a:rPr>
              <a:t>Columns F on </a:t>
            </a:r>
          </a:p>
          <a:p>
            <a:pPr algn="ctr">
              <a:lnSpc>
                <a:spcPct val="90000"/>
              </a:lnSpc>
              <a:buNone/>
            </a:pPr>
            <a:r>
              <a:rPr lang="en-US" sz="4400" b="1" i="1" dirty="0">
                <a:solidFill>
                  <a:srgbClr val="FFC000"/>
                </a:solidFill>
                <a:latin typeface="Times New Roman" pitchFamily="18" charset="0"/>
              </a:rPr>
              <a:t>must </a:t>
            </a:r>
            <a:r>
              <a:rPr lang="en-US" sz="4400" b="1" i="1" u="sng" dirty="0">
                <a:solidFill>
                  <a:srgbClr val="FFC000"/>
                </a:solidFill>
                <a:latin typeface="Times New Roman" pitchFamily="18" charset="0"/>
              </a:rPr>
              <a:t>not</a:t>
            </a:r>
            <a:r>
              <a:rPr lang="en-US" sz="4400" b="1" i="1" dirty="0">
                <a:solidFill>
                  <a:srgbClr val="FFC000"/>
                </a:solidFill>
                <a:latin typeface="Times New Roman" pitchFamily="18" charset="0"/>
              </a:rPr>
              <a:t> be altered</a:t>
            </a:r>
          </a:p>
          <a:p>
            <a:pPr algn="ctr">
              <a:lnSpc>
                <a:spcPct val="90000"/>
              </a:lnSpc>
              <a:buNone/>
            </a:pPr>
            <a:endParaRPr lang="en-US" sz="2800" b="1" i="1" dirty="0">
              <a:solidFill>
                <a:srgbClr val="FFC000"/>
              </a:solidFill>
              <a:latin typeface="Times New Roman" pitchFamily="18" charset="0"/>
            </a:endParaRPr>
          </a:p>
          <a:p>
            <a:pPr algn="ctr">
              <a:lnSpc>
                <a:spcPct val="90000"/>
              </a:lnSpc>
              <a:buNone/>
            </a:pPr>
            <a:endParaRPr lang="en-US" sz="2800" b="1" i="1" dirty="0">
              <a:solidFill>
                <a:srgbClr val="FFC000"/>
              </a:solidFill>
              <a:latin typeface="Times New Roman" pitchFamily="18" charset="0"/>
            </a:endParaRPr>
          </a:p>
          <a:p>
            <a:pPr algn="ctr">
              <a:lnSpc>
                <a:spcPct val="90000"/>
              </a:lnSpc>
              <a:buNone/>
            </a:pPr>
            <a:r>
              <a:rPr lang="en-US" sz="2800" b="1" dirty="0">
                <a:effectLst/>
                <a:latin typeface="Times New Roman" pitchFamily="18" charset="0"/>
              </a:rPr>
              <a:t>.</a:t>
            </a:r>
          </a:p>
          <a:p>
            <a:pPr algn="ctr">
              <a:lnSpc>
                <a:spcPct val="90000"/>
              </a:lnSpc>
              <a:buNone/>
            </a:pPr>
            <a:endParaRPr lang="en-US" sz="5400" b="1" i="1" dirty="0">
              <a:solidFill>
                <a:srgbClr val="FFC000"/>
              </a:solidFill>
              <a:latin typeface="Times New Roman" pitchFamily="18" charset="0"/>
            </a:endParaRPr>
          </a:p>
          <a:p>
            <a:pPr algn="ctr">
              <a:lnSpc>
                <a:spcPct val="90000"/>
              </a:lnSpc>
              <a:buNone/>
            </a:pPr>
            <a:endParaRPr lang="en-US" sz="5400" b="1" i="1" dirty="0">
              <a:solidFill>
                <a:srgbClr val="FFC000"/>
              </a:solidFill>
              <a:latin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329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0" y="304801"/>
            <a:ext cx="7772400" cy="1066800"/>
          </a:xfrm>
        </p:spPr>
        <p:txBody>
          <a:bodyPr/>
          <a:lstStyle/>
          <a:p>
            <a:r>
              <a:rPr lang="en-US" sz="4400" dirty="0">
                <a:solidFill>
                  <a:srgbClr val="FFFF00"/>
                </a:solidFill>
              </a:rPr>
              <a:t>Column D:  Requesters’ names</a:t>
            </a:r>
          </a:p>
        </p:txBody>
      </p:sp>
      <p:sp>
        <p:nvSpPr>
          <p:cNvPr id="3" name="Subtitle 2"/>
          <p:cNvSpPr>
            <a:spLocks noGrp="1"/>
          </p:cNvSpPr>
          <p:nvPr>
            <p:ph type="subTitle" sz="quarter" idx="1"/>
          </p:nvPr>
        </p:nvSpPr>
        <p:spPr>
          <a:xfrm>
            <a:off x="762000" y="1524000"/>
            <a:ext cx="7772400" cy="4876800"/>
          </a:xfrm>
        </p:spPr>
        <p:txBody>
          <a:bodyPr/>
          <a:lstStyle/>
          <a:p>
            <a:pPr marL="457200" indent="-457200" algn="l">
              <a:buFont typeface="Arial" panose="020B0604020202020204" pitchFamily="34" charset="0"/>
              <a:buChar char="•"/>
            </a:pPr>
            <a:r>
              <a:rPr lang="en-US" sz="2800" dirty="0"/>
              <a:t>Place </a:t>
            </a:r>
            <a:r>
              <a:rPr lang="en-US" sz="2800" b="1" dirty="0">
                <a:solidFill>
                  <a:srgbClr val="FFCCFF"/>
                </a:solidFill>
              </a:rPr>
              <a:t>asterisk</a:t>
            </a:r>
            <a:r>
              <a:rPr lang="en-US" sz="2800" dirty="0"/>
              <a:t> </a:t>
            </a:r>
            <a:r>
              <a:rPr lang="en-US" sz="2800" b="1" dirty="0"/>
              <a:t>*</a:t>
            </a:r>
            <a:r>
              <a:rPr lang="en-US" sz="2800" dirty="0"/>
              <a:t> before name to ID business or nonprofit organization</a:t>
            </a:r>
          </a:p>
          <a:p>
            <a:pPr marL="457200" indent="-457200" algn="l">
              <a:buFont typeface="Arial" panose="020B0604020202020204" pitchFamily="34" charset="0"/>
              <a:buChar char="•"/>
            </a:pPr>
            <a:r>
              <a:rPr lang="en-US" sz="2800" dirty="0"/>
              <a:t>Col. D will be deleted for posting on Master Log, but </a:t>
            </a:r>
            <a:r>
              <a:rPr lang="en-US" sz="2800" dirty="0">
                <a:solidFill>
                  <a:srgbClr val="FFFF00"/>
                </a:solidFill>
              </a:rPr>
              <a:t>not deleted by OIP if Log itself is requested</a:t>
            </a:r>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46220226"/>
      </p:ext>
    </p:extLst>
  </p:cSld>
  <p:clrMapOvr>
    <a:masterClrMapping/>
  </p:clrMapOvr>
  <mc:AlternateContent xmlns:mc="http://schemas.openxmlformats.org/markup-compatibility/2006" xmlns:p14="http://schemas.microsoft.com/office/powerpoint/2010/main">
    <mc:Choice Requires="p14">
      <p:transition spd="slow" p14:dur="2000" advTm="73339"/>
    </mc:Choice>
    <mc:Fallback xmlns="">
      <p:transition spd="slow" advTm="7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0" y="304801"/>
            <a:ext cx="7772400" cy="1066800"/>
          </a:xfrm>
        </p:spPr>
        <p:txBody>
          <a:bodyPr/>
          <a:lstStyle/>
          <a:p>
            <a:r>
              <a:rPr lang="en-US" sz="4400" dirty="0">
                <a:solidFill>
                  <a:srgbClr val="FFFF00"/>
                </a:solidFill>
              </a:rPr>
              <a:t>Column D:  Redacting Requesters’ names</a:t>
            </a:r>
          </a:p>
        </p:txBody>
      </p:sp>
      <p:sp>
        <p:nvSpPr>
          <p:cNvPr id="3" name="Subtitle 2"/>
          <p:cNvSpPr>
            <a:spLocks noGrp="1"/>
          </p:cNvSpPr>
          <p:nvPr>
            <p:ph type="subTitle" sz="quarter" idx="1"/>
          </p:nvPr>
        </p:nvSpPr>
        <p:spPr>
          <a:xfrm>
            <a:off x="762000" y="1524000"/>
            <a:ext cx="7772400" cy="4876800"/>
          </a:xfrm>
        </p:spPr>
        <p:txBody>
          <a:bodyPr/>
          <a:lstStyle/>
          <a:p>
            <a:pPr marL="457200" indent="-457200" algn="l">
              <a:buFont typeface="Arial" panose="020B0604020202020204" pitchFamily="34" charset="0"/>
              <a:buChar char="•"/>
            </a:pPr>
            <a:endParaRPr lang="en-US" sz="2800" dirty="0">
              <a:solidFill>
                <a:srgbClr val="FFFF00"/>
              </a:solidFill>
            </a:endParaRPr>
          </a:p>
          <a:p>
            <a:pPr marL="457200" indent="-457200" algn="l">
              <a:buFont typeface="Arial" panose="020B0604020202020204" pitchFamily="34" charset="0"/>
              <a:buChar char="•"/>
            </a:pPr>
            <a:r>
              <a:rPr lang="en-US" sz="2800" dirty="0"/>
              <a:t>Requester’s names not redacted for </a:t>
            </a:r>
            <a:r>
              <a:rPr lang="en-US" sz="2800" b="1" dirty="0">
                <a:solidFill>
                  <a:srgbClr val="92D050"/>
                </a:solidFill>
              </a:rPr>
              <a:t>government</a:t>
            </a:r>
            <a:r>
              <a:rPr lang="en-US" sz="2800" dirty="0"/>
              <a:t> record requests made under Part II of the UIPA</a:t>
            </a:r>
          </a:p>
          <a:p>
            <a:pPr marL="457200" indent="-457200" algn="l">
              <a:buFont typeface="Arial" panose="020B0604020202020204" pitchFamily="34" charset="0"/>
              <a:buChar char="•"/>
            </a:pPr>
            <a:r>
              <a:rPr lang="en-US" sz="2800" dirty="0"/>
              <a:t>Use Requesters’ </a:t>
            </a:r>
            <a:r>
              <a:rPr lang="en-US" sz="2800" b="1" dirty="0">
                <a:solidFill>
                  <a:srgbClr val="FFC000"/>
                </a:solidFill>
              </a:rPr>
              <a:t>initials or case number</a:t>
            </a:r>
            <a:r>
              <a:rPr lang="en-US" sz="2800" dirty="0">
                <a:solidFill>
                  <a:srgbClr val="FFC000"/>
                </a:solidFill>
              </a:rPr>
              <a:t> </a:t>
            </a:r>
            <a:r>
              <a:rPr lang="en-US" sz="2800" dirty="0"/>
              <a:t>for </a:t>
            </a:r>
            <a:r>
              <a:rPr lang="en-US" sz="2800" b="1" dirty="0">
                <a:solidFill>
                  <a:srgbClr val="FFC000"/>
                </a:solidFill>
              </a:rPr>
              <a:t>personal</a:t>
            </a:r>
            <a:r>
              <a:rPr lang="en-US" sz="2800" dirty="0"/>
              <a:t> record requests made under Part III</a:t>
            </a:r>
          </a:p>
          <a:p>
            <a:pPr marL="457200" indent="-457200" algn="l">
              <a:buFont typeface="Arial" panose="020B0604020202020204" pitchFamily="34" charset="0"/>
              <a:buChar char="•"/>
            </a:pPr>
            <a:r>
              <a:rPr lang="en-US" sz="2800" dirty="0"/>
              <a:t>“</a:t>
            </a:r>
            <a:r>
              <a:rPr lang="en-US" sz="2800" b="1" dirty="0">
                <a:solidFill>
                  <a:schemeClr val="accent2">
                    <a:lumMod val="40000"/>
                    <a:lumOff val="60000"/>
                  </a:schemeClr>
                </a:solidFill>
              </a:rPr>
              <a:t>Anonymous</a:t>
            </a:r>
            <a:r>
              <a:rPr lang="en-US" sz="2800" dirty="0"/>
              <a:t>” ok on Log, but personal record requests cannot be made anonymously</a:t>
            </a:r>
          </a:p>
          <a:p>
            <a:pPr marL="457200" indent="-457200" algn="l">
              <a:buFont typeface="Arial" panose="020B0604020202020204" pitchFamily="34" charset="0"/>
              <a:buChar char="•"/>
            </a:pPr>
            <a:r>
              <a:rPr lang="en-US" sz="2800" dirty="0"/>
              <a:t>Part II government records requests may be made anonymously</a:t>
            </a:r>
          </a:p>
          <a:p>
            <a:pPr marL="457200" indent="-457200" algn="l">
              <a:buFont typeface="Arial" panose="020B0604020202020204" pitchFamily="34" charset="0"/>
              <a:buChar char="•"/>
            </a:pPr>
            <a:endParaRPr lang="en-US" dirty="0"/>
          </a:p>
          <a:p>
            <a:pPr marL="457200" indent="-457200" algn="l">
              <a:buFont typeface="Arial" panose="020B0604020202020204" pitchFamily="34" charset="0"/>
              <a:buChar char="•"/>
            </a:pPr>
            <a:endParaRPr lang="en-US"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94209342"/>
      </p:ext>
    </p:extLst>
  </p:cSld>
  <p:clrMapOvr>
    <a:masterClrMapping/>
  </p:clrMapOvr>
  <mc:AlternateContent xmlns:mc="http://schemas.openxmlformats.org/markup-compatibility/2006" xmlns:p14="http://schemas.microsoft.com/office/powerpoint/2010/main">
    <mc:Choice Requires="p14">
      <p:transition spd="slow" p14:dur="2000" advTm="64995"/>
    </mc:Choice>
    <mc:Fallback xmlns="">
      <p:transition spd="slow" advTm="64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t="17741" r="21068" b="6452"/>
          <a:stretch/>
        </p:blipFill>
        <p:spPr>
          <a:xfrm>
            <a:off x="304800" y="342899"/>
            <a:ext cx="8686800" cy="5676901"/>
          </a:xfrm>
          <a:prstGeom prst="rect">
            <a:avLst/>
          </a:prstGeom>
        </p:spPr>
      </p:pic>
      <p:pic>
        <p:nvPicPr>
          <p:cNvPr id="4"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3136231" y="902369"/>
            <a:ext cx="304800" cy="786062"/>
          </a:xfrm>
          <a:prstGeom prst="rect">
            <a:avLst/>
          </a:prstGeom>
          <a:noFill/>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483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https://encrypted-tbn2.google.com/images?q=tbn:ANd9GcQWNDMM35rE5HzgfMIe5PvT5LEzncnoa_eycb7lm45CcAYrSRsLKg"/>
          <p:cNvPicPr>
            <a:picLocks noChangeAspect="1" noChangeArrowheads="1"/>
          </p:cNvPicPr>
          <p:nvPr/>
        </p:nvPicPr>
        <p:blipFill>
          <a:blip r:embed="rId6" cstate="print"/>
          <a:srcRect/>
          <a:stretch>
            <a:fillRect/>
          </a:stretch>
        </p:blipFill>
        <p:spPr bwMode="auto">
          <a:xfrm>
            <a:off x="7086600" y="228600"/>
            <a:ext cx="1847850" cy="2200275"/>
          </a:xfrm>
          <a:prstGeom prst="rect">
            <a:avLst/>
          </a:prstGeom>
          <a:noFill/>
        </p:spPr>
      </p:pic>
      <p:sp>
        <p:nvSpPr>
          <p:cNvPr id="3" name="Rectangle 3"/>
          <p:cNvSpPr txBox="1">
            <a:spLocks noChangeArrowheads="1"/>
          </p:cNvSpPr>
          <p:nvPr/>
        </p:nvSpPr>
        <p:spPr bwMode="auto">
          <a:xfrm>
            <a:off x="457200" y="228600"/>
            <a:ext cx="8382000" cy="6477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90000"/>
              </a:lnSpc>
              <a:spcBef>
                <a:spcPct val="20000"/>
              </a:spcBef>
              <a:spcAft>
                <a:spcPct val="0"/>
              </a:spcAft>
              <a:buClr>
                <a:schemeClr val="hlink"/>
              </a:buClr>
              <a:buSzPct val="70000"/>
              <a:tabLst/>
              <a:defRPr/>
            </a:pPr>
            <a:r>
              <a:rPr kumimoji="0" lang="en-US" sz="4400" b="1" i="1" strike="noStrike" kern="0" cap="none" spc="0" normalizeH="0" baseline="0" noProof="0" dirty="0">
                <a:ln>
                  <a:noFill/>
                </a:ln>
                <a:solidFill>
                  <a:srgbClr val="FFFF00"/>
                </a:solidFill>
                <a:effectLst>
                  <a:outerShdw blurRad="38100" dist="38100" dir="2700000" algn="tl">
                    <a:srgbClr val="000000"/>
                  </a:outerShdw>
                </a:effectLst>
                <a:uLnTx/>
                <a:uFillTx/>
                <a:latin typeface="Times New Roman" pitchFamily="18" charset="0"/>
                <a:ea typeface="+mn-ea"/>
                <a:cs typeface="+mn-cs"/>
              </a:rPr>
              <a:t>Column F:</a:t>
            </a:r>
          </a:p>
          <a:p>
            <a:pPr marL="342900" marR="0" lvl="0" indent="-342900" algn="l" defTabSz="914400" rtl="0" eaLnBrk="1" fontAlgn="base" latinLnBrk="0" hangingPunct="1">
              <a:lnSpc>
                <a:spcPct val="90000"/>
              </a:lnSpc>
              <a:spcBef>
                <a:spcPct val="20000"/>
              </a:spcBef>
              <a:spcAft>
                <a:spcPct val="0"/>
              </a:spcAft>
              <a:buClr>
                <a:schemeClr val="hlink"/>
              </a:buClr>
              <a:buSzPct val="70000"/>
              <a:tabLst/>
              <a:defRPr/>
            </a:pPr>
            <a:r>
              <a:rPr kumimoji="0" lang="en-US" sz="5400" b="1" i="1" strike="noStrike" kern="0" cap="none" spc="0" normalizeH="0" baseline="0" noProof="0" dirty="0">
                <a:ln>
                  <a:noFill/>
                </a:ln>
                <a:solidFill>
                  <a:srgbClr val="FFC000"/>
                </a:solidFill>
                <a:effectLst>
                  <a:outerShdw blurRad="38100" dist="38100" dir="2700000" algn="tl">
                    <a:srgbClr val="000000"/>
                  </a:outerShdw>
                </a:effectLst>
                <a:uLnTx/>
                <a:uFillTx/>
                <a:latin typeface="Times New Roman" pitchFamily="18" charset="0"/>
                <a:ea typeface="+mn-ea"/>
                <a:cs typeface="+mn-cs"/>
              </a:rPr>
              <a:t>Q. </a:t>
            </a:r>
            <a:r>
              <a:rPr kumimoji="0" lang="en-US" sz="3600" b="1" i="0" strike="noStrike" kern="0" cap="none" spc="0" normalizeH="0" baseline="0" noProof="0" dirty="0">
                <a:ln>
                  <a:noFill/>
                </a:ln>
                <a:effectLst>
                  <a:outerShdw blurRad="38100" dist="38100" dir="2700000" algn="tl">
                    <a:srgbClr val="000000"/>
                  </a:outerShdw>
                </a:effectLst>
                <a:uLnTx/>
                <a:uFillTx/>
                <a:latin typeface="Times New Roman" pitchFamily="18" charset="0"/>
                <a:ea typeface="+mn-ea"/>
                <a:cs typeface="+mn-cs"/>
              </a:rPr>
              <a:t>What is a </a:t>
            </a:r>
            <a:r>
              <a:rPr kumimoji="0" lang="en-US" sz="3600" b="1" i="0" strike="noStrike" kern="0" cap="none" spc="0" normalizeH="0" baseline="0" noProof="0" dirty="0">
                <a:ln>
                  <a:noFill/>
                </a:ln>
                <a:solidFill>
                  <a:schemeClr val="accent2">
                    <a:lumMod val="60000"/>
                    <a:lumOff val="40000"/>
                  </a:schemeClr>
                </a:solidFill>
                <a:effectLst>
                  <a:outerShdw blurRad="38100" dist="38100" dir="2700000" algn="tl">
                    <a:srgbClr val="000000"/>
                  </a:outerShdw>
                </a:effectLst>
                <a:uLnTx/>
                <a:uFillTx/>
                <a:latin typeface="Times New Roman" pitchFamily="18" charset="0"/>
                <a:ea typeface="+mn-ea"/>
                <a:cs typeface="+mn-cs"/>
              </a:rPr>
              <a:t>“personal record?”</a:t>
            </a:r>
            <a:endParaRPr kumimoji="0" lang="en-US" sz="4000" b="0" i="0" strike="noStrike" kern="0" cap="none" spc="0" normalizeH="0" baseline="0" noProof="0" dirty="0">
              <a:ln>
                <a:noFill/>
              </a:ln>
              <a:solidFill>
                <a:schemeClr val="accent2">
                  <a:lumMod val="60000"/>
                  <a:lumOff val="40000"/>
                </a:schemeClr>
              </a:solidFill>
              <a:effectLst>
                <a:outerShdw blurRad="38100" dist="38100" dir="2700000" algn="tl">
                  <a:srgbClr val="000000"/>
                </a:outerShdw>
              </a:effectLst>
              <a:uLnTx/>
              <a:uFillTx/>
              <a:latin typeface="Times New Roman" pitchFamily="18" charset="0"/>
              <a:ea typeface="+mn-ea"/>
              <a:cs typeface="+mn-cs"/>
            </a:endParaRPr>
          </a:p>
          <a:p>
            <a:pPr marL="742950" lvl="0" indent="-742950">
              <a:lnSpc>
                <a:spcPct val="90000"/>
              </a:lnSpc>
              <a:spcBef>
                <a:spcPct val="20000"/>
              </a:spcBef>
              <a:buClr>
                <a:schemeClr val="hlink"/>
              </a:buClr>
              <a:buSzPct val="70000"/>
              <a:buAutoNum type="alphaUcPeriod"/>
              <a:defRPr/>
            </a:pPr>
            <a:r>
              <a:rPr lang="en-US" sz="3600" b="1" kern="0" dirty="0">
                <a:effectLst>
                  <a:outerShdw blurRad="38100" dist="38100" dir="2700000" algn="tl">
                    <a:srgbClr val="000000"/>
                  </a:outerShdw>
                </a:effectLst>
                <a:latin typeface="Times New Roman" pitchFamily="18" charset="0"/>
              </a:rPr>
              <a:t>A </a:t>
            </a:r>
            <a:r>
              <a:rPr lang="en-US" sz="3600" b="1" kern="0" dirty="0">
                <a:solidFill>
                  <a:schemeClr val="accent2">
                    <a:lumMod val="60000"/>
                    <a:lumOff val="40000"/>
                  </a:schemeClr>
                </a:solidFill>
                <a:effectLst>
                  <a:outerShdw blurRad="38100" dist="38100" dir="2700000" algn="tl">
                    <a:srgbClr val="000000"/>
                  </a:outerShdw>
                </a:effectLst>
                <a:latin typeface="Times New Roman" pitchFamily="18" charset="0"/>
              </a:rPr>
              <a:t>“personal record” </a:t>
            </a:r>
            <a:r>
              <a:rPr lang="en-US" sz="3600" b="1" kern="0" dirty="0">
                <a:effectLst>
                  <a:outerShdw blurRad="38100" dist="38100" dir="2700000" algn="tl">
                    <a:srgbClr val="000000"/>
                  </a:outerShdw>
                </a:effectLst>
                <a:latin typeface="Times New Roman" pitchFamily="18" charset="0"/>
              </a:rPr>
              <a:t>is a </a:t>
            </a:r>
            <a:br>
              <a:rPr lang="en-US" sz="3600" b="1" kern="0" dirty="0">
                <a:effectLst>
                  <a:outerShdw blurRad="38100" dist="38100" dir="2700000" algn="tl">
                    <a:srgbClr val="000000"/>
                  </a:outerShdw>
                </a:effectLst>
                <a:latin typeface="Times New Roman" pitchFamily="18" charset="0"/>
              </a:rPr>
            </a:br>
            <a:r>
              <a:rPr lang="en-US" sz="3600" b="1" kern="0" dirty="0">
                <a:effectLst>
                  <a:outerShdw blurRad="38100" dist="38100" dir="2700000" algn="tl">
                    <a:srgbClr val="000000"/>
                  </a:outerShdw>
                </a:effectLst>
                <a:latin typeface="Times New Roman" pitchFamily="18" charset="0"/>
              </a:rPr>
              <a:t>government record that </a:t>
            </a:r>
            <a:br>
              <a:rPr lang="en-US" sz="3600" b="1" kern="0" dirty="0">
                <a:effectLst>
                  <a:outerShdw blurRad="38100" dist="38100" dir="2700000" algn="tl">
                    <a:srgbClr val="000000"/>
                  </a:outerShdw>
                </a:effectLst>
                <a:latin typeface="Times New Roman" pitchFamily="18" charset="0"/>
              </a:rPr>
            </a:br>
            <a:r>
              <a:rPr lang="en-US" sz="3600" b="1" kern="0" dirty="0">
                <a:effectLst>
                  <a:outerShdw blurRad="38100" dist="38100" dir="2700000" algn="tl">
                    <a:srgbClr val="000000"/>
                  </a:outerShdw>
                </a:effectLst>
                <a:latin typeface="Times New Roman" pitchFamily="18" charset="0"/>
              </a:rPr>
              <a:t>contains information “about” the </a:t>
            </a:r>
            <a:br>
              <a:rPr lang="en-US" sz="3600" b="1" kern="0" dirty="0">
                <a:effectLst>
                  <a:outerShdw blurRad="38100" dist="38100" dir="2700000" algn="tl">
                    <a:srgbClr val="000000"/>
                  </a:outerShdw>
                </a:effectLst>
                <a:latin typeface="Times New Roman" pitchFamily="18" charset="0"/>
              </a:rPr>
            </a:br>
            <a:r>
              <a:rPr lang="en-US" sz="3600" b="1" kern="0" dirty="0">
                <a:effectLst>
                  <a:outerShdw blurRad="38100" dist="38100" dir="2700000" algn="tl">
                    <a:srgbClr val="000000"/>
                  </a:outerShdw>
                </a:effectLst>
                <a:latin typeface="Times New Roman" pitchFamily="18" charset="0"/>
              </a:rPr>
              <a:t>individual who is requesting the record.</a:t>
            </a:r>
          </a:p>
          <a:p>
            <a:pPr lvl="0">
              <a:lnSpc>
                <a:spcPct val="90000"/>
              </a:lnSpc>
              <a:spcBef>
                <a:spcPct val="20000"/>
              </a:spcBef>
              <a:buClr>
                <a:schemeClr val="hlink"/>
              </a:buClr>
              <a:buSzPct val="70000"/>
              <a:defRPr/>
            </a:pPr>
            <a:endParaRPr lang="en-US" sz="3600" b="1" kern="0" dirty="0">
              <a:effectLst>
                <a:outerShdw blurRad="38100" dist="38100" dir="2700000" algn="tl">
                  <a:srgbClr val="000000"/>
                </a:outerShdw>
              </a:effectLst>
              <a:latin typeface="Times New Roman" pitchFamily="18" charset="0"/>
            </a:endParaRPr>
          </a:p>
          <a:p>
            <a:pPr marL="571500" lvl="0" indent="-571500">
              <a:lnSpc>
                <a:spcPct val="90000"/>
              </a:lnSpc>
              <a:spcBef>
                <a:spcPct val="20000"/>
              </a:spcBef>
              <a:buClr>
                <a:schemeClr val="hlink"/>
              </a:buClr>
              <a:buSzPct val="70000"/>
              <a:buFont typeface="Wingdings" panose="05000000000000000000" pitchFamily="2" charset="2"/>
              <a:buChar char="q"/>
              <a:defRPr/>
            </a:pPr>
            <a:r>
              <a:rPr lang="en-US" sz="3600" b="1" kern="0" dirty="0">
                <a:effectLst>
                  <a:outerShdw blurRad="38100" dist="38100" dir="2700000" algn="tl">
                    <a:srgbClr val="000000"/>
                  </a:outerShdw>
                </a:effectLst>
                <a:latin typeface="Times New Roman" pitchFamily="18" charset="0"/>
              </a:rPr>
              <a:t>But records that are not readily accessible need not be disclosed.</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681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06178"/>
                                        </p:tgtEl>
                                        <p:attrNameLst>
                                          <p:attrName>style.visibility</p:attrName>
                                        </p:attrNameLst>
                                      </p:cBhvr>
                                      <p:to>
                                        <p:strVal val="visible"/>
                                      </p:to>
                                    </p:set>
                                    <p:animEffect transition="in" filter="dissolve">
                                      <p:cBhvr>
                                        <p:cTn id="11" dur="500"/>
                                        <p:tgtEl>
                                          <p:spTgt spid="306178"/>
                                        </p:tgtEl>
                                      </p:cBhvr>
                                    </p:animEffect>
                                  </p:childTnLst>
                                </p:cTn>
                              </p:par>
                              <p:par>
                                <p:cTn id="12" presetID="8" presetClass="emph" presetSubtype="0" fill="hold" nodeType="withEffect">
                                  <p:stCondLst>
                                    <p:cond delay="0"/>
                                  </p:stCondLst>
                                  <p:childTnLst>
                                    <p:animRot by="21600000">
                                      <p:cBhvr>
                                        <p:cTn id="13" dur="2000" fill="hold"/>
                                        <p:tgtEl>
                                          <p:spTgt spid="306178"/>
                                        </p:tgtEl>
                                        <p:attrNameLst>
                                          <p:attrName>r</p:attrName>
                                        </p:attrNameLst>
                                      </p:cBhvr>
                                    </p:animRot>
                                  </p:childTnLst>
                                </p:cTn>
                              </p:par>
                              <p:par>
                                <p:cTn id="14" presetID="6" presetClass="emph" presetSubtype="0" fill="hold" nodeType="withEffect">
                                  <p:stCondLst>
                                    <p:cond delay="0"/>
                                  </p:stCondLst>
                                  <p:childTnLst>
                                    <p:animScale>
                                      <p:cBhvr>
                                        <p:cTn id="15" dur="2000" fill="hold"/>
                                        <p:tgtEl>
                                          <p:spTgt spid="306178"/>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https://encrypted-tbn2.google.com/images?q=tbn:ANd9GcQWNDMM35rE5HzgfMIe5PvT5LEzncnoa_eycb7lm45CcAYrSRsLKg"/>
          <p:cNvPicPr>
            <a:picLocks noChangeAspect="1" noChangeArrowheads="1"/>
          </p:cNvPicPr>
          <p:nvPr/>
        </p:nvPicPr>
        <p:blipFill>
          <a:blip r:embed="rId6" cstate="print"/>
          <a:srcRect/>
          <a:stretch>
            <a:fillRect/>
          </a:stretch>
        </p:blipFill>
        <p:spPr bwMode="auto">
          <a:xfrm>
            <a:off x="7086600" y="228600"/>
            <a:ext cx="1847850" cy="2200275"/>
          </a:xfrm>
          <a:prstGeom prst="rect">
            <a:avLst/>
          </a:prstGeom>
          <a:noFill/>
        </p:spPr>
      </p:pic>
      <p:sp>
        <p:nvSpPr>
          <p:cNvPr id="3" name="Rectangle 3"/>
          <p:cNvSpPr txBox="1">
            <a:spLocks noChangeArrowheads="1"/>
          </p:cNvSpPr>
          <p:nvPr/>
        </p:nvSpPr>
        <p:spPr bwMode="auto">
          <a:xfrm>
            <a:off x="76200" y="2971800"/>
            <a:ext cx="8686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nSpc>
                <a:spcPct val="90000"/>
              </a:lnSpc>
              <a:spcBef>
                <a:spcPct val="20000"/>
              </a:spcBef>
              <a:buClr>
                <a:srgbClr val="FFCC00"/>
              </a:buClr>
              <a:buSzPct val="70000"/>
              <a:buFont typeface="Arial" pitchFamily="34" charset="0"/>
              <a:buChar char="•"/>
              <a:defRPr/>
            </a:pPr>
            <a:r>
              <a:rPr lang="en-US" sz="2000" b="1" kern="0" dirty="0">
                <a:solidFill>
                  <a:srgbClr val="FFFFFF"/>
                </a:solidFill>
                <a:effectLst>
                  <a:outerShdw blurRad="38100" dist="38100" dir="2700000" algn="tl">
                    <a:srgbClr val="000000"/>
                  </a:outerShdw>
                </a:effectLst>
                <a:latin typeface="Times New Roman" pitchFamily="18" charset="0"/>
              </a:rPr>
              <a:t>For example, if a requester seeks information “about him” that is </a:t>
            </a:r>
            <a:r>
              <a:rPr lang="en-US" sz="2000" b="1" u="sng" kern="0" dirty="0">
                <a:solidFill>
                  <a:srgbClr val="FFFF00"/>
                </a:solidFill>
                <a:effectLst>
                  <a:outerShdw blurRad="38100" dist="38100" dir="2700000" algn="tl">
                    <a:srgbClr val="000000"/>
                  </a:outerShdw>
                </a:effectLst>
                <a:latin typeface="Times New Roman" pitchFamily="18" charset="0"/>
              </a:rPr>
              <a:t>not readily accessible</a:t>
            </a:r>
            <a:r>
              <a:rPr lang="en-US" sz="2000" b="1" kern="0" dirty="0">
                <a:solidFill>
                  <a:srgbClr val="FFFFFF"/>
                </a:solidFill>
                <a:effectLst>
                  <a:outerShdw blurRad="38100" dist="38100" dir="2700000" algn="tl">
                    <a:srgbClr val="000000"/>
                  </a:outerShdw>
                </a:effectLst>
                <a:latin typeface="Times New Roman" pitchFamily="18" charset="0"/>
              </a:rPr>
              <a:t> because the agency would have to search through all of its files for such information, then it is </a:t>
            </a:r>
            <a:r>
              <a:rPr lang="en-US" sz="2000" b="1" u="sng" kern="0" dirty="0">
                <a:solidFill>
                  <a:srgbClr val="FFFF00"/>
                </a:solidFill>
                <a:effectLst>
                  <a:outerShdw blurRad="38100" dist="38100" dir="2700000" algn="tl">
                    <a:srgbClr val="000000"/>
                  </a:outerShdw>
                </a:effectLst>
                <a:latin typeface="Times New Roman" pitchFamily="18" charset="0"/>
              </a:rPr>
              <a:t>not</a:t>
            </a:r>
            <a:r>
              <a:rPr lang="en-US" sz="2000" b="1" kern="0" dirty="0">
                <a:solidFill>
                  <a:srgbClr val="FFFFFF"/>
                </a:solidFill>
                <a:effectLst>
                  <a:outerShdw blurRad="38100" dist="38100" dir="2700000" algn="tl">
                    <a:srgbClr val="000000"/>
                  </a:outerShdw>
                </a:effectLst>
                <a:latin typeface="Times New Roman" pitchFamily="18" charset="0"/>
              </a:rPr>
              <a:t> a personal records request. </a:t>
            </a:r>
            <a:br>
              <a:rPr lang="en-US" sz="2400" kern="0" dirty="0">
                <a:solidFill>
                  <a:srgbClr val="FFFFFF"/>
                </a:solidFill>
                <a:effectLst>
                  <a:outerShdw blurRad="38100" dist="38100" dir="2700000" algn="tl">
                    <a:srgbClr val="000000"/>
                  </a:outerShdw>
                </a:effectLst>
                <a:latin typeface="Times New Roman" pitchFamily="18" charset="0"/>
              </a:rPr>
            </a:br>
            <a:endParaRPr lang="en-US" sz="2400" kern="0" dirty="0">
              <a:solidFill>
                <a:srgbClr val="FFFFFF"/>
              </a:solidFill>
              <a:effectLst>
                <a:outerShdw blurRad="38100" dist="38100" dir="2700000" algn="tl">
                  <a:srgbClr val="000000"/>
                </a:outerShdw>
              </a:effectLst>
              <a:latin typeface="Times New Roman" pitchFamily="18" charset="0"/>
            </a:endParaRPr>
          </a:p>
          <a:p>
            <a:pPr marL="342900" indent="-342900">
              <a:lnSpc>
                <a:spcPct val="90000"/>
              </a:lnSpc>
              <a:spcBef>
                <a:spcPct val="20000"/>
              </a:spcBef>
              <a:buClr>
                <a:srgbClr val="FFCC00"/>
              </a:buClr>
              <a:buSzPct val="70000"/>
              <a:buFont typeface="Arial" pitchFamily="34" charset="0"/>
              <a:buChar char="•"/>
              <a:defRPr/>
            </a:pPr>
            <a:r>
              <a:rPr lang="en-US" sz="2000" dirty="0">
                <a:latin typeface="Times New Roman" pitchFamily="18" charset="0"/>
                <a:cs typeface="Times New Roman" pitchFamily="18" charset="0"/>
              </a:rPr>
              <a:t>As another example, </a:t>
            </a:r>
            <a:r>
              <a:rPr lang="en-US" sz="2000" b="1" kern="0" dirty="0">
                <a:solidFill>
                  <a:srgbClr val="FFFF00"/>
                </a:solidFill>
                <a:effectLst>
                  <a:outerShdw blurRad="38100" dist="38100" dir="2700000" algn="tl">
                    <a:srgbClr val="000000"/>
                  </a:outerShdw>
                </a:effectLst>
                <a:latin typeface="Times New Roman" pitchFamily="18" charset="0"/>
              </a:rPr>
              <a:t>a request for an </a:t>
            </a:r>
            <a:r>
              <a:rPr lang="en-US" sz="2000" b="1" u="sng" kern="0" dirty="0">
                <a:solidFill>
                  <a:srgbClr val="FFFF00"/>
                </a:solidFill>
                <a:effectLst>
                  <a:outerShdw blurRad="38100" dist="38100" dir="2700000" algn="tl">
                    <a:srgbClr val="000000"/>
                  </a:outerShdw>
                </a:effectLst>
                <a:latin typeface="Times New Roman" pitchFamily="18" charset="0"/>
              </a:rPr>
              <a:t>unrelated</a:t>
            </a:r>
            <a:r>
              <a:rPr lang="en-US" sz="2000" b="1" kern="0" dirty="0">
                <a:solidFill>
                  <a:srgbClr val="FFFF00"/>
                </a:solidFill>
                <a:effectLst>
                  <a:outerShdw blurRad="38100" dist="38100" dir="2700000" algn="tl">
                    <a:srgbClr val="000000"/>
                  </a:outerShdw>
                </a:effectLst>
                <a:latin typeface="Times New Roman" pitchFamily="18" charset="0"/>
              </a:rPr>
              <a:t> person’s personal records, </a:t>
            </a:r>
            <a:r>
              <a:rPr lang="en-US" sz="2000" b="1" kern="0" dirty="0">
                <a:solidFill>
                  <a:schemeClr val="tx1">
                    <a:lumMod val="95000"/>
                  </a:schemeClr>
                </a:solidFill>
                <a:effectLst>
                  <a:outerShdw blurRad="38100" dist="38100" dir="2700000" algn="tl">
                    <a:srgbClr val="000000"/>
                  </a:outerShdw>
                </a:effectLst>
                <a:latin typeface="Times New Roman" pitchFamily="18" charset="0"/>
              </a:rPr>
              <a:t>such as a birth certificate, </a:t>
            </a:r>
            <a:r>
              <a:rPr lang="en-US" sz="2000" b="1" u="sng" kern="0" dirty="0">
                <a:solidFill>
                  <a:srgbClr val="FFFF00"/>
                </a:solidFill>
                <a:effectLst>
                  <a:outerShdw blurRad="38100" dist="38100" dir="2700000" algn="tl">
                    <a:srgbClr val="000000"/>
                  </a:outerShdw>
                </a:effectLst>
                <a:latin typeface="Times New Roman" pitchFamily="18" charset="0"/>
              </a:rPr>
              <a:t>is not a personal record request.</a:t>
            </a:r>
            <a:r>
              <a:rPr lang="en-US" sz="2000" dirty="0">
                <a:solidFill>
                  <a:srgbClr val="FFFF00"/>
                </a:solidFill>
                <a:latin typeface="Times New Roman" pitchFamily="18" charset="0"/>
                <a:cs typeface="Times New Roman" pitchFamily="18" charset="0"/>
              </a:rPr>
              <a:t>  </a:t>
            </a:r>
            <a:r>
              <a:rPr lang="en-US" sz="2000" dirty="0">
                <a:latin typeface="Times New Roman" pitchFamily="18" charset="0"/>
                <a:cs typeface="Times New Roman" pitchFamily="18" charset="0"/>
              </a:rPr>
              <a:t>President Obama can make a personal records request for his own birth certificate.   But, if an </a:t>
            </a:r>
            <a:r>
              <a:rPr lang="en-US" sz="2000" b="1" u="sng" kern="0" dirty="0">
                <a:solidFill>
                  <a:srgbClr val="FFFF00"/>
                </a:solidFill>
                <a:effectLst>
                  <a:outerShdw blurRad="38100" dist="38100" dir="2700000" algn="tl">
                    <a:srgbClr val="000000"/>
                  </a:outerShdw>
                </a:effectLst>
                <a:latin typeface="Times New Roman" pitchFamily="18" charset="0"/>
              </a:rPr>
              <a:t>unrelated third party</a:t>
            </a:r>
            <a:r>
              <a:rPr lang="en-US" sz="2000" b="1" dirty="0">
                <a:solidFill>
                  <a:srgbClr val="FFFF00"/>
                </a:solidFill>
                <a:latin typeface="Times New Roman" pitchFamily="18" charset="0"/>
                <a:cs typeface="Times New Roman" pitchFamily="18" charset="0"/>
              </a:rPr>
              <a:t>  </a:t>
            </a:r>
            <a:r>
              <a:rPr lang="en-US" sz="2000" dirty="0">
                <a:latin typeface="Times New Roman" pitchFamily="18" charset="0"/>
                <a:cs typeface="Times New Roman" pitchFamily="18" charset="0"/>
              </a:rPr>
              <a:t>makes a request for President Obama’s birth certificate, </a:t>
            </a:r>
            <a:r>
              <a:rPr lang="en-US" sz="2000" b="1" dirty="0">
                <a:solidFill>
                  <a:srgbClr val="FFC000"/>
                </a:solidFill>
                <a:latin typeface="Times New Roman" pitchFamily="18" charset="0"/>
                <a:cs typeface="Times New Roman" pitchFamily="18" charset="0"/>
              </a:rPr>
              <a:t>it would be a </a:t>
            </a:r>
            <a:r>
              <a:rPr lang="en-US" sz="2000" b="1" u="sng" dirty="0">
                <a:solidFill>
                  <a:srgbClr val="FFC000"/>
                </a:solidFill>
                <a:latin typeface="Times New Roman" pitchFamily="18" charset="0"/>
                <a:cs typeface="Times New Roman" pitchFamily="18" charset="0"/>
              </a:rPr>
              <a:t>government record request </a:t>
            </a:r>
            <a:r>
              <a:rPr lang="en-US" sz="2000" b="1" dirty="0">
                <a:solidFill>
                  <a:srgbClr val="FFC000"/>
                </a:solidFill>
                <a:latin typeface="Times New Roman" pitchFamily="18" charset="0"/>
                <a:cs typeface="Times New Roman" pitchFamily="18" charset="0"/>
              </a:rPr>
              <a:t>subject to Part II of the UIPA, which has different requirements from personal record requests.</a:t>
            </a:r>
            <a:endParaRPr lang="en-US" sz="2000" b="1" kern="0" dirty="0">
              <a:solidFill>
                <a:srgbClr val="FFC000"/>
              </a:solidFill>
              <a:effectLst>
                <a:outerShdw blurRad="38100" dist="38100" dir="2700000" algn="tl">
                  <a:srgbClr val="000000"/>
                </a:outerShdw>
              </a:effectLst>
              <a:latin typeface="Times New Roman" pitchFamily="18" charset="0"/>
            </a:endParaRPr>
          </a:p>
          <a:p>
            <a:pPr>
              <a:lnSpc>
                <a:spcPct val="90000"/>
              </a:lnSpc>
              <a:spcBef>
                <a:spcPct val="20000"/>
              </a:spcBef>
              <a:buClr>
                <a:srgbClr val="FFCC00"/>
              </a:buClr>
              <a:buSzPct val="70000"/>
              <a:defRPr/>
            </a:pPr>
            <a:endParaRPr lang="en-US" sz="3200" kern="0" dirty="0">
              <a:solidFill>
                <a:srgbClr val="FFFFFF"/>
              </a:solidFill>
              <a:effectLst>
                <a:outerShdw blurRad="38100" dist="38100" dir="2700000" algn="tl">
                  <a:srgbClr val="000000"/>
                </a:outerShdw>
              </a:effectLst>
              <a:latin typeface="Times New Roman" pitchFamily="18" charset="0"/>
            </a:endParaRPr>
          </a:p>
        </p:txBody>
      </p:sp>
      <p:sp>
        <p:nvSpPr>
          <p:cNvPr id="2" name="Rectangle 1"/>
          <p:cNvSpPr/>
          <p:nvPr/>
        </p:nvSpPr>
        <p:spPr>
          <a:xfrm>
            <a:off x="457200" y="392014"/>
            <a:ext cx="6629400" cy="2308324"/>
          </a:xfrm>
          <a:prstGeom prst="rect">
            <a:avLst/>
          </a:prstGeom>
        </p:spPr>
        <p:txBody>
          <a:bodyPr wrap="square">
            <a:spAutoFit/>
          </a:bodyPr>
          <a:lstStyle/>
          <a:p>
            <a:r>
              <a:rPr lang="en-US" sz="3600" b="1" kern="0" dirty="0">
                <a:solidFill>
                  <a:srgbClr val="FFC000"/>
                </a:solidFill>
                <a:effectLst>
                  <a:outerShdw blurRad="38100" dist="38100" dir="2700000" algn="tl">
                    <a:srgbClr val="000000"/>
                  </a:outerShdw>
                </a:effectLst>
                <a:latin typeface="Times New Roman" pitchFamily="18" charset="0"/>
                <a:cs typeface="Arial"/>
              </a:rPr>
              <a:t>Not every request </a:t>
            </a:r>
            <a:r>
              <a:rPr lang="en-US" sz="3600" b="1" kern="0" dirty="0">
                <a:solidFill>
                  <a:srgbClr val="FFFFFF"/>
                </a:solidFill>
                <a:effectLst>
                  <a:outerShdw blurRad="38100" dist="38100" dir="2700000" algn="tl">
                    <a:srgbClr val="000000"/>
                  </a:outerShdw>
                </a:effectLst>
                <a:latin typeface="Times New Roman" pitchFamily="18" charset="0"/>
                <a:cs typeface="Arial"/>
              </a:rPr>
              <a:t>for </a:t>
            </a:r>
            <a:br>
              <a:rPr lang="en-US" sz="3600" b="1" kern="0" dirty="0">
                <a:solidFill>
                  <a:srgbClr val="FFFFFF"/>
                </a:solidFill>
                <a:effectLst>
                  <a:outerShdw blurRad="38100" dist="38100" dir="2700000" algn="tl">
                    <a:srgbClr val="000000"/>
                  </a:outerShdw>
                </a:effectLst>
                <a:latin typeface="Times New Roman" pitchFamily="18" charset="0"/>
                <a:cs typeface="Arial"/>
              </a:rPr>
            </a:br>
            <a:r>
              <a:rPr lang="en-US" sz="3600" b="1" kern="0" dirty="0">
                <a:solidFill>
                  <a:srgbClr val="FFFFFF"/>
                </a:solidFill>
                <a:effectLst>
                  <a:outerShdw blurRad="38100" dist="38100" dir="2700000" algn="tl">
                    <a:srgbClr val="000000"/>
                  </a:outerShdw>
                </a:effectLst>
                <a:latin typeface="Times New Roman" pitchFamily="18" charset="0"/>
                <a:cs typeface="Arial"/>
              </a:rPr>
              <a:t>personal records would be </a:t>
            </a:r>
            <a:br>
              <a:rPr lang="en-US" sz="3600" b="1" kern="0" dirty="0">
                <a:solidFill>
                  <a:srgbClr val="FFFFFF"/>
                </a:solidFill>
                <a:effectLst>
                  <a:outerShdw blurRad="38100" dist="38100" dir="2700000" algn="tl">
                    <a:srgbClr val="000000"/>
                  </a:outerShdw>
                </a:effectLst>
                <a:latin typeface="Times New Roman" pitchFamily="18" charset="0"/>
                <a:cs typeface="Arial"/>
              </a:rPr>
            </a:br>
            <a:r>
              <a:rPr lang="en-US" sz="3600" b="1" kern="0" dirty="0">
                <a:solidFill>
                  <a:srgbClr val="FFFFFF"/>
                </a:solidFill>
                <a:effectLst>
                  <a:outerShdw blurRad="38100" dist="38100" dir="2700000" algn="tl">
                    <a:srgbClr val="000000"/>
                  </a:outerShdw>
                </a:effectLst>
                <a:latin typeface="Times New Roman" pitchFamily="18" charset="0"/>
                <a:cs typeface="Arial"/>
              </a:rPr>
              <a:t>considered a </a:t>
            </a:r>
            <a:r>
              <a:rPr lang="en-US" sz="3600" b="1" u="sng" kern="0" dirty="0">
                <a:solidFill>
                  <a:schemeClr val="accent2">
                    <a:lumMod val="60000"/>
                    <a:lumOff val="40000"/>
                  </a:schemeClr>
                </a:solidFill>
                <a:effectLst>
                  <a:outerShdw blurRad="38100" dist="38100" dir="2700000" algn="tl">
                    <a:srgbClr val="000000"/>
                  </a:outerShdw>
                </a:effectLst>
                <a:latin typeface="Times New Roman" pitchFamily="18" charset="0"/>
                <a:cs typeface="Arial"/>
              </a:rPr>
              <a:t>personal</a:t>
            </a:r>
            <a:r>
              <a:rPr lang="en-US" sz="3600" b="1" kern="0" dirty="0">
                <a:solidFill>
                  <a:schemeClr val="accent2">
                    <a:lumMod val="60000"/>
                    <a:lumOff val="40000"/>
                  </a:schemeClr>
                </a:solidFill>
                <a:effectLst>
                  <a:outerShdw blurRad="38100" dist="38100" dir="2700000" algn="tl">
                    <a:srgbClr val="000000"/>
                  </a:outerShdw>
                </a:effectLst>
                <a:latin typeface="Times New Roman" pitchFamily="18" charset="0"/>
                <a:cs typeface="Arial"/>
              </a:rPr>
              <a:t> </a:t>
            </a:r>
            <a:r>
              <a:rPr lang="en-US" sz="3600" b="1" kern="0" dirty="0">
                <a:solidFill>
                  <a:srgbClr val="FFFFFF"/>
                </a:solidFill>
                <a:effectLst>
                  <a:outerShdw blurRad="38100" dist="38100" dir="2700000" algn="tl">
                    <a:srgbClr val="000000"/>
                  </a:outerShdw>
                </a:effectLst>
                <a:latin typeface="Times New Roman" pitchFamily="18" charset="0"/>
                <a:cs typeface="Arial"/>
              </a:rPr>
              <a:t>record </a:t>
            </a:r>
            <a:br>
              <a:rPr lang="en-US" sz="3600" b="1" kern="0" dirty="0">
                <a:solidFill>
                  <a:srgbClr val="FFFFFF"/>
                </a:solidFill>
                <a:effectLst>
                  <a:outerShdw blurRad="38100" dist="38100" dir="2700000" algn="tl">
                    <a:srgbClr val="000000"/>
                  </a:outerShdw>
                </a:effectLst>
                <a:latin typeface="Times New Roman" pitchFamily="18" charset="0"/>
                <a:cs typeface="Arial"/>
              </a:rPr>
            </a:br>
            <a:r>
              <a:rPr lang="en-US" sz="3600" b="1" kern="0" dirty="0">
                <a:solidFill>
                  <a:srgbClr val="FFFFFF"/>
                </a:solidFill>
                <a:effectLst>
                  <a:outerShdw blurRad="38100" dist="38100" dir="2700000" algn="tl">
                    <a:srgbClr val="000000"/>
                  </a:outerShdw>
                </a:effectLst>
                <a:latin typeface="Times New Roman" pitchFamily="18" charset="0"/>
                <a:cs typeface="Arial"/>
              </a:rPr>
              <a:t>request under UIPA, Part III</a:t>
            </a:r>
            <a:endParaRPr lang="en-US" sz="3600"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40942611"/>
      </p:ext>
    </p:extLst>
  </p:cSld>
  <p:clrMapOvr>
    <a:masterClrMapping/>
  </p:clrMapOvr>
  <p:transition advTm="673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304800"/>
            <a:ext cx="8077200" cy="2286000"/>
          </a:xfrm>
        </p:spPr>
        <p:txBody>
          <a:bodyPr/>
          <a:lstStyle/>
          <a:p>
            <a:r>
              <a:rPr lang="en-US" sz="4000" dirty="0">
                <a:solidFill>
                  <a:schemeClr val="bg1"/>
                </a:solidFill>
              </a:rPr>
              <a:t>UIPA requires disclosure of government and personal records, unless an exception applies.</a:t>
            </a:r>
          </a:p>
        </p:txBody>
      </p:sp>
      <p:sp>
        <p:nvSpPr>
          <p:cNvPr id="3" name="Subtitle 2"/>
          <p:cNvSpPr>
            <a:spLocks noGrp="1"/>
          </p:cNvSpPr>
          <p:nvPr>
            <p:ph type="subTitle" sz="quarter" idx="1"/>
          </p:nvPr>
        </p:nvSpPr>
        <p:spPr>
          <a:xfrm>
            <a:off x="477794" y="2590800"/>
            <a:ext cx="8285206" cy="3733799"/>
          </a:xfrm>
        </p:spPr>
        <p:txBody>
          <a:bodyPr/>
          <a:lstStyle/>
          <a:p>
            <a:pPr algn="l"/>
            <a:r>
              <a:rPr lang="en-US" b="1" dirty="0">
                <a:solidFill>
                  <a:schemeClr val="tx2">
                    <a:lumMod val="50000"/>
                  </a:schemeClr>
                </a:solidFill>
              </a:rPr>
              <a:t>“Government record” means information maintained by an agency in written, auditory, visual, electronic, or other physical form.  Includes e-mails, audio recordings, videos.</a:t>
            </a:r>
          </a:p>
          <a:p>
            <a:pPr algn="l"/>
            <a:r>
              <a:rPr lang="en-US" b="1" dirty="0">
                <a:solidFill>
                  <a:srgbClr val="00B050"/>
                </a:solidFill>
              </a:rPr>
              <a:t>“Personal record” means any item, collection, or grouping of information “about” an </a:t>
            </a:r>
            <a:r>
              <a:rPr lang="en-US" b="1" u="sng" dirty="0">
                <a:solidFill>
                  <a:srgbClr val="00B050"/>
                </a:solidFill>
              </a:rPr>
              <a:t>individual</a:t>
            </a:r>
            <a:r>
              <a:rPr lang="en-US" b="1" dirty="0">
                <a:solidFill>
                  <a:srgbClr val="00B050"/>
                </a:solidFill>
              </a:rPr>
              <a:t> that is maintained by an agency.</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25352139"/>
      </p:ext>
    </p:extLst>
  </p:cSld>
  <p:clrMapOvr>
    <a:masterClrMapping/>
  </p:clrMapOvr>
  <mc:AlternateContent xmlns:mc="http://schemas.openxmlformats.org/markup-compatibility/2006" xmlns:p14="http://schemas.microsoft.com/office/powerpoint/2010/main">
    <mc:Choice Requires="p14">
      <p:transition spd="slow" p14:dur="2000" advTm="49105"/>
    </mc:Choice>
    <mc:Fallback xmlns="">
      <p:transition spd="slow" advTm="49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srcRect l="21070" t="17849" r="26596" b="21631"/>
          <a:stretch/>
        </p:blipFill>
        <p:spPr>
          <a:xfrm>
            <a:off x="685800" y="533400"/>
            <a:ext cx="7924800" cy="5715000"/>
          </a:xfrm>
          <a:prstGeom prst="rect">
            <a:avLst/>
          </a:prstGeom>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7243210">
            <a:off x="807715" y="4462448"/>
            <a:ext cx="304801" cy="798850"/>
          </a:xfrm>
          <a:prstGeom prst="rect">
            <a:avLst/>
          </a:prstGeom>
          <a:noFill/>
        </p:spPr>
      </p:pic>
      <p:pic>
        <p:nvPicPr>
          <p:cNvPr id="8" name="Picture 7"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791030">
            <a:off x="4153618" y="4216080"/>
            <a:ext cx="304801" cy="762000"/>
          </a:xfrm>
          <a:prstGeom prst="rect">
            <a:avLst/>
          </a:prstGeom>
          <a:noFill/>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651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srcRect l="21070" t="17849" r="26596" b="21631"/>
          <a:stretch/>
        </p:blipFill>
        <p:spPr>
          <a:xfrm>
            <a:off x="685800" y="533400"/>
            <a:ext cx="7924800" cy="5715000"/>
          </a:xfrm>
          <a:prstGeom prst="rect">
            <a:avLst/>
          </a:prstGeom>
        </p:spPr>
      </p:pic>
      <p:pic>
        <p:nvPicPr>
          <p:cNvPr id="9" name="Picture 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4495799" y="5166689"/>
            <a:ext cx="304801" cy="613607"/>
          </a:xfrm>
          <a:prstGeom prst="rect">
            <a:avLst/>
          </a:prstGeom>
          <a:noFill/>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48223195"/>
      </p:ext>
    </p:extLst>
  </p:cSld>
  <p:clrMapOvr>
    <a:masterClrMapping/>
  </p:clrMapOvr>
  <p:transition advTm="484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srcRect l="21070" t="17849" r="26596" b="21631"/>
          <a:stretch/>
        </p:blipFill>
        <p:spPr>
          <a:xfrm>
            <a:off x="609600" y="210669"/>
            <a:ext cx="8229599" cy="5715000"/>
          </a:xfrm>
          <a:prstGeom prst="rect">
            <a:avLst/>
          </a:prstGeom>
        </p:spPr>
      </p:pic>
      <p:pic>
        <p:nvPicPr>
          <p:cNvPr id="3" name="Picture 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762001" y="5253853"/>
            <a:ext cx="304801" cy="762000"/>
          </a:xfrm>
          <a:prstGeom prst="rect">
            <a:avLst/>
          </a:prstGeom>
          <a:noFill/>
        </p:spPr>
      </p:pic>
      <p:pic>
        <p:nvPicPr>
          <p:cNvPr id="4" name="Picture 3"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383115">
            <a:off x="7980690" y="4863405"/>
            <a:ext cx="304801" cy="762000"/>
          </a:xfrm>
          <a:prstGeom prst="rect">
            <a:avLst/>
          </a:prstGeom>
          <a:noFill/>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69985020"/>
      </p:ext>
    </p:extLst>
  </p:cSld>
  <p:clrMapOvr>
    <a:masterClrMapping/>
  </p:clrMapOvr>
  <mc:AlternateContent xmlns:mc="http://schemas.openxmlformats.org/markup-compatibility/2006" xmlns:p14="http://schemas.microsoft.com/office/powerpoint/2010/main">
    <mc:Choice Requires="p14">
      <p:transition spd="slow" p14:dur="2000" advTm="42313"/>
    </mc:Choice>
    <mc:Fallback xmlns="">
      <p:transition spd="slow" advTm="42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533400" y="304800"/>
            <a:ext cx="8229600" cy="762000"/>
          </a:xfrm>
        </p:spPr>
        <p:txBody>
          <a:bodyPr/>
          <a:lstStyle/>
          <a:p>
            <a:br>
              <a:rPr lang="en-US" i="1" dirty="0">
                <a:solidFill>
                  <a:srgbClr val="FF0000"/>
                </a:solidFill>
                <a:latin typeface="Times New Roman" pitchFamily="18" charset="0"/>
              </a:rPr>
            </a:br>
            <a:r>
              <a:rPr lang="en-US" i="1" dirty="0">
                <a:solidFill>
                  <a:srgbClr val="FFFF00"/>
                </a:solidFill>
                <a:latin typeface="Times New Roman" pitchFamily="18" charset="0"/>
              </a:rPr>
              <a:t>Columns G thru J:</a:t>
            </a:r>
            <a:br>
              <a:rPr lang="en-US" dirty="0">
                <a:solidFill>
                  <a:srgbClr val="FFFF00"/>
                </a:solidFill>
                <a:latin typeface="Times New Roman" pitchFamily="18" charset="0"/>
              </a:rPr>
            </a:br>
            <a:endParaRPr lang="en-US" dirty="0">
              <a:solidFill>
                <a:srgbClr val="FFFF00"/>
              </a:solidFill>
              <a:latin typeface="Times New Roman" pitchFamily="18" charset="0"/>
            </a:endParaRPr>
          </a:p>
        </p:txBody>
      </p:sp>
      <p:sp>
        <p:nvSpPr>
          <p:cNvPr id="10243" name="Rectangle 3"/>
          <p:cNvSpPr>
            <a:spLocks noGrp="1" noChangeArrowheads="1"/>
          </p:cNvSpPr>
          <p:nvPr>
            <p:ph idx="1"/>
          </p:nvPr>
        </p:nvSpPr>
        <p:spPr>
          <a:xfrm>
            <a:off x="381000" y="1143000"/>
            <a:ext cx="8305800" cy="5105400"/>
          </a:xfrm>
        </p:spPr>
        <p:txBody>
          <a:bodyPr/>
          <a:lstStyle/>
          <a:p>
            <a:pPr>
              <a:lnSpc>
                <a:spcPct val="90000"/>
              </a:lnSpc>
              <a:buNone/>
            </a:pPr>
            <a:endParaRPr lang="en-US" sz="3600" dirty="0">
              <a:latin typeface="Times New Roman" pitchFamily="18" charset="0"/>
            </a:endParaRPr>
          </a:p>
          <a:p>
            <a:pPr>
              <a:lnSpc>
                <a:spcPct val="90000"/>
              </a:lnSpc>
            </a:pPr>
            <a:r>
              <a:rPr lang="en-US" sz="3600" dirty="0">
                <a:latin typeface="Times New Roman" pitchFamily="18" charset="0"/>
              </a:rPr>
              <a:t>Date of agency’s </a:t>
            </a:r>
            <a:r>
              <a:rPr lang="en-US" sz="3600" b="1" dirty="0">
                <a:solidFill>
                  <a:srgbClr val="FFC000"/>
                </a:solidFill>
                <a:latin typeface="Times New Roman" pitchFamily="18" charset="0"/>
              </a:rPr>
              <a:t>receipt</a:t>
            </a:r>
            <a:r>
              <a:rPr lang="en-US" sz="3600" dirty="0">
                <a:latin typeface="Times New Roman" pitchFamily="18" charset="0"/>
              </a:rPr>
              <a:t> </a:t>
            </a:r>
            <a:br>
              <a:rPr lang="en-US" sz="3600" dirty="0">
                <a:latin typeface="Times New Roman" pitchFamily="18" charset="0"/>
              </a:rPr>
            </a:br>
            <a:r>
              <a:rPr lang="en-US" sz="3600" dirty="0">
                <a:latin typeface="Times New Roman" pitchFamily="18" charset="0"/>
              </a:rPr>
              <a:t>of request</a:t>
            </a:r>
          </a:p>
          <a:p>
            <a:pPr>
              <a:lnSpc>
                <a:spcPct val="90000"/>
              </a:lnSpc>
            </a:pPr>
            <a:r>
              <a:rPr lang="en-US" sz="3600" dirty="0">
                <a:latin typeface="Times New Roman" pitchFamily="18" charset="0"/>
              </a:rPr>
              <a:t>Date agency sent its </a:t>
            </a:r>
            <a:r>
              <a:rPr lang="en-US" sz="3600" b="1" dirty="0">
                <a:solidFill>
                  <a:srgbClr val="FFC000"/>
                </a:solidFill>
                <a:latin typeface="Times New Roman" pitchFamily="18" charset="0"/>
              </a:rPr>
              <a:t>Notice to Requester </a:t>
            </a:r>
            <a:r>
              <a:rPr lang="en-US" sz="3600" b="1" dirty="0">
                <a:latin typeface="Times New Roman" pitchFamily="18" charset="0"/>
              </a:rPr>
              <a:t> </a:t>
            </a:r>
          </a:p>
          <a:p>
            <a:pPr>
              <a:lnSpc>
                <a:spcPct val="90000"/>
              </a:lnSpc>
            </a:pPr>
            <a:r>
              <a:rPr lang="en-US" sz="3600" dirty="0">
                <a:latin typeface="Times New Roman" pitchFamily="18" charset="0"/>
              </a:rPr>
              <a:t>Did agency initially </a:t>
            </a:r>
            <a:r>
              <a:rPr lang="en-US" sz="3600" b="1" dirty="0">
                <a:solidFill>
                  <a:srgbClr val="FFC000"/>
                </a:solidFill>
                <a:latin typeface="Times New Roman" pitchFamily="18" charset="0"/>
              </a:rPr>
              <a:t>respond within 10 work days?</a:t>
            </a:r>
          </a:p>
          <a:p>
            <a:pPr>
              <a:lnSpc>
                <a:spcPct val="90000"/>
              </a:lnSpc>
            </a:pPr>
            <a:r>
              <a:rPr lang="en-US" sz="3600" dirty="0">
                <a:latin typeface="Times New Roman" pitchFamily="18" charset="0"/>
              </a:rPr>
              <a:t>Did request need </a:t>
            </a:r>
            <a:r>
              <a:rPr lang="en-US" sz="3600" b="1" dirty="0">
                <a:solidFill>
                  <a:srgbClr val="FFC000"/>
                </a:solidFill>
                <a:latin typeface="Times New Roman" pitchFamily="18" charset="0"/>
              </a:rPr>
              <a:t>initial clarification?</a:t>
            </a:r>
          </a:p>
          <a:p>
            <a:pPr>
              <a:lnSpc>
                <a:spcPct val="90000"/>
              </a:lnSpc>
              <a:buNone/>
            </a:pPr>
            <a:endParaRPr lang="en-US" sz="3600" b="1" dirty="0">
              <a:solidFill>
                <a:srgbClr val="FFC000"/>
              </a:solidFill>
              <a:latin typeface="Times New Roman" pitchFamily="18" charset="0"/>
            </a:endParaRPr>
          </a:p>
          <a:p>
            <a:pPr>
              <a:lnSpc>
                <a:spcPct val="90000"/>
              </a:lnSpc>
              <a:buNone/>
            </a:pPr>
            <a:endParaRPr lang="en-US" sz="3600" dirty="0">
              <a:latin typeface="Times New Roman" pitchFamily="18" charset="0"/>
            </a:endParaRPr>
          </a:p>
          <a:p>
            <a:pPr>
              <a:lnSpc>
                <a:spcPct val="90000"/>
              </a:lnSpc>
            </a:pPr>
            <a:endParaRPr lang="en-US" sz="3600" dirty="0">
              <a:latin typeface="Times New Roman" pitchFamily="18" charset="0"/>
            </a:endParaRPr>
          </a:p>
        </p:txBody>
      </p:sp>
      <p:pic>
        <p:nvPicPr>
          <p:cNvPr id="283652" name="Picture 4" descr="https://encrypted-tbn0.google.com/images?q=tbn:ANd9GcSDQcSmCdo5iYbXToD_ebEyF4QBR35piXUKSnRfvvFBQvRws3q6"/>
          <p:cNvPicPr>
            <a:picLocks noChangeAspect="1" noChangeArrowheads="1"/>
          </p:cNvPicPr>
          <p:nvPr/>
        </p:nvPicPr>
        <p:blipFill>
          <a:blip r:embed="rId6" cstate="print"/>
          <a:srcRect/>
          <a:stretch>
            <a:fillRect/>
          </a:stretch>
        </p:blipFill>
        <p:spPr bwMode="auto">
          <a:xfrm>
            <a:off x="7239000" y="838200"/>
            <a:ext cx="1524000" cy="2019301"/>
          </a:xfrm>
          <a:prstGeom prst="rect">
            <a:avLst/>
          </a:prstGeom>
          <a:noFill/>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242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anim calcmode="lin" valueType="num">
                                      <p:cBhvr additive="base">
                                        <p:cTn id="11" dur="500" fill="hold"/>
                                        <p:tgtEl>
                                          <p:spTgt spid="1024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243">
                                            <p:txEl>
                                              <p:pRg st="1" end="1"/>
                                            </p:txEl>
                                          </p:spTgt>
                                        </p:tgtEl>
                                        <p:attrNameLst>
                                          <p:attrName>ppt_y</p:attrName>
                                        </p:attrNameLst>
                                      </p:cBhvr>
                                      <p:tavLst>
                                        <p:tav tm="0">
                                          <p:val>
                                            <p:strVal val="#ppt_y"/>
                                          </p:val>
                                        </p:tav>
                                        <p:tav tm="100000">
                                          <p:val>
                                            <p:strVal val="#ppt_y"/>
                                          </p:val>
                                        </p:tav>
                                      </p:tavLst>
                                    </p:anim>
                                  </p:childTnLst>
                                </p:cTn>
                              </p:par>
                              <p:par>
                                <p:cTn id="13" presetID="9" presetClass="entr" presetSubtype="0" fill="hold" nodeType="withEffect">
                                  <p:stCondLst>
                                    <p:cond delay="0"/>
                                  </p:stCondLst>
                                  <p:childTnLst>
                                    <p:set>
                                      <p:cBhvr>
                                        <p:cTn id="14" dur="1" fill="hold">
                                          <p:stCondLst>
                                            <p:cond delay="0"/>
                                          </p:stCondLst>
                                        </p:cTn>
                                        <p:tgtEl>
                                          <p:spTgt spid="283652"/>
                                        </p:tgtEl>
                                        <p:attrNameLst>
                                          <p:attrName>style.visibility</p:attrName>
                                        </p:attrNameLst>
                                      </p:cBhvr>
                                      <p:to>
                                        <p:strVal val="visible"/>
                                      </p:to>
                                    </p:set>
                                    <p:animEffect transition="in" filter="dissolve">
                                      <p:cBhvr>
                                        <p:cTn id="15" dur="500"/>
                                        <p:tgtEl>
                                          <p:spTgt spid="28365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0243">
                                            <p:txEl>
                                              <p:pRg st="2" end="2"/>
                                            </p:txEl>
                                          </p:spTgt>
                                        </p:tgtEl>
                                        <p:attrNameLst>
                                          <p:attrName>style.visibility</p:attrName>
                                        </p:attrNameLst>
                                      </p:cBhvr>
                                      <p:to>
                                        <p:strVal val="visible"/>
                                      </p:to>
                                    </p:set>
                                    <p:anim calcmode="lin" valueType="num">
                                      <p:cBhvr additive="base">
                                        <p:cTn id="20" dur="500" fill="hold"/>
                                        <p:tgtEl>
                                          <p:spTgt spid="10243">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02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0243">
                                            <p:txEl>
                                              <p:pRg st="3" end="3"/>
                                            </p:txEl>
                                          </p:spTgt>
                                        </p:tgtEl>
                                        <p:attrNameLst>
                                          <p:attrName>style.visibility</p:attrName>
                                        </p:attrNameLst>
                                      </p:cBhvr>
                                      <p:to>
                                        <p:strVal val="visible"/>
                                      </p:to>
                                    </p:set>
                                    <p:anim calcmode="lin" valueType="num">
                                      <p:cBhvr additive="base">
                                        <p:cTn id="26" dur="500" fill="hold"/>
                                        <p:tgtEl>
                                          <p:spTgt spid="10243">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02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0243">
                                            <p:txEl>
                                              <p:pRg st="4" end="4"/>
                                            </p:txEl>
                                          </p:spTgt>
                                        </p:tgtEl>
                                        <p:attrNameLst>
                                          <p:attrName>style.visibility</p:attrName>
                                        </p:attrNameLst>
                                      </p:cBhvr>
                                      <p:to>
                                        <p:strVal val="visible"/>
                                      </p:to>
                                    </p:set>
                                    <p:anim calcmode="lin" valueType="num">
                                      <p:cBhvr additive="base">
                                        <p:cTn id="32" dur="500" fill="hold"/>
                                        <p:tgtEl>
                                          <p:spTgt spid="10243">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24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7724" t="17347" r="31064" b="19977"/>
          <a:stretch/>
        </p:blipFill>
        <p:spPr>
          <a:xfrm>
            <a:off x="304800" y="228600"/>
            <a:ext cx="8523254" cy="5867400"/>
          </a:xfrm>
          <a:prstGeom prst="rect">
            <a:avLst/>
          </a:prstGeom>
        </p:spPr>
      </p:pic>
      <p:pic>
        <p:nvPicPr>
          <p:cNvPr id="16"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807294">
            <a:off x="3545563" y="600681"/>
            <a:ext cx="245222" cy="533401"/>
          </a:xfrm>
          <a:prstGeom prst="rect">
            <a:avLst/>
          </a:prstGeom>
          <a:noFill/>
        </p:spPr>
      </p:pic>
      <p:pic>
        <p:nvPicPr>
          <p:cNvPr id="9"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3420690" y="5706689"/>
            <a:ext cx="245222" cy="533401"/>
          </a:xfrm>
          <a:prstGeom prst="rect">
            <a:avLst/>
          </a:prstGeom>
          <a:noFill/>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5473410"/>
      </p:ext>
    </p:extLst>
  </p:cSld>
  <p:clrMapOvr>
    <a:masterClrMapping/>
  </p:clrMapOvr>
  <p:transition advTm="487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7724" t="17347" r="31064" b="19977"/>
          <a:stretch/>
        </p:blipFill>
        <p:spPr>
          <a:xfrm>
            <a:off x="304800" y="228600"/>
            <a:ext cx="8523254" cy="5867400"/>
          </a:xfrm>
          <a:prstGeom prst="rect">
            <a:avLst/>
          </a:prstGeom>
        </p:spPr>
      </p:pic>
      <p:pic>
        <p:nvPicPr>
          <p:cNvPr id="18"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807294">
            <a:off x="4286344" y="600681"/>
            <a:ext cx="245222" cy="533401"/>
          </a:xfrm>
          <a:prstGeom prst="rect">
            <a:avLst/>
          </a:prstGeom>
          <a:noFill/>
        </p:spPr>
      </p:pic>
      <p:pic>
        <p:nvPicPr>
          <p:cNvPr id="19"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4019644" y="5733582"/>
            <a:ext cx="245222" cy="533401"/>
          </a:xfrm>
          <a:prstGeom prst="rect">
            <a:avLst/>
          </a:prstGeom>
          <a:noFill/>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518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7724" t="17347" r="31064" b="19977"/>
          <a:stretch/>
        </p:blipFill>
        <p:spPr>
          <a:xfrm>
            <a:off x="304800" y="228600"/>
            <a:ext cx="8523254" cy="5867400"/>
          </a:xfrm>
          <a:prstGeom prst="rect">
            <a:avLst/>
          </a:prstGeom>
        </p:spPr>
      </p:pic>
      <p:pic>
        <p:nvPicPr>
          <p:cNvPr id="18"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807294">
            <a:off x="4840962" y="330431"/>
            <a:ext cx="245222" cy="533401"/>
          </a:xfrm>
          <a:prstGeom prst="rect">
            <a:avLst/>
          </a:prstGeom>
          <a:noFill/>
        </p:spPr>
      </p:pic>
      <p:pic>
        <p:nvPicPr>
          <p:cNvPr id="19"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197450">
            <a:off x="6154696" y="325288"/>
            <a:ext cx="245222" cy="533401"/>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47975572"/>
      </p:ext>
    </p:extLst>
  </p:cSld>
  <p:clrMapOvr>
    <a:masterClrMapping/>
  </p:clrMapOvr>
  <p:transition advTm="75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304800" y="304800"/>
            <a:ext cx="7543800" cy="1858963"/>
          </a:xfrm>
        </p:spPr>
        <p:txBody>
          <a:bodyPr/>
          <a:lstStyle/>
          <a:p>
            <a:endParaRPr lang="en-US" sz="3600" i="1" dirty="0">
              <a:solidFill>
                <a:srgbClr val="FF0000"/>
              </a:solidFill>
              <a:latin typeface="Times New Roman" pitchFamily="18" charset="0"/>
            </a:endParaRPr>
          </a:p>
        </p:txBody>
      </p:sp>
      <p:sp>
        <p:nvSpPr>
          <p:cNvPr id="12291" name="Rectangle 3"/>
          <p:cNvSpPr>
            <a:spLocks noGrp="1" noChangeArrowheads="1"/>
          </p:cNvSpPr>
          <p:nvPr>
            <p:ph idx="1"/>
          </p:nvPr>
        </p:nvSpPr>
        <p:spPr>
          <a:xfrm>
            <a:off x="457200" y="2667000"/>
            <a:ext cx="8153400" cy="3886200"/>
          </a:xfrm>
        </p:spPr>
        <p:txBody>
          <a:bodyPr/>
          <a:lstStyle/>
          <a:p>
            <a:pPr>
              <a:buFont typeface="Wingdings" pitchFamily="2" charset="2"/>
              <a:buNone/>
            </a:pPr>
            <a:endParaRPr lang="en-US" sz="2800" dirty="0">
              <a:latin typeface="Times New Roman" pitchFamily="18" charset="0"/>
            </a:endParaRPr>
          </a:p>
          <a:p>
            <a:endParaRPr lang="en-US" sz="4400" dirty="0">
              <a:solidFill>
                <a:schemeClr val="hlink"/>
              </a:solidFill>
              <a:latin typeface="Times New Roman" pitchFamily="18" charset="0"/>
            </a:endParaRPr>
          </a:p>
        </p:txBody>
      </p:sp>
      <p:pic>
        <p:nvPicPr>
          <p:cNvPr id="3" name="Picture 2"/>
          <p:cNvPicPr>
            <a:picLocks noChangeAspect="1"/>
          </p:cNvPicPr>
          <p:nvPr/>
        </p:nvPicPr>
        <p:blipFill rotWithShape="1">
          <a:blip r:embed="rId6"/>
          <a:srcRect l="45560" t="17011" r="17333" b="21450"/>
          <a:stretch/>
        </p:blipFill>
        <p:spPr>
          <a:xfrm>
            <a:off x="304800" y="304800"/>
            <a:ext cx="8606727" cy="5948918"/>
          </a:xfrm>
          <a:prstGeom prst="rect">
            <a:avLst/>
          </a:prstGeom>
        </p:spPr>
      </p:pic>
      <p:pic>
        <p:nvPicPr>
          <p:cNvPr id="8"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8266640">
            <a:off x="3176609" y="5988016"/>
            <a:ext cx="457199" cy="786062"/>
          </a:xfrm>
          <a:prstGeom prst="rect">
            <a:avLst/>
          </a:prstGeom>
          <a:noFill/>
        </p:spPr>
      </p:pic>
      <p:pic>
        <p:nvPicPr>
          <p:cNvPr id="9"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1788732">
            <a:off x="1168898" y="6140416"/>
            <a:ext cx="457199" cy="786062"/>
          </a:xfrm>
          <a:prstGeom prst="rect">
            <a:avLst/>
          </a:prstGeom>
          <a:noFill/>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356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304800" y="304800"/>
            <a:ext cx="7543800" cy="1858963"/>
          </a:xfrm>
        </p:spPr>
        <p:txBody>
          <a:bodyPr/>
          <a:lstStyle/>
          <a:p>
            <a:endParaRPr lang="en-US" sz="3600" i="1" dirty="0">
              <a:solidFill>
                <a:srgbClr val="FF0000"/>
              </a:solidFill>
              <a:latin typeface="Times New Roman" pitchFamily="18" charset="0"/>
            </a:endParaRPr>
          </a:p>
        </p:txBody>
      </p:sp>
      <p:sp>
        <p:nvSpPr>
          <p:cNvPr id="12291" name="Rectangle 3"/>
          <p:cNvSpPr>
            <a:spLocks noGrp="1" noChangeArrowheads="1"/>
          </p:cNvSpPr>
          <p:nvPr>
            <p:ph idx="1"/>
          </p:nvPr>
        </p:nvSpPr>
        <p:spPr>
          <a:xfrm>
            <a:off x="457200" y="2667000"/>
            <a:ext cx="8153400" cy="3886200"/>
          </a:xfrm>
        </p:spPr>
        <p:txBody>
          <a:bodyPr/>
          <a:lstStyle/>
          <a:p>
            <a:pPr>
              <a:buFont typeface="Wingdings" pitchFamily="2" charset="2"/>
              <a:buNone/>
            </a:pPr>
            <a:endParaRPr lang="en-US" sz="2800" dirty="0">
              <a:latin typeface="Times New Roman" pitchFamily="18" charset="0"/>
            </a:endParaRPr>
          </a:p>
          <a:p>
            <a:endParaRPr lang="en-US" sz="4400" dirty="0">
              <a:solidFill>
                <a:schemeClr val="hlink"/>
              </a:solidFill>
              <a:latin typeface="Times New Roman" pitchFamily="18" charset="0"/>
            </a:endParaRPr>
          </a:p>
        </p:txBody>
      </p:sp>
      <p:pic>
        <p:nvPicPr>
          <p:cNvPr id="3" name="Picture 2"/>
          <p:cNvPicPr>
            <a:picLocks noChangeAspect="1"/>
          </p:cNvPicPr>
          <p:nvPr/>
        </p:nvPicPr>
        <p:blipFill rotWithShape="1">
          <a:blip r:embed="rId6"/>
          <a:srcRect l="45560" t="17011" r="17333" b="21450"/>
          <a:stretch/>
        </p:blipFill>
        <p:spPr>
          <a:xfrm>
            <a:off x="384873" y="304800"/>
            <a:ext cx="8606727" cy="5948918"/>
          </a:xfrm>
          <a:prstGeom prst="rect">
            <a:avLst/>
          </a:prstGeom>
        </p:spPr>
      </p:pic>
      <p:pic>
        <p:nvPicPr>
          <p:cNvPr id="8"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807294">
            <a:off x="2120550" y="474704"/>
            <a:ext cx="457199" cy="786062"/>
          </a:xfrm>
          <a:prstGeom prst="rect">
            <a:avLst/>
          </a:prstGeom>
          <a:noFill/>
        </p:spPr>
      </p:pic>
      <p:pic>
        <p:nvPicPr>
          <p:cNvPr id="9"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807294">
            <a:off x="7700073" y="638198"/>
            <a:ext cx="457199" cy="786062"/>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43267689"/>
      </p:ext>
    </p:extLst>
  </p:cSld>
  <p:clrMapOvr>
    <a:masterClrMapping/>
  </p:clrMapOvr>
  <p:transition advTm="43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304800" y="304800"/>
            <a:ext cx="7543800" cy="1858963"/>
          </a:xfrm>
        </p:spPr>
        <p:txBody>
          <a:bodyPr/>
          <a:lstStyle/>
          <a:p>
            <a:r>
              <a:rPr lang="en-US" sz="3600" i="1" dirty="0">
                <a:solidFill>
                  <a:srgbClr val="FFFF00"/>
                </a:solidFill>
                <a:latin typeface="Times New Roman" pitchFamily="18" charset="0"/>
              </a:rPr>
              <a:t>Column K </a:t>
            </a:r>
            <a:br>
              <a:rPr lang="en-US" dirty="0">
                <a:solidFill>
                  <a:srgbClr val="FFFF00"/>
                </a:solidFill>
                <a:latin typeface="Times New Roman" pitchFamily="18" charset="0"/>
              </a:rPr>
            </a:br>
            <a:r>
              <a:rPr lang="en-US" dirty="0">
                <a:solidFill>
                  <a:srgbClr val="FFC000"/>
                </a:solidFill>
                <a:latin typeface="Times New Roman" pitchFamily="18" charset="0"/>
              </a:rPr>
              <a:t>Complex Requests</a:t>
            </a:r>
            <a:endParaRPr lang="en-US" sz="3600" dirty="0">
              <a:solidFill>
                <a:schemeClr val="hlink"/>
              </a:solidFill>
              <a:latin typeface="Times New Roman" pitchFamily="18" charset="0"/>
            </a:endParaRPr>
          </a:p>
        </p:txBody>
      </p:sp>
      <p:sp>
        <p:nvSpPr>
          <p:cNvPr id="12291" name="Rectangle 3"/>
          <p:cNvSpPr>
            <a:spLocks noGrp="1" noChangeArrowheads="1"/>
          </p:cNvSpPr>
          <p:nvPr>
            <p:ph idx="1"/>
          </p:nvPr>
        </p:nvSpPr>
        <p:spPr>
          <a:xfrm>
            <a:off x="457200" y="2667000"/>
            <a:ext cx="8153400" cy="3886200"/>
          </a:xfrm>
        </p:spPr>
        <p:txBody>
          <a:bodyPr/>
          <a:lstStyle/>
          <a:p>
            <a:r>
              <a:rPr lang="en-US" sz="2800" b="1" dirty="0">
                <a:latin typeface="Times New Roman" pitchFamily="18" charset="0"/>
              </a:rPr>
              <a:t>Enter only one “x”  in Column K if this is a   </a:t>
            </a:r>
            <a:r>
              <a:rPr lang="en-US" sz="2800" b="1" dirty="0">
                <a:solidFill>
                  <a:srgbClr val="FFC000"/>
                </a:solidFill>
                <a:latin typeface="Times New Roman" pitchFamily="18" charset="0"/>
              </a:rPr>
              <a:t>COMPLEX</a:t>
            </a:r>
            <a:r>
              <a:rPr lang="en-US" sz="2800" b="1" dirty="0">
                <a:latin typeface="Times New Roman" pitchFamily="18" charset="0"/>
              </a:rPr>
              <a:t>  request </a:t>
            </a:r>
            <a:r>
              <a:rPr lang="en-US" sz="2800" b="1" dirty="0">
                <a:solidFill>
                  <a:srgbClr val="FFFF00"/>
                </a:solidFill>
                <a:latin typeface="Times New Roman" pitchFamily="18" charset="0"/>
              </a:rPr>
              <a:t>involving extenuating circumstances or voluminous records</a:t>
            </a:r>
          </a:p>
          <a:p>
            <a:endParaRPr lang="en-US" sz="2800" b="1" dirty="0">
              <a:latin typeface="Times New Roman" pitchFamily="18" charset="0"/>
            </a:endParaRPr>
          </a:p>
          <a:p>
            <a:r>
              <a:rPr lang="en-US" sz="2800" b="1" dirty="0">
                <a:latin typeface="Times New Roman" pitchFamily="18" charset="0"/>
              </a:rPr>
              <a:t>If more than one “x” or any other letter, word, or symbol is improperly entered, Log will count it as a typical request, not complex</a:t>
            </a:r>
            <a:br>
              <a:rPr lang="en-US" sz="2800" b="1" dirty="0">
                <a:latin typeface="Times New Roman" pitchFamily="18" charset="0"/>
              </a:rPr>
            </a:br>
            <a:endParaRPr lang="en-US" sz="2800" b="1" dirty="0">
              <a:latin typeface="Times New Roman" pitchFamily="18" charset="0"/>
            </a:endParaRPr>
          </a:p>
          <a:p>
            <a:pPr marL="0" indent="0">
              <a:buNone/>
            </a:pPr>
            <a:endParaRPr lang="en-US" sz="4400" dirty="0">
              <a:solidFill>
                <a:schemeClr val="hlink"/>
              </a:solidFill>
              <a:latin typeface="Times New Roman"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730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animEffect transition="in" filter="slide(fromBottom)">
                                      <p:cBhvr>
                                        <p:cTn id="11" dur="500"/>
                                        <p:tgtEl>
                                          <p:spTgt spid="1229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2291">
                                            <p:txEl>
                                              <p:pRg st="2" end="2"/>
                                            </p:txEl>
                                          </p:spTgt>
                                        </p:tgtEl>
                                        <p:attrNameLst>
                                          <p:attrName>style.visibility</p:attrName>
                                        </p:attrNameLst>
                                      </p:cBhvr>
                                      <p:to>
                                        <p:strVal val="visible"/>
                                      </p:to>
                                    </p:set>
                                    <p:animEffect transition="in" filter="slide(fromBottom)">
                                      <p:cBhvr>
                                        <p:cTn id="16" dur="5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304800"/>
            <a:ext cx="8077200" cy="2286000"/>
          </a:xfrm>
        </p:spPr>
        <p:txBody>
          <a:bodyPr/>
          <a:lstStyle/>
          <a:p>
            <a:r>
              <a:rPr lang="en-US" sz="4000" dirty="0">
                <a:solidFill>
                  <a:srgbClr val="FF0000"/>
                </a:solidFill>
              </a:rPr>
              <a:t>Most requests for records are subject to the UIPA, but do not log:</a:t>
            </a:r>
          </a:p>
        </p:txBody>
      </p:sp>
      <p:sp>
        <p:nvSpPr>
          <p:cNvPr id="3" name="Subtitle 2"/>
          <p:cNvSpPr>
            <a:spLocks noGrp="1"/>
          </p:cNvSpPr>
          <p:nvPr>
            <p:ph type="subTitle" sz="quarter" idx="1"/>
          </p:nvPr>
        </p:nvSpPr>
        <p:spPr>
          <a:xfrm>
            <a:off x="477794" y="2590800"/>
            <a:ext cx="8285206" cy="3733799"/>
          </a:xfrm>
        </p:spPr>
        <p:txBody>
          <a:bodyPr/>
          <a:lstStyle/>
          <a:p>
            <a:pPr algn="l"/>
            <a:r>
              <a:rPr lang="en-US" sz="3600" b="1" dirty="0">
                <a:solidFill>
                  <a:schemeClr val="tx2">
                    <a:lumMod val="50000"/>
                  </a:schemeClr>
                </a:solidFill>
              </a:rPr>
              <a:t>Routine requests: oral or written; typically granted or denied without supervisory review; with or without payment of a fee</a:t>
            </a:r>
          </a:p>
          <a:p>
            <a:pPr algn="l"/>
            <a:r>
              <a:rPr lang="en-US" sz="3600" b="1" dirty="0">
                <a:solidFill>
                  <a:srgbClr val="00B050"/>
                </a:solidFill>
              </a:rPr>
              <a:t>Report </a:t>
            </a:r>
            <a:r>
              <a:rPr lang="en-US" sz="3600" b="1" u="sng" dirty="0">
                <a:solidFill>
                  <a:srgbClr val="00B050"/>
                </a:solidFill>
              </a:rPr>
              <a:t>estimated</a:t>
            </a:r>
            <a:r>
              <a:rPr lang="en-US" sz="3600" b="1" dirty="0">
                <a:solidFill>
                  <a:srgbClr val="00B050"/>
                </a:solidFill>
              </a:rPr>
              <a:t> number of routine requests but do not log</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92685919"/>
      </p:ext>
    </p:extLst>
  </p:cSld>
  <p:clrMapOvr>
    <a:masterClrMapping/>
  </p:clrMapOvr>
  <mc:AlternateContent xmlns:mc="http://schemas.openxmlformats.org/markup-compatibility/2006" xmlns:p14="http://schemas.microsoft.com/office/powerpoint/2010/main">
    <mc:Choice Requires="p14">
      <p:transition spd="slow" p14:dur="2000" advTm="71163"/>
    </mc:Choice>
    <mc:Fallback xmlns="">
      <p:transition spd="slow" advTm="7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304800" y="609600"/>
            <a:ext cx="7543800" cy="1905000"/>
          </a:xfrm>
        </p:spPr>
        <p:txBody>
          <a:bodyPr/>
          <a:lstStyle/>
          <a:p>
            <a:r>
              <a:rPr lang="en-US" sz="3600" i="1" dirty="0">
                <a:solidFill>
                  <a:srgbClr val="FFFF00"/>
                </a:solidFill>
                <a:latin typeface="Times New Roman" pitchFamily="18" charset="0"/>
              </a:rPr>
              <a:t>Column L:</a:t>
            </a:r>
            <a:br>
              <a:rPr lang="en-US" dirty="0">
                <a:solidFill>
                  <a:srgbClr val="FFFF00"/>
                </a:solidFill>
                <a:latin typeface="Times New Roman" pitchFamily="18" charset="0"/>
              </a:rPr>
            </a:br>
            <a:r>
              <a:rPr lang="en-US" dirty="0">
                <a:solidFill>
                  <a:srgbClr val="FFC000"/>
                </a:solidFill>
                <a:latin typeface="Times New Roman" pitchFamily="18" charset="0"/>
              </a:rPr>
              <a:t>Complex Requests – Incremental Responses</a:t>
            </a:r>
            <a:endParaRPr lang="en-US" sz="3600" dirty="0">
              <a:solidFill>
                <a:schemeClr val="hlink"/>
              </a:solidFill>
              <a:latin typeface="Times New Roman" pitchFamily="18" charset="0"/>
            </a:endParaRPr>
          </a:p>
        </p:txBody>
      </p:sp>
      <p:sp>
        <p:nvSpPr>
          <p:cNvPr id="12291" name="Rectangle 3"/>
          <p:cNvSpPr>
            <a:spLocks noGrp="1" noChangeArrowheads="1"/>
          </p:cNvSpPr>
          <p:nvPr>
            <p:ph idx="1"/>
          </p:nvPr>
        </p:nvSpPr>
        <p:spPr>
          <a:xfrm>
            <a:off x="457200" y="3810000"/>
            <a:ext cx="8153400" cy="1600200"/>
          </a:xfrm>
        </p:spPr>
        <p:txBody>
          <a:bodyPr/>
          <a:lstStyle/>
          <a:p>
            <a:pPr>
              <a:buFont typeface="Wingdings" pitchFamily="2" charset="2"/>
              <a:buNone/>
            </a:pPr>
            <a:r>
              <a:rPr lang="en-US" sz="2800" b="1" dirty="0">
                <a:latin typeface="Times New Roman" pitchFamily="18" charset="0"/>
              </a:rPr>
              <a:t>Enter only one “x” in Column L if  </a:t>
            </a:r>
            <a:r>
              <a:rPr lang="en-US" sz="2800" b="1" dirty="0">
                <a:solidFill>
                  <a:srgbClr val="FFC000"/>
                </a:solidFill>
                <a:latin typeface="Times New Roman" pitchFamily="18" charset="0"/>
              </a:rPr>
              <a:t>incremental responses </a:t>
            </a:r>
            <a:r>
              <a:rPr lang="en-US" sz="2800" b="1" dirty="0">
                <a:latin typeface="Times New Roman" pitchFamily="18" charset="0"/>
              </a:rPr>
              <a:t>were sent in a complex case</a:t>
            </a:r>
          </a:p>
          <a:p>
            <a:endParaRPr lang="en-US" sz="4400" dirty="0">
              <a:solidFill>
                <a:schemeClr val="hlink"/>
              </a:solidFill>
              <a:latin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24913254"/>
      </p:ext>
    </p:extLst>
  </p:cSld>
  <p:clrMapOvr>
    <a:masterClrMapping/>
  </p:clrMapOvr>
  <p:transition advTm="522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animEffect transition="in" filter="slide(fromBottom)">
                                      <p:cBhvr>
                                        <p:cTn id="11" dur="5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srcRect l="27619" t="16667" r="10000" b="17100"/>
          <a:stretch/>
        </p:blipFill>
        <p:spPr>
          <a:xfrm>
            <a:off x="501079" y="228600"/>
            <a:ext cx="8409454" cy="6056312"/>
          </a:xfrm>
          <a:prstGeom prst="rect">
            <a:avLst/>
          </a:prstGeom>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330776">
            <a:off x="1787628" y="4038600"/>
            <a:ext cx="290802" cy="457200"/>
          </a:xfrm>
          <a:prstGeom prst="rect">
            <a:avLst/>
          </a:prstGeom>
          <a:noFill/>
        </p:spPr>
      </p:pic>
      <p:pic>
        <p:nvPicPr>
          <p:cNvPr id="14" name="Picture 13"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330776">
            <a:off x="7845323" y="3926840"/>
            <a:ext cx="290802" cy="457200"/>
          </a:xfrm>
          <a:prstGeom prst="rect">
            <a:avLst/>
          </a:prstGeom>
          <a:noFill/>
        </p:spPr>
      </p:pic>
      <p:pic>
        <p:nvPicPr>
          <p:cNvPr id="15" name="Picture 1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330776">
            <a:off x="8517647" y="4020668"/>
            <a:ext cx="290802" cy="457200"/>
          </a:xfrm>
          <a:prstGeom prst="rect">
            <a:avLst/>
          </a:prstGeom>
          <a:noFill/>
        </p:spPr>
      </p:pic>
      <p:pic>
        <p:nvPicPr>
          <p:cNvPr id="16" name="Picture 15"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330776">
            <a:off x="3921228" y="4020671"/>
            <a:ext cx="290802" cy="457200"/>
          </a:xfrm>
          <a:prstGeom prst="rect">
            <a:avLst/>
          </a:prstGeom>
          <a:noFill/>
        </p:spPr>
      </p:pic>
      <p:pic>
        <p:nvPicPr>
          <p:cNvPr id="9" name="Picture 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1911999" y="4717401"/>
            <a:ext cx="290802" cy="457200"/>
          </a:xfrm>
          <a:prstGeom prst="rect">
            <a:avLst/>
          </a:prstGeom>
          <a:noFill/>
        </p:spPr>
      </p:pic>
      <p:pic>
        <p:nvPicPr>
          <p:cNvPr id="10" name="Picture 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2016228" y="5246543"/>
            <a:ext cx="290802" cy="457200"/>
          </a:xfrm>
          <a:prstGeom prst="rect">
            <a:avLst/>
          </a:prstGeom>
          <a:noFill/>
        </p:spPr>
      </p:pic>
      <p:pic>
        <p:nvPicPr>
          <p:cNvPr id="11" name="Picture 1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1994951" y="5775685"/>
            <a:ext cx="290802" cy="457200"/>
          </a:xfrm>
          <a:prstGeom prst="rect">
            <a:avLst/>
          </a:prstGeom>
          <a:noFill/>
        </p:spPr>
      </p:pic>
      <p:pic>
        <p:nvPicPr>
          <p:cNvPr id="12" name="Picture 11"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5426075" y="4341483"/>
            <a:ext cx="290802" cy="457200"/>
          </a:xfrm>
          <a:prstGeom prst="rect">
            <a:avLst/>
          </a:prstGeom>
          <a:noFill/>
        </p:spPr>
      </p:pic>
      <p:pic>
        <p:nvPicPr>
          <p:cNvPr id="17" name="Picture 1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28340" y="2409436"/>
            <a:ext cx="367575" cy="577903"/>
          </a:xfrm>
          <a:prstGeom prst="rect">
            <a:avLst/>
          </a:prstGeom>
          <a:noFill/>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2803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304800" y="304800"/>
            <a:ext cx="6400800" cy="1858963"/>
          </a:xfrm>
        </p:spPr>
        <p:txBody>
          <a:bodyPr/>
          <a:lstStyle/>
          <a:p>
            <a:r>
              <a:rPr lang="en-US" sz="4800" dirty="0">
                <a:solidFill>
                  <a:srgbClr val="FF0000"/>
                </a:solidFill>
                <a:latin typeface="Times New Roman" pitchFamily="18" charset="0"/>
              </a:rPr>
              <a:t>The UIPA Log-- </a:t>
            </a:r>
            <a:br>
              <a:rPr lang="en-US" sz="4800" dirty="0">
                <a:solidFill>
                  <a:srgbClr val="FF0000"/>
                </a:solidFill>
                <a:latin typeface="Times New Roman" pitchFamily="18" charset="0"/>
              </a:rPr>
            </a:br>
            <a:r>
              <a:rPr lang="en-US" sz="4800" dirty="0">
                <a:solidFill>
                  <a:srgbClr val="FF0000"/>
                </a:solidFill>
                <a:latin typeface="Times New Roman" pitchFamily="18" charset="0"/>
              </a:rPr>
              <a:t>Second part is:</a:t>
            </a:r>
          </a:p>
        </p:txBody>
      </p:sp>
      <p:sp>
        <p:nvSpPr>
          <p:cNvPr id="6147" name="Rectangle 3"/>
          <p:cNvSpPr>
            <a:spLocks noGrp="1" noChangeArrowheads="1"/>
          </p:cNvSpPr>
          <p:nvPr>
            <p:ph idx="1"/>
          </p:nvPr>
        </p:nvSpPr>
        <p:spPr>
          <a:xfrm>
            <a:off x="533400" y="2057400"/>
            <a:ext cx="8229600" cy="3884613"/>
          </a:xfrm>
          <a:ln>
            <a:solidFill>
              <a:schemeClr val="accent1"/>
            </a:solidFill>
          </a:ln>
        </p:spPr>
        <p:txBody>
          <a:bodyPr/>
          <a:lstStyle/>
          <a:p>
            <a:pPr>
              <a:buFont typeface="Wingdings" pitchFamily="2" charset="2"/>
              <a:buNone/>
            </a:pPr>
            <a:endParaRPr lang="en-US" dirty="0">
              <a:latin typeface="Times New Roman" pitchFamily="18" charset="0"/>
            </a:endParaRPr>
          </a:p>
          <a:p>
            <a:pPr marL="0" indent="0">
              <a:buNone/>
            </a:pPr>
            <a:r>
              <a:rPr lang="en-US" sz="4000" b="1" dirty="0">
                <a:solidFill>
                  <a:schemeClr val="tx2">
                    <a:lumMod val="25000"/>
                  </a:schemeClr>
                </a:solidFill>
                <a:latin typeface="Times New Roman" pitchFamily="18" charset="0"/>
              </a:rPr>
              <a:t>1.	</a:t>
            </a:r>
            <a:r>
              <a:rPr lang="en-US" sz="4000" b="1" u="sng" dirty="0">
                <a:solidFill>
                  <a:schemeClr val="tx2">
                    <a:lumMod val="25000"/>
                  </a:schemeClr>
                </a:solidFill>
                <a:latin typeface="Times New Roman" pitchFamily="18" charset="0"/>
              </a:rPr>
              <a:t>Identification</a:t>
            </a:r>
          </a:p>
          <a:p>
            <a:pPr marL="0" indent="0">
              <a:buNone/>
            </a:pPr>
            <a:r>
              <a:rPr lang="en-US" sz="5400" b="1" dirty="0">
                <a:solidFill>
                  <a:schemeClr val="tx2">
                    <a:lumMod val="25000"/>
                  </a:schemeClr>
                </a:solidFill>
                <a:latin typeface="Times New Roman" pitchFamily="18" charset="0"/>
              </a:rPr>
              <a:t>2.	</a:t>
            </a:r>
            <a:r>
              <a:rPr lang="en-US" sz="5400" b="1" u="sng" dirty="0">
                <a:solidFill>
                  <a:schemeClr val="tx2">
                    <a:lumMod val="25000"/>
                  </a:schemeClr>
                </a:solidFill>
                <a:latin typeface="Times New Roman" pitchFamily="18" charset="0"/>
              </a:rPr>
              <a:t>Resolution of requests</a:t>
            </a:r>
          </a:p>
          <a:p>
            <a:pPr marL="914400" indent="-914400">
              <a:buNone/>
            </a:pPr>
            <a:endParaRPr lang="en-US" sz="2400" b="1" u="sng" dirty="0">
              <a:solidFill>
                <a:srgbClr val="FFC000"/>
              </a:solidFill>
              <a:latin typeface="Times New Roman" pitchFamily="18" charset="0"/>
            </a:endParaRPr>
          </a:p>
          <a:p>
            <a:pPr marL="914400" indent="-914400">
              <a:buAutoNum type="arabicPeriod" startAt="3"/>
            </a:pPr>
            <a:endParaRPr lang="en-US" sz="2400" b="1" u="sng" dirty="0">
              <a:solidFill>
                <a:srgbClr val="FFC000"/>
              </a:solidFill>
              <a:latin typeface="Times New Roman" pitchFamily="18" charset="0"/>
            </a:endParaRPr>
          </a:p>
          <a:p>
            <a:pPr marL="914400" indent="-914400">
              <a:buAutoNum type="arabicPeriod" startAt="3"/>
            </a:pPr>
            <a:endParaRPr lang="en-US" sz="2400" b="1" u="sng" dirty="0">
              <a:solidFill>
                <a:srgbClr val="FFC000"/>
              </a:solidFill>
              <a:latin typeface="Times New Roman" pitchFamily="18" charset="0"/>
            </a:endParaRPr>
          </a:p>
          <a:p>
            <a:pPr marL="914400" indent="-914400">
              <a:buNone/>
            </a:pPr>
            <a:br>
              <a:rPr lang="en-US" sz="5400" b="1" u="sng" dirty="0">
                <a:solidFill>
                  <a:srgbClr val="FFC000"/>
                </a:solidFill>
                <a:latin typeface="Times New Roman" pitchFamily="18" charset="0"/>
              </a:rPr>
            </a:br>
            <a:endParaRPr lang="en-US" sz="5400" b="1" u="sng" dirty="0">
              <a:solidFill>
                <a:srgbClr val="FFC000"/>
              </a:solidFill>
              <a:latin typeface="Times New Roman" pitchFamily="18" charset="0"/>
            </a:endParaRPr>
          </a:p>
          <a:p>
            <a:pPr marL="457200" indent="-457200">
              <a:buNone/>
            </a:pPr>
            <a:endParaRPr lang="en-US" sz="2400" b="1" u="sng" dirty="0">
              <a:solidFill>
                <a:srgbClr val="FFC000"/>
              </a:solidFill>
              <a:latin typeface="Times New Roman"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142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slide(fromBottom)">
                                      <p:cBhvr>
                                        <p:cTn id="11" dur="500"/>
                                        <p:tgtEl>
                                          <p:spTgt spid="614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6147">
                                            <p:txEl>
                                              <p:pRg st="2" end="2"/>
                                            </p:txEl>
                                          </p:spTgt>
                                        </p:tgtEl>
                                        <p:attrNameLst>
                                          <p:attrName>style.visibility</p:attrName>
                                        </p:attrNameLst>
                                      </p:cBhvr>
                                      <p:to>
                                        <p:strVal val="visible"/>
                                      </p:to>
                                    </p:set>
                                    <p:animEffect transition="in" filter="slide(fromBottom)">
                                      <p:cBhvr>
                                        <p:cTn id="16" dur="500"/>
                                        <p:tgtEl>
                                          <p:spTgt spid="614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6147">
                                            <p:txEl>
                                              <p:pRg st="6" end="6"/>
                                            </p:txEl>
                                          </p:spTgt>
                                        </p:tgtEl>
                                        <p:attrNameLst>
                                          <p:attrName>style.visibility</p:attrName>
                                        </p:attrNameLst>
                                      </p:cBhvr>
                                      <p:to>
                                        <p:strVal val="visible"/>
                                      </p:to>
                                    </p:set>
                                    <p:animEffect transition="in" filter="slide(fromBottom)">
                                      <p:cBhvr>
                                        <p:cTn id="21" dur="500"/>
                                        <p:tgtEl>
                                          <p:spTgt spid="6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457200" y="381000"/>
            <a:ext cx="7543800" cy="1858963"/>
          </a:xfrm>
        </p:spPr>
        <p:txBody>
          <a:bodyPr/>
          <a:lstStyle/>
          <a:p>
            <a:r>
              <a:rPr lang="en-US" sz="3600" i="1" dirty="0">
                <a:solidFill>
                  <a:srgbClr val="FFFF00"/>
                </a:solidFill>
                <a:latin typeface="Times New Roman" pitchFamily="18" charset="0"/>
              </a:rPr>
              <a:t>Columns M &amp; N:</a:t>
            </a:r>
            <a:br>
              <a:rPr lang="en-US" dirty="0">
                <a:solidFill>
                  <a:srgbClr val="FFFF00"/>
                </a:solidFill>
                <a:latin typeface="Times New Roman" pitchFamily="18" charset="0"/>
              </a:rPr>
            </a:br>
            <a:r>
              <a:rPr lang="en-US" dirty="0">
                <a:solidFill>
                  <a:srgbClr val="FFC000"/>
                </a:solidFill>
                <a:latin typeface="Times New Roman" pitchFamily="18" charset="0"/>
              </a:rPr>
              <a:t>Request Resolution</a:t>
            </a:r>
          </a:p>
        </p:txBody>
      </p:sp>
      <p:sp>
        <p:nvSpPr>
          <p:cNvPr id="12291" name="Rectangle 3"/>
          <p:cNvSpPr>
            <a:spLocks noGrp="1" noChangeArrowheads="1"/>
          </p:cNvSpPr>
          <p:nvPr>
            <p:ph idx="1"/>
          </p:nvPr>
        </p:nvSpPr>
        <p:spPr>
          <a:xfrm>
            <a:off x="533400" y="2743200"/>
            <a:ext cx="8153400" cy="4572000"/>
          </a:xfrm>
        </p:spPr>
        <p:txBody>
          <a:bodyPr/>
          <a:lstStyle/>
          <a:p>
            <a:r>
              <a:rPr lang="en-US" sz="3600" dirty="0">
                <a:latin typeface="Times New Roman" pitchFamily="18" charset="0"/>
              </a:rPr>
              <a:t>Col. M = Date completed </a:t>
            </a:r>
            <a:br>
              <a:rPr lang="en-US" sz="3600" dirty="0">
                <a:latin typeface="Times New Roman" pitchFamily="18" charset="0"/>
              </a:rPr>
            </a:br>
            <a:endParaRPr lang="en-US" sz="3600" dirty="0">
              <a:latin typeface="Times New Roman" pitchFamily="18" charset="0"/>
            </a:endParaRPr>
          </a:p>
          <a:p>
            <a:r>
              <a:rPr lang="en-US" sz="3600" dirty="0">
                <a:latin typeface="Times New Roman" pitchFamily="18" charset="0"/>
              </a:rPr>
              <a:t>Col. N = # of workdays</a:t>
            </a:r>
            <a:r>
              <a:rPr lang="en-US" sz="3600" dirty="0">
                <a:solidFill>
                  <a:srgbClr val="FFC000"/>
                </a:solidFill>
                <a:latin typeface="Times New Roman" pitchFamily="18" charset="0"/>
              </a:rPr>
              <a:t> </a:t>
            </a:r>
            <a:r>
              <a:rPr lang="en-US" sz="3600" dirty="0">
                <a:latin typeface="Times New Roman" pitchFamily="18" charset="0"/>
              </a:rPr>
              <a:t>to complete</a:t>
            </a:r>
            <a:r>
              <a:rPr lang="en-US" sz="2800" dirty="0">
                <a:latin typeface="Times New Roman" pitchFamily="18" charset="0"/>
              </a:rPr>
              <a:t> is </a:t>
            </a:r>
            <a:r>
              <a:rPr lang="en-US" sz="2800" b="1" dirty="0">
                <a:solidFill>
                  <a:srgbClr val="FFFF00"/>
                </a:solidFill>
                <a:latin typeface="Times New Roman" pitchFamily="18" charset="0"/>
              </a:rPr>
              <a:t>automatically calculated</a:t>
            </a:r>
            <a:r>
              <a:rPr lang="en-US" sz="2800" dirty="0">
                <a:latin typeface="Times New Roman" pitchFamily="18" charset="0"/>
              </a:rPr>
              <a:t>, based on date the request was received and date of completion.  (Holidays are included as a “workday.”)</a:t>
            </a:r>
          </a:p>
          <a:p>
            <a:endParaRPr lang="en-US" sz="2800" dirty="0">
              <a:latin typeface="Times New Roman" pitchFamily="18" charset="0"/>
            </a:endParaRPr>
          </a:p>
          <a:p>
            <a:endParaRPr lang="en-US" sz="2800" dirty="0">
              <a:latin typeface="Times New Roman" pitchFamily="18" charset="0"/>
            </a:endParaRPr>
          </a:p>
          <a:p>
            <a:pPr>
              <a:buNone/>
            </a:pPr>
            <a:br>
              <a:rPr lang="en-US" sz="4400" dirty="0">
                <a:latin typeface="Times New Roman" pitchFamily="18" charset="0"/>
              </a:rPr>
            </a:br>
            <a:endParaRPr lang="en-US" sz="4400" dirty="0">
              <a:solidFill>
                <a:schemeClr val="hlink"/>
              </a:solidFill>
              <a:latin typeface="Times New Roman" pitchFamily="18" charset="0"/>
            </a:endParaRPr>
          </a:p>
        </p:txBody>
      </p:sp>
      <p:pic>
        <p:nvPicPr>
          <p:cNvPr id="372740" name="Picture 4" descr="https://encrypted-tbn2.google.com/images?q=tbn:ANd9GcS2-VxrnTIrUqZso_maaR-xWsIi9Ep4IkH0xvvUP73bJRumgjsH"/>
          <p:cNvPicPr>
            <a:picLocks noChangeAspect="1" noChangeArrowheads="1"/>
          </p:cNvPicPr>
          <p:nvPr/>
        </p:nvPicPr>
        <p:blipFill>
          <a:blip r:embed="rId6" cstate="print"/>
          <a:srcRect/>
          <a:stretch>
            <a:fillRect/>
          </a:stretch>
        </p:blipFill>
        <p:spPr bwMode="auto">
          <a:xfrm>
            <a:off x="7162800" y="1752600"/>
            <a:ext cx="1741336" cy="1828800"/>
          </a:xfrm>
          <a:prstGeom prst="rect">
            <a:avLst/>
          </a:prstGeom>
          <a:noFill/>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2312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anim calcmode="lin" valueType="num">
                                      <p:cBhvr additive="base">
                                        <p:cTn id="11"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 calcmode="lin" valueType="num">
                                      <p:cBhvr additive="base">
                                        <p:cTn id="17"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srcRect l="17795" t="17082" r="25260" b="8679"/>
          <a:stretch/>
        </p:blipFill>
        <p:spPr>
          <a:xfrm>
            <a:off x="228600" y="152400"/>
            <a:ext cx="8693727" cy="6375399"/>
          </a:xfrm>
          <a:prstGeom prst="rect">
            <a:avLst/>
          </a:prstGeom>
        </p:spPr>
      </p:pic>
      <p:pic>
        <p:nvPicPr>
          <p:cNvPr id="27" name="Picture 2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749460">
            <a:off x="8077524" y="280317"/>
            <a:ext cx="440577" cy="701162"/>
          </a:xfrm>
          <a:prstGeom prst="rect">
            <a:avLst/>
          </a:prstGeom>
          <a:noFill/>
        </p:spPr>
      </p:pic>
      <p:pic>
        <p:nvPicPr>
          <p:cNvPr id="9" name="Picture 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749460">
            <a:off x="7983314" y="4918031"/>
            <a:ext cx="415850" cy="711853"/>
          </a:xfrm>
          <a:prstGeom prst="rect">
            <a:avLst/>
          </a:prstGeom>
          <a:noFill/>
        </p:spPr>
      </p:pic>
      <p:pic>
        <p:nvPicPr>
          <p:cNvPr id="8"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7863168">
            <a:off x="8134172" y="5659333"/>
            <a:ext cx="393913" cy="786062"/>
          </a:xfrm>
          <a:prstGeom prst="rect">
            <a:avLst/>
          </a:prstGeom>
          <a:noFill/>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1134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457200" y="152400"/>
            <a:ext cx="7543800" cy="1524000"/>
          </a:xfrm>
          <a:prstGeom prst="rect">
            <a:avLst/>
          </a:prstGeom>
        </p:spPr>
        <p:txBody>
          <a:bodyPr/>
          <a:lstStyle/>
          <a:p>
            <a:pPr lvl="0" algn="ctr">
              <a:defRPr/>
            </a:pPr>
            <a:r>
              <a:rPr kumimoji="0" lang="en-US" sz="3600" b="1" i="1" u="none" strike="noStrike" kern="0" cap="none" spc="0" normalizeH="0" baseline="0" noProof="0" dirty="0">
                <a:ln>
                  <a:noFill/>
                </a:ln>
                <a:solidFill>
                  <a:srgbClr val="FFFF00"/>
                </a:solidFill>
                <a:effectLst>
                  <a:outerShdw blurRad="38100" dist="38100" dir="2700000" algn="tl">
                    <a:srgbClr val="000000"/>
                  </a:outerShdw>
                </a:effectLst>
                <a:uLnTx/>
                <a:uFillTx/>
                <a:latin typeface="Times New Roman" pitchFamily="18" charset="0"/>
                <a:ea typeface="+mj-ea"/>
                <a:cs typeface="+mj-cs"/>
              </a:rPr>
              <a:t>Columns </a:t>
            </a:r>
            <a:r>
              <a:rPr lang="en-US" sz="3600" b="1" i="1" kern="0" dirty="0">
                <a:solidFill>
                  <a:srgbClr val="FFFF00"/>
                </a:solidFill>
                <a:effectLst>
                  <a:outerShdw blurRad="38100" dist="38100" dir="2700000" algn="tl">
                    <a:srgbClr val="000000"/>
                  </a:outerShdw>
                </a:effectLst>
                <a:latin typeface="Times New Roman" pitchFamily="18" charset="0"/>
                <a:ea typeface="+mj-ea"/>
                <a:cs typeface="+mj-cs"/>
              </a:rPr>
              <a:t>O</a:t>
            </a:r>
            <a:r>
              <a:rPr kumimoji="0" lang="en-US" sz="3600" b="1" i="1" u="none" strike="noStrike" kern="0" cap="none" spc="0" normalizeH="0" noProof="0" dirty="0">
                <a:ln>
                  <a:noFill/>
                </a:ln>
                <a:solidFill>
                  <a:srgbClr val="FFFF00"/>
                </a:solidFill>
                <a:effectLst>
                  <a:outerShdw blurRad="38100" dist="38100" dir="2700000" algn="tl">
                    <a:srgbClr val="000000"/>
                  </a:outerShdw>
                </a:effectLst>
                <a:uLnTx/>
                <a:uFillTx/>
                <a:latin typeface="Times New Roman" pitchFamily="18" charset="0"/>
                <a:ea typeface="+mj-ea"/>
                <a:cs typeface="+mj-cs"/>
              </a:rPr>
              <a:t> thru U</a:t>
            </a:r>
            <a:r>
              <a:rPr kumimoji="0" lang="en-US" sz="3600" b="1" i="1" u="none" strike="noStrike" kern="0" cap="none" spc="0" normalizeH="0" baseline="0" noProof="0" dirty="0">
                <a:ln>
                  <a:noFill/>
                </a:ln>
                <a:solidFill>
                  <a:srgbClr val="FFFF00"/>
                </a:solidFill>
                <a:effectLst>
                  <a:outerShdw blurRad="38100" dist="38100" dir="2700000" algn="tl">
                    <a:srgbClr val="000000"/>
                  </a:outerShdw>
                </a:effectLst>
                <a:uLnTx/>
                <a:uFillTx/>
                <a:latin typeface="Times New Roman" pitchFamily="18" charset="0"/>
                <a:ea typeface="+mj-ea"/>
                <a:cs typeface="+mj-cs"/>
              </a:rPr>
              <a:t>:</a:t>
            </a:r>
            <a:br>
              <a:rPr kumimoji="0" 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Times New Roman" pitchFamily="18" charset="0"/>
                <a:ea typeface="+mj-ea"/>
                <a:cs typeface="+mj-cs"/>
              </a:rPr>
            </a:br>
            <a:r>
              <a:rPr lang="en-US" sz="4400" dirty="0">
                <a:solidFill>
                  <a:srgbClr val="FFFF00"/>
                </a:solidFill>
                <a:latin typeface="Times New Roman" pitchFamily="18" charset="0"/>
              </a:rPr>
              <a:t> </a:t>
            </a:r>
            <a:r>
              <a:rPr lang="en-US" sz="4400" b="1" dirty="0">
                <a:solidFill>
                  <a:srgbClr val="FFC000"/>
                </a:solidFill>
                <a:effectLst>
                  <a:outerShdw blurRad="38100" dist="38100" dir="2700000" algn="tl">
                    <a:srgbClr val="000000">
                      <a:alpha val="43137"/>
                    </a:srgbClr>
                  </a:outerShdw>
                </a:effectLst>
                <a:latin typeface="Times New Roman" pitchFamily="18" charset="0"/>
              </a:rPr>
              <a:t>Request Resolution</a:t>
            </a:r>
            <a:endParaRPr kumimoji="0" lang="en-US" sz="44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itchFamily="18" charset="0"/>
              <a:ea typeface="+mj-ea"/>
              <a:cs typeface="+mj-cs"/>
            </a:endParaRPr>
          </a:p>
        </p:txBody>
      </p:sp>
      <p:sp>
        <p:nvSpPr>
          <p:cNvPr id="3" name="Rectangle 3"/>
          <p:cNvSpPr txBox="1">
            <a:spLocks noChangeArrowheads="1"/>
          </p:cNvSpPr>
          <p:nvPr/>
        </p:nvSpPr>
        <p:spPr>
          <a:xfrm>
            <a:off x="533400" y="1828799"/>
            <a:ext cx="8077200" cy="4856163"/>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Char char="n"/>
              <a:tabLst/>
              <a:defRPr/>
            </a:pPr>
            <a:r>
              <a:rPr kumimoji="0" lang="en-US" sz="2800" b="0" i="0" u="none" strike="noStrike" kern="0" cap="none" spc="0" normalizeH="0" baseline="0" noProof="0" dirty="0">
                <a:ln>
                  <a:noFill/>
                </a:ln>
                <a:solidFill>
                  <a:schemeClr val="tx1"/>
                </a:solidFill>
                <a:uLnTx/>
                <a:uFillTx/>
                <a:latin typeface="Times New Roman" pitchFamily="18" charset="0"/>
                <a:ea typeface="+mn-ea"/>
                <a:cs typeface="+mn-cs"/>
              </a:rPr>
              <a:t>Request granted in full?</a:t>
            </a:r>
          </a:p>
          <a:p>
            <a:pPr marL="342900" indent="-342900">
              <a:spcBef>
                <a:spcPct val="20000"/>
              </a:spcBef>
              <a:buClr>
                <a:schemeClr val="hlink"/>
              </a:buClr>
              <a:buSzPct val="70000"/>
              <a:buFont typeface="Wingdings" pitchFamily="2" charset="2"/>
              <a:buChar char="n"/>
              <a:defRPr/>
            </a:pPr>
            <a:r>
              <a:rPr lang="en-US" sz="2800" kern="0" dirty="0">
                <a:latin typeface="Times New Roman" pitchFamily="18" charset="0"/>
              </a:rPr>
              <a:t>Request withdrawn?</a:t>
            </a: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Char char="n"/>
              <a:tabLst/>
              <a:defRPr/>
            </a:pPr>
            <a:r>
              <a:rPr lang="en-US" sz="2800" kern="0" dirty="0">
                <a:latin typeface="Times New Roman" pitchFamily="18" charset="0"/>
                <a:cs typeface="+mn-cs"/>
              </a:rPr>
              <a:t>Denied in full?</a:t>
            </a: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Char char="n"/>
              <a:tabLst/>
              <a:defRPr/>
            </a:pPr>
            <a:r>
              <a:rPr kumimoji="0" lang="en-US" sz="2800" b="0" i="0" u="none" strike="noStrike" kern="0" cap="none" spc="0" normalizeH="0" baseline="0" noProof="0" dirty="0">
                <a:ln>
                  <a:noFill/>
                </a:ln>
                <a:solidFill>
                  <a:schemeClr val="tx1"/>
                </a:solidFill>
                <a:uLnTx/>
                <a:uFillTx/>
                <a:latin typeface="Times New Roman" pitchFamily="18" charset="0"/>
                <a:ea typeface="+mn-ea"/>
                <a:cs typeface="+mn-cs"/>
              </a:rPr>
              <a:t>Granted/Denied in part?</a:t>
            </a: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Char char="n"/>
              <a:tabLst/>
              <a:defRPr/>
            </a:pPr>
            <a:r>
              <a:rPr lang="en-US" sz="2800" kern="0" dirty="0">
                <a:latin typeface="Times New Roman" pitchFamily="18" charset="0"/>
                <a:cs typeface="+mn-cs"/>
              </a:rPr>
              <a:t>Agency unable to respond?</a:t>
            </a: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Char char="n"/>
              <a:tabLst/>
              <a:defRPr/>
            </a:pPr>
            <a:r>
              <a:rPr lang="en-US" sz="2800" kern="0" dirty="0">
                <a:latin typeface="Times New Roman" pitchFamily="18" charset="0"/>
                <a:cs typeface="+mn-cs"/>
              </a:rPr>
              <a:t>Requester abandoned or failed to pay fees &amp; costs?</a:t>
            </a: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Char char="n"/>
              <a:tabLst/>
              <a:defRPr/>
            </a:pPr>
            <a:r>
              <a:rPr kumimoji="0" lang="en-US" sz="2800" b="0" i="0" u="none" strike="noStrike" kern="0" cap="none" spc="0" normalizeH="0" noProof="0" dirty="0">
                <a:ln>
                  <a:noFill/>
                </a:ln>
                <a:solidFill>
                  <a:schemeClr val="tx1"/>
                </a:solidFill>
                <a:uLnTx/>
                <a:uFillTx/>
                <a:latin typeface="Times New Roman" pitchFamily="18" charset="0"/>
                <a:ea typeface="+mn-ea"/>
                <a:cs typeface="+mn-cs"/>
              </a:rPr>
              <a:t>Lawsuit filed?</a:t>
            </a:r>
          </a:p>
          <a:p>
            <a:pPr marL="342900" marR="0" lvl="0" indent="-342900" algn="l" defTabSz="914400" rtl="0" eaLnBrk="1" fontAlgn="base" latinLnBrk="0" hangingPunct="1">
              <a:lnSpc>
                <a:spcPct val="100000"/>
              </a:lnSpc>
              <a:spcBef>
                <a:spcPct val="20000"/>
              </a:spcBef>
              <a:spcAft>
                <a:spcPct val="0"/>
              </a:spcAft>
              <a:buClr>
                <a:schemeClr val="hlink"/>
              </a:buClr>
              <a:buSzPct val="70000"/>
              <a:tabLst/>
              <a:defRPr/>
            </a:pPr>
            <a:r>
              <a:rPr kumimoji="0" lang="en-US" sz="2400" b="0" i="0" u="none" strike="noStrike" kern="0" cap="none" spc="0" normalizeH="0" noProof="0" dirty="0">
                <a:ln>
                  <a:noFill/>
                </a:ln>
                <a:solidFill>
                  <a:schemeClr val="tx1"/>
                </a:solidFill>
                <a:uLnTx/>
                <a:uFillTx/>
                <a:latin typeface="Times New Roman" pitchFamily="18" charset="0"/>
                <a:ea typeface="+mn-ea"/>
                <a:cs typeface="+mn-cs"/>
              </a:rPr>
              <a:t>     </a:t>
            </a:r>
            <a:r>
              <a:rPr kumimoji="0" lang="en-US" sz="2400" b="1" i="0" u="none" strike="noStrike" kern="0" cap="none" spc="0" normalizeH="0" noProof="0" dirty="0">
                <a:ln>
                  <a:noFill/>
                </a:ln>
                <a:solidFill>
                  <a:srgbClr val="FFFF00"/>
                </a:solidFill>
                <a:uLnTx/>
                <a:uFillTx/>
                <a:latin typeface="Times New Roman" pitchFamily="18" charset="0"/>
                <a:ea typeface="+mn-ea"/>
                <a:cs typeface="+mn-cs"/>
              </a:rPr>
              <a:t>An agency should check ONLY ONE CELL in Columns O through T, </a:t>
            </a:r>
            <a:r>
              <a:rPr kumimoji="0" lang="en-US" sz="2400" b="1" i="0" u="none" strike="noStrike" kern="0" cap="none" spc="0" normalizeH="0" noProof="0" dirty="0">
                <a:ln>
                  <a:noFill/>
                </a:ln>
                <a:solidFill>
                  <a:srgbClr val="92D050"/>
                </a:solidFill>
                <a:uLnTx/>
                <a:uFillTx/>
                <a:latin typeface="Times New Roman" pitchFamily="18" charset="0"/>
                <a:ea typeface="+mn-ea"/>
                <a:cs typeface="+mn-cs"/>
              </a:rPr>
              <a:t>but can additionally check Column U</a:t>
            </a:r>
            <a:r>
              <a:rPr kumimoji="0" lang="en-US" sz="2400" b="0" i="0" u="none" strike="noStrike" kern="0" cap="none" spc="0" normalizeH="0" noProof="0" dirty="0">
                <a:ln>
                  <a:noFill/>
                </a:ln>
                <a:solidFill>
                  <a:schemeClr val="tx1"/>
                </a:solidFill>
                <a:uLnTx/>
                <a:uFillTx/>
                <a:latin typeface="Times New Roman" pitchFamily="18" charset="0"/>
                <a:ea typeface="+mn-ea"/>
                <a:cs typeface="+mn-cs"/>
              </a:rPr>
              <a:t>.  See Example 4.</a:t>
            </a:r>
            <a:br>
              <a:rPr kumimoji="0" lang="en-US" sz="3600" b="0" i="0" u="none" strike="noStrike" kern="0" cap="none" spc="0" normalizeH="0" baseline="0" noProof="0" dirty="0">
                <a:ln>
                  <a:noFill/>
                </a:ln>
                <a:solidFill>
                  <a:schemeClr val="tx1"/>
                </a:solidFill>
                <a:effectLst>
                  <a:outerShdw blurRad="38100" dist="38100" dir="2700000" algn="tl">
                    <a:srgbClr val="000000"/>
                  </a:outerShdw>
                </a:effectLst>
                <a:uLnTx/>
                <a:uFillTx/>
                <a:latin typeface="Times New Roman" pitchFamily="18" charset="0"/>
                <a:ea typeface="+mn-ea"/>
                <a:cs typeface="+mn-cs"/>
              </a:rPr>
            </a:br>
            <a:endParaRPr kumimoji="0" lang="en-US" sz="3600" b="0" i="0" u="none" strike="noStrike" kern="0" cap="none" spc="0" normalizeH="0" baseline="0" noProof="0" dirty="0">
              <a:ln>
                <a:noFill/>
              </a:ln>
              <a:solidFill>
                <a:schemeClr val="tx1"/>
              </a:solidFill>
              <a:effectLst>
                <a:outerShdw blurRad="38100" dist="38100" dir="2700000" algn="tl">
                  <a:srgbClr val="000000"/>
                </a:outerShdw>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br>
              <a:rPr kumimoji="0" lang="en-US" sz="4400" b="0" i="0" u="none" strike="noStrike" kern="0" cap="none" spc="0" normalizeH="0" baseline="0" noProof="0" dirty="0">
                <a:ln>
                  <a:noFill/>
                </a:ln>
                <a:solidFill>
                  <a:schemeClr val="tx1"/>
                </a:solidFill>
                <a:effectLst>
                  <a:outerShdw blurRad="38100" dist="38100" dir="2700000" algn="tl">
                    <a:srgbClr val="000000"/>
                  </a:outerShdw>
                </a:effectLst>
                <a:uLnTx/>
                <a:uFillTx/>
                <a:latin typeface="Times New Roman" pitchFamily="18" charset="0"/>
                <a:ea typeface="+mn-ea"/>
                <a:cs typeface="+mn-cs"/>
              </a:rPr>
            </a:br>
            <a:endParaRPr kumimoji="0" lang="en-US" sz="4400" b="0" i="0" u="none" strike="noStrike" kern="0" cap="none" spc="0" normalizeH="0" baseline="0" noProof="0" dirty="0">
              <a:ln>
                <a:noFill/>
              </a:ln>
              <a:solidFill>
                <a:schemeClr val="hlink"/>
              </a:solidFill>
              <a:effectLst>
                <a:outerShdw blurRad="38100" dist="38100" dir="2700000" algn="tl">
                  <a:srgbClr val="000000"/>
                </a:outerShdw>
              </a:effectLst>
              <a:uLnTx/>
              <a:uFillTx/>
              <a:latin typeface="Times New Roman" pitchFamily="18" charset="0"/>
              <a:ea typeface="+mn-ea"/>
              <a:cs typeface="+mn-cs"/>
            </a:endParaRPr>
          </a:p>
        </p:txBody>
      </p:sp>
      <p:pic>
        <p:nvPicPr>
          <p:cNvPr id="4" name="Picture 4" descr="https://encrypted-tbn2.google.com/images?q=tbn:ANd9GcS2-VxrnTIrUqZso_maaR-xWsIi9Ep4IkH0xvvUP73bJRumgjsH"/>
          <p:cNvPicPr>
            <a:picLocks noChangeAspect="1" noChangeArrowheads="1"/>
          </p:cNvPicPr>
          <p:nvPr/>
        </p:nvPicPr>
        <p:blipFill>
          <a:blip r:embed="rId6" cstate="print"/>
          <a:srcRect/>
          <a:stretch>
            <a:fillRect/>
          </a:stretch>
        </p:blipFill>
        <p:spPr bwMode="auto">
          <a:xfrm>
            <a:off x="5867400" y="2133600"/>
            <a:ext cx="1741336" cy="1828800"/>
          </a:xfrm>
          <a:prstGeom prst="rect">
            <a:avLst/>
          </a:prstGeom>
          <a:noFill/>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2116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500"/>
                                        <p:tgtEl>
                                          <p:spTgt spid="3">
                                            <p:txEl>
                                              <p:pRg st="2" end="2"/>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dissolv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dissolv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dissolv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dissolv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dissolve">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srcRect l="20089" t="16934" r="37054" b="17590"/>
          <a:stretch/>
        </p:blipFill>
        <p:spPr>
          <a:xfrm>
            <a:off x="381000" y="343156"/>
            <a:ext cx="8458200" cy="6090047"/>
          </a:xfrm>
          <a:prstGeom prst="rect">
            <a:avLst/>
          </a:prstGeom>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112103">
            <a:off x="1708903" y="4381530"/>
            <a:ext cx="327588" cy="563223"/>
          </a:xfrm>
          <a:prstGeom prst="rect">
            <a:avLst/>
          </a:prstGeom>
          <a:noFill/>
        </p:spPr>
      </p:pic>
      <p:pic>
        <p:nvPicPr>
          <p:cNvPr id="17" name="Picture 1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112103">
            <a:off x="2660019" y="4348746"/>
            <a:ext cx="327588" cy="563223"/>
          </a:xfrm>
          <a:prstGeom prst="rect">
            <a:avLst/>
          </a:prstGeom>
          <a:noFill/>
        </p:spPr>
      </p:pic>
      <p:pic>
        <p:nvPicPr>
          <p:cNvPr id="18" name="Picture 17"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112103">
            <a:off x="4565707" y="4383942"/>
            <a:ext cx="327588" cy="563223"/>
          </a:xfrm>
          <a:prstGeom prst="rect">
            <a:avLst/>
          </a:prstGeom>
          <a:noFill/>
        </p:spPr>
      </p:pic>
      <p:pic>
        <p:nvPicPr>
          <p:cNvPr id="21" name="Picture 2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112103">
            <a:off x="7397109" y="4381531"/>
            <a:ext cx="327588" cy="563223"/>
          </a:xfrm>
          <a:prstGeom prst="rect">
            <a:avLst/>
          </a:prstGeom>
          <a:noFill/>
        </p:spPr>
      </p:pic>
      <p:pic>
        <p:nvPicPr>
          <p:cNvPr id="20" name="Picture 19" descr="https://encrypted-tbn2.google.com/images?q=tbn:ANd9GcQh22D-SJ4dWwnJgqMdVceXCLeVwz00f6FHuf0JIrgxfkYCS73U"/>
          <p:cNvPicPr>
            <a:picLocks noChangeAspect="1" noChangeArrowheads="1"/>
          </p:cNvPicPr>
          <p:nvPr/>
        </p:nvPicPr>
        <p:blipFill>
          <a:blip r:embed="rId8" cstate="print"/>
          <a:srcRect/>
          <a:stretch>
            <a:fillRect/>
          </a:stretch>
        </p:blipFill>
        <p:spPr bwMode="auto">
          <a:xfrm rot="5400000">
            <a:off x="6304869" y="248587"/>
            <a:ext cx="368883" cy="634221"/>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30909128"/>
      </p:ext>
    </p:extLst>
  </p:cSld>
  <p:clrMapOvr>
    <a:masterClrMapping/>
  </p:clrMapOvr>
  <p:transition advTm="1265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304800"/>
            <a:ext cx="8077200" cy="1066800"/>
          </a:xfrm>
        </p:spPr>
        <p:txBody>
          <a:bodyPr/>
          <a:lstStyle/>
          <a:p>
            <a:endParaRPr lang="en-US" sz="3600" dirty="0">
              <a:solidFill>
                <a:schemeClr val="bg1"/>
              </a:solidFill>
            </a:endParaRPr>
          </a:p>
        </p:txBody>
      </p:sp>
      <p:sp>
        <p:nvSpPr>
          <p:cNvPr id="3" name="Subtitle 2"/>
          <p:cNvSpPr>
            <a:spLocks noGrp="1"/>
          </p:cNvSpPr>
          <p:nvPr>
            <p:ph type="subTitle" sz="quarter" idx="1"/>
          </p:nvPr>
        </p:nvSpPr>
        <p:spPr>
          <a:xfrm>
            <a:off x="477795" y="1600200"/>
            <a:ext cx="7924800" cy="4800601"/>
          </a:xfrm>
        </p:spPr>
        <p:txBody>
          <a:bodyPr/>
          <a:lstStyle/>
          <a:p>
            <a:pPr marL="571500" indent="-571500" algn="l">
              <a:buFont typeface="Arial" panose="020B0604020202020204" pitchFamily="34" charset="0"/>
              <a:buChar char="•"/>
            </a:pPr>
            <a:r>
              <a:rPr lang="en-US" sz="3600" b="1" dirty="0">
                <a:solidFill>
                  <a:schemeClr val="accent2">
                    <a:lumMod val="50000"/>
                  </a:schemeClr>
                </a:solidFill>
              </a:rPr>
              <a:t>Subpoenas or discovery of records in court cases are not UIPA requests.</a:t>
            </a:r>
          </a:p>
          <a:p>
            <a:pPr marL="571500" indent="-571500" algn="l">
              <a:buFont typeface="Arial" panose="020B0604020202020204" pitchFamily="34" charset="0"/>
              <a:buChar char="•"/>
            </a:pPr>
            <a:r>
              <a:rPr lang="en-US" sz="3600" b="1" dirty="0">
                <a:solidFill>
                  <a:schemeClr val="accent2">
                    <a:lumMod val="50000"/>
                  </a:schemeClr>
                </a:solidFill>
              </a:rPr>
              <a:t>Do </a:t>
            </a:r>
            <a:r>
              <a:rPr lang="en-US" sz="3600" b="1" u="sng" dirty="0">
                <a:solidFill>
                  <a:schemeClr val="accent2">
                    <a:lumMod val="50000"/>
                  </a:schemeClr>
                </a:solidFill>
              </a:rPr>
              <a:t>not</a:t>
            </a:r>
            <a:r>
              <a:rPr lang="en-US" sz="3600" b="1" dirty="0">
                <a:solidFill>
                  <a:schemeClr val="accent2">
                    <a:lumMod val="50000"/>
                  </a:schemeClr>
                </a:solidFill>
              </a:rPr>
              <a:t> log or include in estimate of routine requests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29192441"/>
      </p:ext>
    </p:extLst>
  </p:cSld>
  <p:clrMapOvr>
    <a:masterClrMapping/>
  </p:clrMapOvr>
  <mc:AlternateContent xmlns:mc="http://schemas.openxmlformats.org/markup-compatibility/2006" xmlns:p14="http://schemas.microsoft.com/office/powerpoint/2010/main">
    <mc:Choice Requires="p14">
      <p:transition spd="slow" p14:dur="2000" advTm="13372"/>
    </mc:Choice>
    <mc:Fallback xmlns="">
      <p:transition spd="slow" advTm="13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p>
            <a:r>
              <a:rPr lang="en-US" sz="5400" dirty="0">
                <a:solidFill>
                  <a:srgbClr val="00B050"/>
                </a:solidFill>
              </a:rPr>
              <a:t>WHAT TO LOG:</a:t>
            </a:r>
          </a:p>
        </p:txBody>
      </p:sp>
      <p:sp>
        <p:nvSpPr>
          <p:cNvPr id="3" name="Content Placeholder 2"/>
          <p:cNvSpPr>
            <a:spLocks noGrp="1"/>
          </p:cNvSpPr>
          <p:nvPr>
            <p:ph idx="1"/>
          </p:nvPr>
        </p:nvSpPr>
        <p:spPr>
          <a:xfrm>
            <a:off x="533400" y="2133600"/>
            <a:ext cx="8229600" cy="3657600"/>
          </a:xfrm>
        </p:spPr>
        <p:txBody>
          <a:bodyPr/>
          <a:lstStyle/>
          <a:p>
            <a:pPr marL="0" indent="0">
              <a:buNone/>
            </a:pPr>
            <a:r>
              <a:rPr lang="en-US" sz="4800" b="1" dirty="0">
                <a:solidFill>
                  <a:schemeClr val="bg2"/>
                </a:solidFill>
              </a:rPr>
              <a:t>Log only formal </a:t>
            </a:r>
            <a:r>
              <a:rPr lang="en-US" sz="4800" b="1" u="sng" dirty="0">
                <a:solidFill>
                  <a:schemeClr val="bg2"/>
                </a:solidFill>
              </a:rPr>
              <a:t>written</a:t>
            </a:r>
            <a:r>
              <a:rPr lang="en-US" sz="4800" b="1" dirty="0">
                <a:solidFill>
                  <a:schemeClr val="bg2"/>
                </a:solidFill>
              </a:rPr>
              <a:t> </a:t>
            </a:r>
            <a:r>
              <a:rPr lang="en-US" sz="4800" b="1" u="sng" dirty="0">
                <a:solidFill>
                  <a:schemeClr val="bg2"/>
                </a:solidFill>
              </a:rPr>
              <a:t>requests</a:t>
            </a:r>
            <a:r>
              <a:rPr lang="en-US" sz="4800" b="1" dirty="0">
                <a:solidFill>
                  <a:schemeClr val="bg2"/>
                </a:solidFill>
              </a:rPr>
              <a:t> for which the </a:t>
            </a:r>
            <a:r>
              <a:rPr lang="en-US" sz="4800" b="1" u="sng" dirty="0">
                <a:solidFill>
                  <a:schemeClr val="bg2"/>
                </a:solidFill>
              </a:rPr>
              <a:t>Notice to Requester</a:t>
            </a:r>
            <a:r>
              <a:rPr lang="en-US" sz="4800" b="1" dirty="0">
                <a:solidFill>
                  <a:schemeClr val="bg2"/>
                </a:solidFill>
              </a:rPr>
              <a:t> is sent, </a:t>
            </a:r>
            <a:r>
              <a:rPr lang="en-US" sz="4000" b="1" dirty="0">
                <a:solidFill>
                  <a:schemeClr val="bg2"/>
                </a:solidFill>
              </a:rPr>
              <a:t>whether using OIP’s form or agency’s written version </a:t>
            </a:r>
            <a:endParaRPr lang="en-US" sz="4000" dirty="0">
              <a:solidFill>
                <a:schemeClr val="bg2"/>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6193682"/>
      </p:ext>
    </p:extLst>
  </p:cSld>
  <p:clrMapOvr>
    <a:masterClrMapping/>
  </p:clrMapOvr>
  <mc:AlternateContent xmlns:mc="http://schemas.openxmlformats.org/markup-compatibility/2006" xmlns:p14="http://schemas.microsoft.com/office/powerpoint/2010/main">
    <mc:Choice Requires="p14">
      <p:transition spd="slow" p14:dur="2000" advTm="39572"/>
    </mc:Choice>
    <mc:Fallback xmlns="">
      <p:transition spd="slow" advTm="39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23900"/>
            <a:ext cx="8229600" cy="533400"/>
          </a:xfrm>
        </p:spPr>
        <p:txBody>
          <a:bodyPr/>
          <a:lstStyle/>
          <a:p>
            <a:br>
              <a:rPr lang="en-US" sz="4000" dirty="0">
                <a:solidFill>
                  <a:schemeClr val="bg1"/>
                </a:solidFill>
              </a:rPr>
            </a:br>
            <a:r>
              <a:rPr lang="en-US" sz="4000" dirty="0">
                <a:solidFill>
                  <a:schemeClr val="bg1"/>
                </a:solidFill>
              </a:rPr>
              <a:t>The Log is a management tool.</a:t>
            </a:r>
            <a:br>
              <a:rPr lang="en-US" sz="3600" dirty="0">
                <a:solidFill>
                  <a:schemeClr val="bg1"/>
                </a:solidFill>
              </a:rPr>
            </a:br>
            <a:endParaRPr lang="en-US" sz="4000" b="0" dirty="0"/>
          </a:p>
        </p:txBody>
      </p:sp>
      <p:sp>
        <p:nvSpPr>
          <p:cNvPr id="3" name="Content Placeholder 2"/>
          <p:cNvSpPr>
            <a:spLocks noGrp="1"/>
          </p:cNvSpPr>
          <p:nvPr>
            <p:ph idx="1"/>
          </p:nvPr>
        </p:nvSpPr>
        <p:spPr>
          <a:xfrm>
            <a:off x="457200" y="5334000"/>
            <a:ext cx="8229600" cy="914400"/>
          </a:xfrm>
        </p:spPr>
        <p:txBody>
          <a:bodyPr/>
          <a:lstStyle/>
          <a:p>
            <a:pPr marL="0" indent="0">
              <a:buNone/>
            </a:pPr>
            <a:r>
              <a:rPr lang="en-US" sz="4000" dirty="0">
                <a:solidFill>
                  <a:schemeClr val="accent2">
                    <a:lumMod val="75000"/>
                  </a:schemeClr>
                </a:solidFill>
              </a:rPr>
              <a:t>The public can view the Log, too.</a:t>
            </a:r>
          </a:p>
          <a:p>
            <a:pPr marL="0" indent="0">
              <a:buNone/>
            </a:pPr>
            <a:endParaRPr lang="en-US" sz="4000" dirty="0">
              <a:solidFill>
                <a:schemeClr val="bg1"/>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4" name="Rectangle 3"/>
          <p:cNvSpPr/>
          <p:nvPr/>
        </p:nvSpPr>
        <p:spPr>
          <a:xfrm>
            <a:off x="381000" y="1672964"/>
            <a:ext cx="8458200" cy="3970318"/>
          </a:xfrm>
          <a:prstGeom prst="rect">
            <a:avLst/>
          </a:prstGeom>
        </p:spPr>
        <p:txBody>
          <a:bodyPr wrap="square">
            <a:spAutoFit/>
          </a:bodyPr>
          <a:lstStyle/>
          <a:p>
            <a:r>
              <a:rPr lang="en-US" sz="3600" b="1" dirty="0">
                <a:solidFill>
                  <a:schemeClr val="bg1"/>
                </a:solidFill>
              </a:rPr>
              <a:t>Even if you are not entering the data into the Log, supervisors and managers need to know how to spot mistakes in Log data entries and how to use the Log to better manage agency’s processing of UIPA record requests.</a:t>
            </a:r>
            <a:br>
              <a:rPr lang="en-US" sz="3600" b="1" dirty="0">
                <a:solidFill>
                  <a:schemeClr val="bg1"/>
                </a:solidFill>
              </a:rPr>
            </a:br>
            <a:endParaRPr lang="en-US" sz="3600" b="1" dirty="0"/>
          </a:p>
        </p:txBody>
      </p:sp>
    </p:spTree>
    <p:custDataLst>
      <p:tags r:id="rId1"/>
    </p:custDataLst>
    <p:extLst>
      <p:ext uri="{BB962C8B-B14F-4D97-AF65-F5344CB8AC3E}">
        <p14:creationId xmlns:p14="http://schemas.microsoft.com/office/powerpoint/2010/main" val="1371897245"/>
      </p:ext>
    </p:extLst>
  </p:cSld>
  <p:clrMapOvr>
    <a:masterClrMapping/>
  </p:clrMapOvr>
  <mc:AlternateContent xmlns:mc="http://schemas.openxmlformats.org/markup-compatibility/2006" xmlns:p14="http://schemas.microsoft.com/office/powerpoint/2010/main">
    <mc:Choice Requires="p14">
      <p:transition spd="slow" p14:dur="2000" advTm="64876"/>
    </mc:Choice>
    <mc:Fallback xmlns="">
      <p:transition spd="slow" advTm="64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6"/>
                </p:tgtEl>
              </p:cMediaNode>
            </p:audio>
          </p:childTnLst>
        </p:cTn>
      </p:par>
    </p:tnLst>
    <p:bldLst>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srcRect t="16653" r="30825" b="6485"/>
          <a:stretch/>
        </p:blipFill>
        <p:spPr>
          <a:xfrm>
            <a:off x="304800" y="266677"/>
            <a:ext cx="8632166" cy="5867400"/>
          </a:xfrm>
          <a:prstGeom prst="rect">
            <a:avLst/>
          </a:prstGeom>
        </p:spPr>
      </p:pic>
      <p:pic>
        <p:nvPicPr>
          <p:cNvPr id="8"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3043100">
            <a:off x="1331101" y="6047641"/>
            <a:ext cx="293215" cy="602313"/>
          </a:xfrm>
          <a:prstGeom prst="rect">
            <a:avLst/>
          </a:prstGeom>
          <a:noFill/>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740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srcRect t="16653" r="30825" b="6485"/>
          <a:stretch/>
        </p:blipFill>
        <p:spPr>
          <a:xfrm>
            <a:off x="259229" y="346359"/>
            <a:ext cx="8632166" cy="5867400"/>
          </a:xfrm>
          <a:prstGeom prst="rect">
            <a:avLst/>
          </a:prstGeom>
        </p:spPr>
      </p:pic>
      <p:pic>
        <p:nvPicPr>
          <p:cNvPr id="7" name="Picture 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826914">
            <a:off x="2656417" y="2388825"/>
            <a:ext cx="238427" cy="643603"/>
          </a:xfrm>
          <a:prstGeom prst="rect">
            <a:avLst/>
          </a:prstGeom>
          <a:noFill/>
        </p:spPr>
      </p:pic>
      <p:pic>
        <p:nvPicPr>
          <p:cNvPr id="10" name="Picture 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0369877">
            <a:off x="157097" y="90137"/>
            <a:ext cx="204265" cy="512444"/>
          </a:xfrm>
          <a:prstGeom prst="rect">
            <a:avLst/>
          </a:prstGeom>
          <a:noFill/>
        </p:spPr>
      </p:pic>
      <p:pic>
        <p:nvPicPr>
          <p:cNvPr id="11" name="Picture 1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915920">
            <a:off x="2232032" y="325321"/>
            <a:ext cx="236615" cy="593604"/>
          </a:xfrm>
          <a:prstGeom prst="rect">
            <a:avLst/>
          </a:prstGeom>
          <a:noFill/>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8668025">
            <a:off x="4024155" y="5681240"/>
            <a:ext cx="216947" cy="544262"/>
          </a:xfrm>
          <a:prstGeom prst="rect">
            <a:avLst/>
          </a:prstGeom>
          <a:noFill/>
        </p:spPr>
      </p:pic>
      <p:pic>
        <p:nvPicPr>
          <p:cNvPr id="9" name="Picture 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5779060">
            <a:off x="2129777" y="5328883"/>
            <a:ext cx="236615" cy="593604"/>
          </a:xfrm>
          <a:prstGeom prst="rect">
            <a:avLst/>
          </a:prstGeom>
          <a:noFill/>
        </p:spPr>
      </p:pic>
      <p:pic>
        <p:nvPicPr>
          <p:cNvPr id="12" name="Picture 11"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326325" y="1040705"/>
            <a:ext cx="236615" cy="593604"/>
          </a:xfrm>
          <a:prstGeom prst="rect">
            <a:avLst/>
          </a:prstGeom>
          <a:noFill/>
        </p:spPr>
      </p:pic>
      <p:pic>
        <p:nvPicPr>
          <p:cNvPr id="15" name="Picture 1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252320" y="1756089"/>
            <a:ext cx="236615" cy="593604"/>
          </a:xfrm>
          <a:prstGeom prst="rect">
            <a:avLst/>
          </a:prstGeom>
          <a:noFill/>
        </p:spPr>
      </p:pic>
      <p:pic>
        <p:nvPicPr>
          <p:cNvPr id="16" name="Picture 15"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337518" y="4164906"/>
            <a:ext cx="236615" cy="593604"/>
          </a:xfrm>
          <a:prstGeom prst="rect">
            <a:avLst/>
          </a:prstGeom>
          <a:noFill/>
        </p:spPr>
      </p:pic>
      <p:pic>
        <p:nvPicPr>
          <p:cNvPr id="17" name="Picture 1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581484" y="4864391"/>
            <a:ext cx="171892" cy="431231"/>
          </a:xfrm>
          <a:prstGeom prst="rect">
            <a:avLst/>
          </a:prstGeom>
          <a:noFill/>
        </p:spPr>
      </p:pic>
      <p:pic>
        <p:nvPicPr>
          <p:cNvPr id="18" name="Picture 17"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558292" y="5064172"/>
            <a:ext cx="150670" cy="377990"/>
          </a:xfrm>
          <a:prstGeom prst="rect">
            <a:avLst/>
          </a:prstGeom>
          <a:noFill/>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74184937"/>
      </p:ext>
    </p:extLst>
  </p:cSld>
  <p:clrMapOvr>
    <a:masterClrMapping/>
  </p:clrMapOvr>
  <p:transition advTm="778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2000"/>
                                        <p:tgtEl>
                                          <p:spTgt spid="13"/>
                                        </p:tgtEl>
                                      </p:cBhvr>
                                    </p:animEffect>
                                    <p:anim calcmode="lin" valueType="num">
                                      <p:cBhvr>
                                        <p:cTn id="52" dur="2000" fill="hold"/>
                                        <p:tgtEl>
                                          <p:spTgt spid="13"/>
                                        </p:tgtEl>
                                        <p:attrNameLst>
                                          <p:attrName>ppt_w</p:attrName>
                                        </p:attrNameLst>
                                      </p:cBhvr>
                                      <p:tavLst>
                                        <p:tav tm="0" fmla="#ppt_w*sin(2.5*pi*$)">
                                          <p:val>
                                            <p:fltVal val="0"/>
                                          </p:val>
                                        </p:tav>
                                        <p:tav tm="100000">
                                          <p:val>
                                            <p:fltVal val="1"/>
                                          </p:val>
                                        </p:tav>
                                      </p:tavLst>
                                    </p:anim>
                                    <p:anim calcmode="lin" valueType="num">
                                      <p:cBhvr>
                                        <p:cTn id="53"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9|17.3|58.6|1.1"/>
</p:tagLst>
</file>

<file path=ppt/tags/tag10.xml><?xml version="1.0" encoding="utf-8"?>
<p:tagLst xmlns:a="http://schemas.openxmlformats.org/drawingml/2006/main" xmlns:r="http://schemas.openxmlformats.org/officeDocument/2006/relationships" xmlns:p="http://schemas.openxmlformats.org/presentationml/2006/main">
  <p:tag name="TIMING" val="|10.5|6.1|5.4"/>
</p:tagLst>
</file>

<file path=ppt/tags/tag11.xml><?xml version="1.0" encoding="utf-8"?>
<p:tagLst xmlns:a="http://schemas.openxmlformats.org/drawingml/2006/main" xmlns:r="http://schemas.openxmlformats.org/officeDocument/2006/relationships" xmlns:p="http://schemas.openxmlformats.org/presentationml/2006/main">
  <p:tag name="TIMING" val="|9.1|9.5|7.9|6.2|4.2"/>
</p:tagLst>
</file>

<file path=ppt/tags/tag12.xml><?xml version="1.0" encoding="utf-8"?>
<p:tagLst xmlns:a="http://schemas.openxmlformats.org/drawingml/2006/main" xmlns:r="http://schemas.openxmlformats.org/officeDocument/2006/relationships" xmlns:p="http://schemas.openxmlformats.org/presentationml/2006/main">
  <p:tag name="TIMING" val="|1.4|45.9"/>
</p:tagLst>
</file>

<file path=ppt/tags/tag13.xml><?xml version="1.0" encoding="utf-8"?>
<p:tagLst xmlns:a="http://schemas.openxmlformats.org/drawingml/2006/main" xmlns:r="http://schemas.openxmlformats.org/officeDocument/2006/relationships" xmlns:p="http://schemas.openxmlformats.org/presentationml/2006/main">
  <p:tag name="TIMING" val="|7.3|12.9|23.5|11"/>
</p:tagLst>
</file>

<file path=ppt/tags/tag14.xml><?xml version="1.0" encoding="utf-8"?>
<p:tagLst xmlns:a="http://schemas.openxmlformats.org/drawingml/2006/main" xmlns:r="http://schemas.openxmlformats.org/officeDocument/2006/relationships" xmlns:p="http://schemas.openxmlformats.org/presentationml/2006/main">
  <p:tag name="TIMING" val="|8.1|10.5|4.9|7.3"/>
</p:tagLst>
</file>

<file path=ppt/tags/tag15.xml><?xml version="1.0" encoding="utf-8"?>
<p:tagLst xmlns:a="http://schemas.openxmlformats.org/drawingml/2006/main" xmlns:r="http://schemas.openxmlformats.org/officeDocument/2006/relationships" xmlns:p="http://schemas.openxmlformats.org/presentationml/2006/main">
  <p:tag name="TIMING" val="|3"/>
</p:tagLst>
</file>

<file path=ppt/tags/tag16.xml><?xml version="1.0" encoding="utf-8"?>
<p:tagLst xmlns:a="http://schemas.openxmlformats.org/drawingml/2006/main" xmlns:r="http://schemas.openxmlformats.org/officeDocument/2006/relationships" xmlns:p="http://schemas.openxmlformats.org/presentationml/2006/main">
  <p:tag name="TIMING" val="|2.6|3.2|3.1|5.4|11|5.6|17|13.7"/>
</p:tagLst>
</file>

<file path=ppt/tags/tag17.xml><?xml version="1.0" encoding="utf-8"?>
<p:tagLst xmlns:a="http://schemas.openxmlformats.org/drawingml/2006/main" xmlns:r="http://schemas.openxmlformats.org/officeDocument/2006/relationships" xmlns:p="http://schemas.openxmlformats.org/presentationml/2006/main">
  <p:tag name="TIMING" val="|1.6|15.2"/>
</p:tagLst>
</file>

<file path=ppt/tags/tag18.xml><?xml version="1.0" encoding="utf-8"?>
<p:tagLst xmlns:a="http://schemas.openxmlformats.org/drawingml/2006/main" xmlns:r="http://schemas.openxmlformats.org/officeDocument/2006/relationships" xmlns:p="http://schemas.openxmlformats.org/presentationml/2006/main">
  <p:tag name="TIMING" val="|4"/>
</p:tagLst>
</file>

<file path=ppt/tags/tag19.xml><?xml version="1.0" encoding="utf-8"?>
<p:tagLst xmlns:a="http://schemas.openxmlformats.org/drawingml/2006/main" xmlns:r="http://schemas.openxmlformats.org/officeDocument/2006/relationships" xmlns:p="http://schemas.openxmlformats.org/presentationml/2006/main">
  <p:tag name="TIMING" val="|12.2"/>
</p:tagLst>
</file>

<file path=ppt/tags/tag2.xml><?xml version="1.0" encoding="utf-8"?>
<p:tagLst xmlns:a="http://schemas.openxmlformats.org/drawingml/2006/main" xmlns:r="http://schemas.openxmlformats.org/officeDocument/2006/relationships" xmlns:p="http://schemas.openxmlformats.org/presentationml/2006/main">
  <p:tag name="TIMING" val="|16.7|13.2"/>
</p:tagLst>
</file>

<file path=ppt/tags/tag20.xml><?xml version="1.0" encoding="utf-8"?>
<p:tagLst xmlns:a="http://schemas.openxmlformats.org/drawingml/2006/main" xmlns:r="http://schemas.openxmlformats.org/officeDocument/2006/relationships" xmlns:p="http://schemas.openxmlformats.org/presentationml/2006/main">
  <p:tag name="TIMING" val="|3.9|7.9"/>
</p:tagLst>
</file>

<file path=ppt/tags/tag21.xml><?xml version="1.0" encoding="utf-8"?>
<p:tagLst xmlns:a="http://schemas.openxmlformats.org/drawingml/2006/main" xmlns:r="http://schemas.openxmlformats.org/officeDocument/2006/relationships" xmlns:p="http://schemas.openxmlformats.org/presentationml/2006/main">
  <p:tag name="TIMING" val="|12.2|10.4|2.8"/>
</p:tagLst>
</file>

<file path=ppt/tags/tag22.xml><?xml version="1.0" encoding="utf-8"?>
<p:tagLst xmlns:a="http://schemas.openxmlformats.org/drawingml/2006/main" xmlns:r="http://schemas.openxmlformats.org/officeDocument/2006/relationships" xmlns:p="http://schemas.openxmlformats.org/presentationml/2006/main">
  <p:tag name="TIMING" val="|15.8|34.1"/>
</p:tagLst>
</file>

<file path=ppt/tags/tag23.xml><?xml version="1.0" encoding="utf-8"?>
<p:tagLst xmlns:a="http://schemas.openxmlformats.org/drawingml/2006/main" xmlns:r="http://schemas.openxmlformats.org/officeDocument/2006/relationships" xmlns:p="http://schemas.openxmlformats.org/presentationml/2006/main">
  <p:tag name="TIMING" val="|4.8|20.1|14.6|16.6"/>
</p:tagLst>
</file>

<file path=ppt/tags/tag24.xml><?xml version="1.0" encoding="utf-8"?>
<p:tagLst xmlns:a="http://schemas.openxmlformats.org/drawingml/2006/main" xmlns:r="http://schemas.openxmlformats.org/officeDocument/2006/relationships" xmlns:p="http://schemas.openxmlformats.org/presentationml/2006/main">
  <p:tag name="TIMING" val="|36"/>
</p:tagLst>
</file>

<file path=ppt/tags/tag25.xml><?xml version="1.0" encoding="utf-8"?>
<p:tagLst xmlns:a="http://schemas.openxmlformats.org/drawingml/2006/main" xmlns:r="http://schemas.openxmlformats.org/officeDocument/2006/relationships" xmlns:p="http://schemas.openxmlformats.org/presentationml/2006/main">
  <p:tag name="TIMING" val="|0.8|13.2|25.5"/>
</p:tagLst>
</file>

<file path=ppt/tags/tag26.xml><?xml version="1.0" encoding="utf-8"?>
<p:tagLst xmlns:a="http://schemas.openxmlformats.org/drawingml/2006/main" xmlns:r="http://schemas.openxmlformats.org/officeDocument/2006/relationships" xmlns:p="http://schemas.openxmlformats.org/presentationml/2006/main">
  <p:tag name="TIMING" val="|1.6|10.9|16.4"/>
</p:tagLst>
</file>

<file path=ppt/tags/tag27.xml><?xml version="1.0" encoding="utf-8"?>
<p:tagLst xmlns:a="http://schemas.openxmlformats.org/drawingml/2006/main" xmlns:r="http://schemas.openxmlformats.org/officeDocument/2006/relationships" xmlns:p="http://schemas.openxmlformats.org/presentationml/2006/main">
  <p:tag name="TIMING" val="|12.7|17.4"/>
</p:tagLst>
</file>

<file path=ppt/tags/tag28.xml><?xml version="1.0" encoding="utf-8"?>
<p:tagLst xmlns:a="http://schemas.openxmlformats.org/drawingml/2006/main" xmlns:r="http://schemas.openxmlformats.org/officeDocument/2006/relationships" xmlns:p="http://schemas.openxmlformats.org/presentationml/2006/main">
  <p:tag name="TIMING" val="|7.6"/>
</p:tagLst>
</file>

<file path=ppt/tags/tag29.xml><?xml version="1.0" encoding="utf-8"?>
<p:tagLst xmlns:a="http://schemas.openxmlformats.org/drawingml/2006/main" xmlns:r="http://schemas.openxmlformats.org/officeDocument/2006/relationships" xmlns:p="http://schemas.openxmlformats.org/presentationml/2006/main">
  <p:tag name="TIMING" val="|4|27.3"/>
</p:tagLst>
</file>

<file path=ppt/tags/tag3.xml><?xml version="1.0" encoding="utf-8"?>
<p:tagLst xmlns:a="http://schemas.openxmlformats.org/drawingml/2006/main" xmlns:r="http://schemas.openxmlformats.org/officeDocument/2006/relationships" xmlns:p="http://schemas.openxmlformats.org/presentationml/2006/main">
  <p:tag name="TIMING" val="|13.8|47.3"/>
</p:tagLst>
</file>

<file path=ppt/tags/tag30.xml><?xml version="1.0" encoding="utf-8"?>
<p:tagLst xmlns:a="http://schemas.openxmlformats.org/drawingml/2006/main" xmlns:r="http://schemas.openxmlformats.org/officeDocument/2006/relationships" xmlns:p="http://schemas.openxmlformats.org/presentationml/2006/main">
  <p:tag name="TIMING" val="|6.9|2.9|4.5|4.3"/>
</p:tagLst>
</file>

<file path=ppt/tags/tag31.xml><?xml version="1.0" encoding="utf-8"?>
<p:tagLst xmlns:a="http://schemas.openxmlformats.org/drawingml/2006/main" xmlns:r="http://schemas.openxmlformats.org/officeDocument/2006/relationships" xmlns:p="http://schemas.openxmlformats.org/presentationml/2006/main">
  <p:tag name="TIMING" val="|1.7|4"/>
</p:tagLst>
</file>

<file path=ppt/tags/tag32.xml><?xml version="1.0" encoding="utf-8"?>
<p:tagLst xmlns:a="http://schemas.openxmlformats.org/drawingml/2006/main" xmlns:r="http://schemas.openxmlformats.org/officeDocument/2006/relationships" xmlns:p="http://schemas.openxmlformats.org/presentationml/2006/main">
  <p:tag name="TIMING" val="|1.9|40.7"/>
</p:tagLst>
</file>

<file path=ppt/tags/tag33.xml><?xml version="1.0" encoding="utf-8"?>
<p:tagLst xmlns:a="http://schemas.openxmlformats.org/drawingml/2006/main" xmlns:r="http://schemas.openxmlformats.org/officeDocument/2006/relationships" xmlns:p="http://schemas.openxmlformats.org/presentationml/2006/main">
  <p:tag name="TIMING" val="|1.9|44.6"/>
</p:tagLst>
</file>

<file path=ppt/tags/tag34.xml><?xml version="1.0" encoding="utf-8"?>
<p:tagLst xmlns:a="http://schemas.openxmlformats.org/drawingml/2006/main" xmlns:r="http://schemas.openxmlformats.org/officeDocument/2006/relationships" xmlns:p="http://schemas.openxmlformats.org/presentationml/2006/main">
  <p:tag name="TIMING" val="|4.2"/>
</p:tagLst>
</file>

<file path=ppt/tags/tag35.xml><?xml version="1.0" encoding="utf-8"?>
<p:tagLst xmlns:a="http://schemas.openxmlformats.org/drawingml/2006/main" xmlns:r="http://schemas.openxmlformats.org/officeDocument/2006/relationships" xmlns:p="http://schemas.openxmlformats.org/presentationml/2006/main">
  <p:tag name="TIMING" val="|1.5|6.2"/>
</p:tagLst>
</file>

<file path=ppt/tags/tag36.xml><?xml version="1.0" encoding="utf-8"?>
<p:tagLst xmlns:a="http://schemas.openxmlformats.org/drawingml/2006/main" xmlns:r="http://schemas.openxmlformats.org/officeDocument/2006/relationships" xmlns:p="http://schemas.openxmlformats.org/presentationml/2006/main">
  <p:tag name="TIMING" val="|33.2|17.9"/>
</p:tagLst>
</file>

<file path=ppt/tags/tag37.xml><?xml version="1.0" encoding="utf-8"?>
<p:tagLst xmlns:a="http://schemas.openxmlformats.org/drawingml/2006/main" xmlns:r="http://schemas.openxmlformats.org/officeDocument/2006/relationships" xmlns:p="http://schemas.openxmlformats.org/presentationml/2006/main">
  <p:tag name="TIMING" val="|8.6"/>
</p:tagLst>
</file>

<file path=ppt/tags/tag38.xml><?xml version="1.0" encoding="utf-8"?>
<p:tagLst xmlns:a="http://schemas.openxmlformats.org/drawingml/2006/main" xmlns:r="http://schemas.openxmlformats.org/officeDocument/2006/relationships" xmlns:p="http://schemas.openxmlformats.org/presentationml/2006/main">
  <p:tag name="TIMING" val="|7.5|4.3|12.4|10.6|8.6|8.4|39.3|39.8|106.7"/>
</p:tagLst>
</file>

<file path=ppt/tags/tag39.xml><?xml version="1.0" encoding="utf-8"?>
<p:tagLst xmlns:a="http://schemas.openxmlformats.org/drawingml/2006/main" xmlns:r="http://schemas.openxmlformats.org/officeDocument/2006/relationships" xmlns:p="http://schemas.openxmlformats.org/presentationml/2006/main">
  <p:tag name="TIMING" val="|1.7|5.4"/>
</p:tagLst>
</file>

<file path=ppt/tags/tag4.xml><?xml version="1.0" encoding="utf-8"?>
<p:tagLst xmlns:a="http://schemas.openxmlformats.org/drawingml/2006/main" xmlns:r="http://schemas.openxmlformats.org/officeDocument/2006/relationships" xmlns:p="http://schemas.openxmlformats.org/presentationml/2006/main">
  <p:tag name="TIMING" val="|1.3"/>
</p:tagLst>
</file>

<file path=ppt/tags/tag40.xml><?xml version="1.0" encoding="utf-8"?>
<p:tagLst xmlns:a="http://schemas.openxmlformats.org/drawingml/2006/main" xmlns:r="http://schemas.openxmlformats.org/officeDocument/2006/relationships" xmlns:p="http://schemas.openxmlformats.org/presentationml/2006/main">
  <p:tag name="TIMING" val="|6.2|154"/>
</p:tagLst>
</file>

<file path=ppt/tags/tag41.xml><?xml version="1.0" encoding="utf-8"?>
<p:tagLst xmlns:a="http://schemas.openxmlformats.org/drawingml/2006/main" xmlns:r="http://schemas.openxmlformats.org/officeDocument/2006/relationships" xmlns:p="http://schemas.openxmlformats.org/presentationml/2006/main">
  <p:tag name="TIMING" val="|1.6|20.1|18.3"/>
</p:tagLst>
</file>

<file path=ppt/tags/tag42.xml><?xml version="1.0" encoding="utf-8"?>
<p:tagLst xmlns:a="http://schemas.openxmlformats.org/drawingml/2006/main" xmlns:r="http://schemas.openxmlformats.org/officeDocument/2006/relationships" xmlns:p="http://schemas.openxmlformats.org/presentationml/2006/main">
  <p:tag name="TIMING" val="|28.2|3.8|4.7|8.7|4.2|139.2|6.3"/>
</p:tagLst>
</file>

<file path=ppt/tags/tag43.xml><?xml version="1.0" encoding="utf-8"?>
<p:tagLst xmlns:a="http://schemas.openxmlformats.org/drawingml/2006/main" xmlns:r="http://schemas.openxmlformats.org/officeDocument/2006/relationships" xmlns:p="http://schemas.openxmlformats.org/presentationml/2006/main">
  <p:tag name="TIMING" val="|1.7|11.8|12.6|9|19.7"/>
</p:tagLst>
</file>

<file path=ppt/tags/tag5.xml><?xml version="1.0" encoding="utf-8"?>
<p:tagLst xmlns:a="http://schemas.openxmlformats.org/drawingml/2006/main" xmlns:r="http://schemas.openxmlformats.org/officeDocument/2006/relationships" xmlns:p="http://schemas.openxmlformats.org/presentationml/2006/main">
  <p:tag name="TIMING" val="|5.8|42.2"/>
</p:tagLst>
</file>

<file path=ppt/tags/tag6.xml><?xml version="1.0" encoding="utf-8"?>
<p:tagLst xmlns:a="http://schemas.openxmlformats.org/drawingml/2006/main" xmlns:r="http://schemas.openxmlformats.org/officeDocument/2006/relationships" xmlns:p="http://schemas.openxmlformats.org/presentationml/2006/main">
  <p:tag name="TIMING" val="|10.1"/>
</p:tagLst>
</file>

<file path=ppt/tags/tag7.xml><?xml version="1.0" encoding="utf-8"?>
<p:tagLst xmlns:a="http://schemas.openxmlformats.org/drawingml/2006/main" xmlns:r="http://schemas.openxmlformats.org/officeDocument/2006/relationships" xmlns:p="http://schemas.openxmlformats.org/presentationml/2006/main">
  <p:tag name="TIMING" val="|3.1|4.4|8.1|5.6|3.7|5.8|3.6|5.8|5.8|10.2"/>
</p:tagLst>
</file>

<file path=ppt/tags/tag8.xml><?xml version="1.0" encoding="utf-8"?>
<p:tagLst xmlns:a="http://schemas.openxmlformats.org/drawingml/2006/main" xmlns:r="http://schemas.openxmlformats.org/officeDocument/2006/relationships" xmlns:p="http://schemas.openxmlformats.org/presentationml/2006/main">
  <p:tag name="TIMING" val="|47.2"/>
</p:tagLst>
</file>

<file path=ppt/tags/tag9.xml><?xml version="1.0" encoding="utf-8"?>
<p:tagLst xmlns:a="http://schemas.openxmlformats.org/drawingml/2006/main" xmlns:r="http://schemas.openxmlformats.org/officeDocument/2006/relationships" xmlns:p="http://schemas.openxmlformats.org/presentationml/2006/main">
  <p:tag name="TIMING" val="|11.8|7.2"/>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16388</TotalTime>
  <Words>9403</Words>
  <Application>Microsoft Office PowerPoint</Application>
  <PresentationFormat>On-screen Show (4:3)</PresentationFormat>
  <Paragraphs>341</Paragraphs>
  <Slides>46</Slides>
  <Notes>46</Notes>
  <HiddenSlides>0</HiddenSlides>
  <MMClips>46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3" baseType="lpstr">
      <vt:lpstr>Arial</vt:lpstr>
      <vt:lpstr>Century Schoolbook</vt:lpstr>
      <vt:lpstr>Garamond</vt:lpstr>
      <vt:lpstr>Times New Roman</vt:lpstr>
      <vt:lpstr>Wingdings</vt:lpstr>
      <vt:lpstr>Stream</vt:lpstr>
      <vt:lpstr>Clip</vt:lpstr>
      <vt:lpstr>Office of Information Practices    UIPA Record Request Log  Basic Training  </vt:lpstr>
      <vt:lpstr>PowerPoint Presentation</vt:lpstr>
      <vt:lpstr>UIPA requires disclosure of government and personal records, unless an exception applies.</vt:lpstr>
      <vt:lpstr>Most requests for records are subject to the UIPA, but do not log:</vt:lpstr>
      <vt:lpstr>PowerPoint Presentation</vt:lpstr>
      <vt:lpstr>WHAT TO LOG:</vt:lpstr>
      <vt:lpstr> The Log is a management tool. </vt:lpstr>
      <vt:lpstr>PowerPoint Presentation</vt:lpstr>
      <vt:lpstr>PowerPoint Presentation</vt:lpstr>
      <vt:lpstr>Log’s colored areas are to help, not for data entry.   Enter data only in white cells,  and not all white cells  </vt:lpstr>
      <vt:lpstr>For detailed UIPA Log Instructions, Frequently Asked Questions,  &amp; other training materials:</vt:lpstr>
      <vt:lpstr>Hawaii’s Public Records Law</vt:lpstr>
      <vt:lpstr>PowerPoint Presentation</vt:lpstr>
      <vt:lpstr>  Make copy (not PDF) of Log and submit with Checklist to OIP through department’s UIPA Coordinator:  January 31:  “Semiannual Log” due for requests received from July 1 through December 31 July 31:  “Year-end Log” due for requests received from July 1 through June 30   </vt:lpstr>
      <vt:lpstr>Checklist </vt:lpstr>
      <vt:lpstr>The UIPA Log  has 4 main parts:</vt:lpstr>
      <vt:lpstr>PowerPoint Presentation</vt:lpstr>
      <vt:lpstr>PowerPoint Presentation</vt:lpstr>
      <vt:lpstr>Add slide showing the Log with the orange row of Averages.</vt:lpstr>
      <vt:lpstr>The UIPA Log--  First part is:</vt:lpstr>
      <vt:lpstr>PowerPoint Presentation</vt:lpstr>
      <vt:lpstr>PowerPoint Presentation</vt:lpstr>
      <vt:lpstr>PowerPoint Presentation</vt:lpstr>
      <vt:lpstr>Columns C &amp; E  can be altered</vt:lpstr>
      <vt:lpstr>Column D:  Requesters’ names</vt:lpstr>
      <vt:lpstr>Column D:  Redacting Requesters’ names</vt:lpstr>
      <vt:lpstr>PowerPoint Presentation</vt:lpstr>
      <vt:lpstr>PowerPoint Presentation</vt:lpstr>
      <vt:lpstr>PowerPoint Presentation</vt:lpstr>
      <vt:lpstr>PowerPoint Presentation</vt:lpstr>
      <vt:lpstr>PowerPoint Presentation</vt:lpstr>
      <vt:lpstr>PowerPoint Presentation</vt:lpstr>
      <vt:lpstr> Columns G thru J: </vt:lpstr>
      <vt:lpstr>PowerPoint Presentation</vt:lpstr>
      <vt:lpstr>PowerPoint Presentation</vt:lpstr>
      <vt:lpstr>PowerPoint Presentation</vt:lpstr>
      <vt:lpstr>PowerPoint Presentation</vt:lpstr>
      <vt:lpstr>PowerPoint Presentation</vt:lpstr>
      <vt:lpstr>Column K  Complex Requests</vt:lpstr>
      <vt:lpstr>Column L: Complex Requests – Incremental Responses</vt:lpstr>
      <vt:lpstr>PowerPoint Presentation</vt:lpstr>
      <vt:lpstr>The UIPA Log--  Second part is:</vt:lpstr>
      <vt:lpstr>Columns M &amp; N: Request Resolution</vt:lpstr>
      <vt:lpstr>PowerPoint Presentation</vt:lpstr>
      <vt:lpstr>PowerPoint Presentation</vt:lpstr>
      <vt:lpstr>PowerPoint Presentation</vt:lpstr>
    </vt:vector>
  </TitlesOfParts>
  <Company>OIP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Z. Brooks</dc:creator>
  <cp:lastModifiedBy>Little, Michael V</cp:lastModifiedBy>
  <cp:revision>1611</cp:revision>
  <cp:lastPrinted>2016-06-20T22:01:12Z</cp:lastPrinted>
  <dcterms:created xsi:type="dcterms:W3CDTF">2007-05-30T00:31:56Z</dcterms:created>
  <dcterms:modified xsi:type="dcterms:W3CDTF">2021-06-22T18:26:58Z</dcterms:modified>
  <cp:contentStatus/>
</cp:coreProperties>
</file>