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34"/>
  </p:notesMasterIdLst>
  <p:handoutMasterIdLst>
    <p:handoutMasterId r:id="rId35"/>
  </p:handoutMasterIdLst>
  <p:sldIdLst>
    <p:sldId id="523" r:id="rId2"/>
    <p:sldId id="524" r:id="rId3"/>
    <p:sldId id="563" r:id="rId4"/>
    <p:sldId id="526" r:id="rId5"/>
    <p:sldId id="564" r:id="rId6"/>
    <p:sldId id="565" r:id="rId7"/>
    <p:sldId id="566" r:id="rId8"/>
    <p:sldId id="567" r:id="rId9"/>
    <p:sldId id="603" r:id="rId10"/>
    <p:sldId id="569" r:id="rId11"/>
    <p:sldId id="533" r:id="rId12"/>
    <p:sldId id="534" r:id="rId13"/>
    <p:sldId id="570" r:id="rId14"/>
    <p:sldId id="571" r:id="rId15"/>
    <p:sldId id="538" r:id="rId16"/>
    <p:sldId id="572" r:id="rId17"/>
    <p:sldId id="573" r:id="rId18"/>
    <p:sldId id="574" r:id="rId19"/>
    <p:sldId id="542" r:id="rId20"/>
    <p:sldId id="543" r:id="rId21"/>
    <p:sldId id="544" r:id="rId22"/>
    <p:sldId id="545" r:id="rId23"/>
    <p:sldId id="546" r:id="rId24"/>
    <p:sldId id="547" r:id="rId25"/>
    <p:sldId id="575" r:id="rId26"/>
    <p:sldId id="550" r:id="rId27"/>
    <p:sldId id="576" r:id="rId28"/>
    <p:sldId id="597" r:id="rId29"/>
    <p:sldId id="598" r:id="rId30"/>
    <p:sldId id="596" r:id="rId31"/>
    <p:sldId id="553" r:id="rId32"/>
    <p:sldId id="555" r:id="rId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00000"/>
    <a:srgbClr val="FFCCFF"/>
    <a:srgbClr val="E775B1"/>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p:cViewPr varScale="1">
        <p:scale>
          <a:sx n="77" d="100"/>
          <a:sy n="77" d="100"/>
        </p:scale>
        <p:origin x="1061"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4" d="100"/>
          <a:sy n="84" d="100"/>
        </p:scale>
        <p:origin x="3870" y="10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7"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defTabSz="989997">
              <a:defRPr sz="1300">
                <a:latin typeface="Arial" charset="0"/>
              </a:defRPr>
            </a:lvl1pPr>
          </a:lstStyle>
          <a:p>
            <a:endParaRPr lang="en-US"/>
          </a:p>
        </p:txBody>
      </p:sp>
      <p:sp>
        <p:nvSpPr>
          <p:cNvPr id="150531" name="Rectangle 3"/>
          <p:cNvSpPr>
            <a:spLocks noGrp="1" noChangeArrowheads="1"/>
          </p:cNvSpPr>
          <p:nvPr>
            <p:ph type="dt" sz="quarter" idx="1"/>
          </p:nvPr>
        </p:nvSpPr>
        <p:spPr bwMode="auto">
          <a:xfrm>
            <a:off x="4142964"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algn="r" defTabSz="989997">
              <a:defRPr sz="1300">
                <a:latin typeface="Arial" charset="0"/>
              </a:defRPr>
            </a:lvl1pPr>
          </a:lstStyle>
          <a:p>
            <a:endParaRPr lang="en-US"/>
          </a:p>
        </p:txBody>
      </p:sp>
      <p:sp>
        <p:nvSpPr>
          <p:cNvPr id="150532" name="Rectangle 4"/>
          <p:cNvSpPr>
            <a:spLocks noGrp="1" noChangeArrowheads="1"/>
          </p:cNvSpPr>
          <p:nvPr>
            <p:ph type="ftr" sz="quarter" idx="2"/>
          </p:nvPr>
        </p:nvSpPr>
        <p:spPr bwMode="auto">
          <a:xfrm>
            <a:off x="7"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defTabSz="989997">
              <a:defRPr sz="1300">
                <a:latin typeface="Arial" charset="0"/>
              </a:defRPr>
            </a:lvl1pPr>
          </a:lstStyle>
          <a:p>
            <a:endParaRPr lang="en-US"/>
          </a:p>
        </p:txBody>
      </p:sp>
      <p:sp>
        <p:nvSpPr>
          <p:cNvPr id="150533" name="Rectangle 5"/>
          <p:cNvSpPr>
            <a:spLocks noGrp="1" noChangeArrowheads="1"/>
          </p:cNvSpPr>
          <p:nvPr>
            <p:ph type="sldNum" sz="quarter" idx="3"/>
          </p:nvPr>
        </p:nvSpPr>
        <p:spPr bwMode="auto">
          <a:xfrm>
            <a:off x="4142964"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algn="r" defTabSz="989997">
              <a:defRPr sz="1300">
                <a:latin typeface="Arial" charset="0"/>
              </a:defRPr>
            </a:lvl1pPr>
          </a:lstStyle>
          <a:p>
            <a:fld id="{42693177-6035-4AEB-875F-22B0CDC22FFF}" type="slidenum">
              <a:rPr lang="en-US"/>
              <a:pPr/>
              <a:t>‹#›</a:t>
            </a:fld>
            <a:endParaRPr lang="en-US"/>
          </a:p>
        </p:txBody>
      </p:sp>
    </p:spTree>
    <p:extLst>
      <p:ext uri="{BB962C8B-B14F-4D97-AF65-F5344CB8AC3E}">
        <p14:creationId xmlns:p14="http://schemas.microsoft.com/office/powerpoint/2010/main" val="3098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7"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defTabSz="989997">
              <a:defRPr sz="1300">
                <a:latin typeface="Arial" charset="0"/>
              </a:defRPr>
            </a:lvl1pPr>
          </a:lstStyle>
          <a:p>
            <a:endParaRPr lang="en-US"/>
          </a:p>
        </p:txBody>
      </p:sp>
      <p:sp>
        <p:nvSpPr>
          <p:cNvPr id="4099" name="Rectangle 3"/>
          <p:cNvSpPr>
            <a:spLocks noGrp="1" noChangeArrowheads="1"/>
          </p:cNvSpPr>
          <p:nvPr>
            <p:ph type="dt" idx="1"/>
          </p:nvPr>
        </p:nvSpPr>
        <p:spPr bwMode="auto">
          <a:xfrm>
            <a:off x="4142964" y="6"/>
            <a:ext cx="3170582" cy="480388"/>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lvl1pPr algn="r" defTabSz="989997">
              <a:defRPr sz="1300">
                <a:latin typeface="Arial" charset="0"/>
              </a:defRPr>
            </a:lvl1pPr>
          </a:lstStyle>
          <a:p>
            <a:endParaRPr lang="en-US"/>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2187" y="4561226"/>
            <a:ext cx="5850835" cy="4320213"/>
          </a:xfrm>
          <a:prstGeom prst="rect">
            <a:avLst/>
          </a:prstGeom>
          <a:noFill/>
          <a:ln w="9525">
            <a:noFill/>
            <a:miter lim="800000"/>
            <a:headEnd/>
            <a:tailEnd/>
          </a:ln>
          <a:effectLst/>
        </p:spPr>
        <p:txBody>
          <a:bodyPr vert="horz" wrap="square" lIns="98990" tIns="49495" rIns="98990" bIns="494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7"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defTabSz="989997">
              <a:defRPr sz="1300">
                <a:latin typeface="Arial" charset="0"/>
              </a:defRPr>
            </a:lvl1pPr>
          </a:lstStyle>
          <a:p>
            <a:endParaRPr lang="en-US"/>
          </a:p>
        </p:txBody>
      </p:sp>
      <p:sp>
        <p:nvSpPr>
          <p:cNvPr id="4103" name="Rectangle 7"/>
          <p:cNvSpPr>
            <a:spLocks noGrp="1" noChangeArrowheads="1"/>
          </p:cNvSpPr>
          <p:nvPr>
            <p:ph type="sldNum" sz="quarter" idx="5"/>
          </p:nvPr>
        </p:nvSpPr>
        <p:spPr bwMode="auto">
          <a:xfrm>
            <a:off x="4142964" y="9119179"/>
            <a:ext cx="3170582" cy="480388"/>
          </a:xfrm>
          <a:prstGeom prst="rect">
            <a:avLst/>
          </a:prstGeom>
          <a:noFill/>
          <a:ln w="9525">
            <a:noFill/>
            <a:miter lim="800000"/>
            <a:headEnd/>
            <a:tailEnd/>
          </a:ln>
          <a:effectLst/>
        </p:spPr>
        <p:txBody>
          <a:bodyPr vert="horz" wrap="square" lIns="98990" tIns="49495" rIns="98990" bIns="49495" numCol="1" anchor="b" anchorCtr="0" compatLnSpc="1">
            <a:prstTxWarp prst="textNoShape">
              <a:avLst/>
            </a:prstTxWarp>
          </a:bodyPr>
          <a:lstStyle>
            <a:lvl1pPr algn="r" defTabSz="989997">
              <a:defRPr sz="1300">
                <a:latin typeface="Arial" charset="0"/>
              </a:defRPr>
            </a:lvl1pPr>
          </a:lstStyle>
          <a:p>
            <a:fld id="{43606869-0246-4CA3-9393-D1098B84A01F}" type="slidenum">
              <a:rPr lang="en-US"/>
              <a:pPr/>
              <a:t>‹#›</a:t>
            </a:fld>
            <a:endParaRPr lang="en-US"/>
          </a:p>
        </p:txBody>
      </p:sp>
    </p:spTree>
    <p:extLst>
      <p:ext uri="{BB962C8B-B14F-4D97-AF65-F5344CB8AC3E}">
        <p14:creationId xmlns:p14="http://schemas.microsoft.com/office/powerpoint/2010/main" val="29702480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oip@hawaii.gov"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Having identified the request and tracked its resolution, let’s now go on to the third part of the Log, which automatically calculates </a:t>
            </a:r>
            <a:r>
              <a:rPr lang="en-US" sz="1900" b="1" dirty="0">
                <a:latin typeface="Times New Roman" pitchFamily="18" charset="0"/>
                <a:cs typeface="Times New Roman" pitchFamily="18" charset="0"/>
              </a:rPr>
              <a:t>fees &amp; costs</a:t>
            </a:r>
            <a:r>
              <a:rPr lang="en-US" sz="1900" dirty="0">
                <a:latin typeface="Times New Roman" pitchFamily="18" charset="0"/>
                <a:cs typeface="Times New Roman" pitchFamily="18" charset="0"/>
              </a:rPr>
              <a:t> based on the agency’s input of search, review, and segregation hours, copying and delivery costs, and fee waivers.</a:t>
            </a:r>
          </a:p>
        </p:txBody>
      </p:sp>
      <p:sp>
        <p:nvSpPr>
          <p:cNvPr id="4" name="Slide Number Placeholder 3"/>
          <p:cNvSpPr>
            <a:spLocks noGrp="1"/>
          </p:cNvSpPr>
          <p:nvPr>
            <p:ph type="sldNum" sz="quarter" idx="10"/>
          </p:nvPr>
        </p:nvSpPr>
        <p:spPr/>
        <p:txBody>
          <a:bodyPr/>
          <a:lstStyle/>
          <a:p>
            <a:fld id="{43606869-0246-4CA3-9393-D1098B84A01F}" type="slidenum">
              <a:rPr lang="en-US" smtClean="0"/>
              <a:pPr/>
              <a:t>1</a:t>
            </a:fld>
            <a:endParaRPr lang="en-US" dirty="0"/>
          </a:p>
        </p:txBody>
      </p:sp>
    </p:spTree>
    <p:extLst>
      <p:ext uri="{BB962C8B-B14F-4D97-AF65-F5344CB8AC3E}">
        <p14:creationId xmlns:p14="http://schemas.microsoft.com/office/powerpoint/2010/main" val="284533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762000"/>
            <a:ext cx="4800600" cy="3600450"/>
          </a:xfrm>
        </p:spPr>
      </p:sp>
      <p:sp>
        <p:nvSpPr>
          <p:cNvPr id="3" name="Notes Placeholder 2"/>
          <p:cNvSpPr>
            <a:spLocks noGrp="1"/>
          </p:cNvSpPr>
          <p:nvPr>
            <p:ph type="body" idx="1"/>
          </p:nvPr>
        </p:nvSpPr>
        <p:spPr/>
        <p:txBody>
          <a:bodyPr>
            <a:noAutofit/>
          </a:bodyPr>
          <a:lstStyle/>
          <a:p>
            <a:r>
              <a:rPr lang="en-US" sz="1400" dirty="0">
                <a:latin typeface="Times New Roman" pitchFamily="18" charset="0"/>
                <a:cs typeface="Times New Roman" pitchFamily="18" charset="0"/>
              </a:rPr>
              <a:t>Column AA is where the agency enters </a:t>
            </a:r>
            <a:r>
              <a:rPr lang="en-US" sz="1400" b="1" dirty="0">
                <a:latin typeface="Times New Roman" pitchFamily="18" charset="0"/>
                <a:cs typeface="Times New Roman" pitchFamily="18" charset="0"/>
              </a:rPr>
              <a:t>“Additional Response Fees Incurred But Not Chargeable.”  </a:t>
            </a:r>
            <a:r>
              <a:rPr lang="en-US" sz="1400" dirty="0">
                <a:latin typeface="Times New Roman" pitchFamily="18" charset="0"/>
                <a:cs typeface="Times New Roman" pitchFamily="18" charset="0"/>
              </a:rPr>
              <a:t>Most times, there will be no entry for this column.  </a:t>
            </a:r>
          </a:p>
          <a:p>
            <a:r>
              <a:rPr lang="en-US" sz="1400" dirty="0">
                <a:latin typeface="Times New Roman" pitchFamily="18" charset="0"/>
                <a:cs typeface="Times New Roman" pitchFamily="18" charset="0"/>
              </a:rPr>
              <a:t>But, t</a:t>
            </a:r>
            <a:r>
              <a:rPr lang="en-US" sz="1400" dirty="0">
                <a:latin typeface="Times New Roman" pitchFamily="18" charset="0"/>
              </a:rPr>
              <a:t>here may be occasions when an agency incurs additional fees or costs that </a:t>
            </a:r>
            <a:r>
              <a:rPr lang="en-US" sz="1400" b="1" dirty="0">
                <a:latin typeface="Times New Roman" pitchFamily="18" charset="0"/>
              </a:rPr>
              <a:t>cannot</a:t>
            </a:r>
            <a:r>
              <a:rPr lang="en-US" sz="1400" dirty="0">
                <a:latin typeface="Times New Roman" pitchFamily="18" charset="0"/>
              </a:rPr>
              <a:t> be recovered by the agency under the UIPA.  For example, the agency may incur, but cannot charge for, </a:t>
            </a:r>
            <a:r>
              <a:rPr lang="en-US" sz="1400" b="1" dirty="0">
                <a:latin typeface="Times New Roman" pitchFamily="18" charset="0"/>
              </a:rPr>
              <a:t>special counsel’s legal fees or an expert witness’s testimony to defend a lawsuit </a:t>
            </a:r>
            <a:r>
              <a:rPr lang="en-US" sz="1400" dirty="0">
                <a:latin typeface="Times New Roman" pitchFamily="18" charset="0"/>
              </a:rPr>
              <a:t>brought by a requester to compel disclosure.  The agency should </a:t>
            </a:r>
            <a:r>
              <a:rPr lang="en-US" sz="1400" b="1" dirty="0">
                <a:latin typeface="Times New Roman" pitchFamily="18" charset="0"/>
              </a:rPr>
              <a:t>estimate</a:t>
            </a:r>
            <a:r>
              <a:rPr lang="en-US" sz="1400" dirty="0">
                <a:latin typeface="Times New Roman" pitchFamily="18" charset="0"/>
              </a:rPr>
              <a:t> and list such </a:t>
            </a:r>
            <a:r>
              <a:rPr lang="en-US" sz="1400" dirty="0" err="1">
                <a:latin typeface="Times New Roman" pitchFamily="18" charset="0"/>
              </a:rPr>
              <a:t>nonrecoverable</a:t>
            </a:r>
            <a:r>
              <a:rPr lang="en-US" sz="1400" dirty="0">
                <a:latin typeface="Times New Roman" pitchFamily="18" charset="0"/>
              </a:rPr>
              <a:t> fees in this column. </a:t>
            </a:r>
          </a:p>
          <a:p>
            <a:r>
              <a:rPr lang="en-US" sz="1400" dirty="0">
                <a:latin typeface="Times New Roman" pitchFamily="18" charset="0"/>
              </a:rPr>
              <a:t>The arrow at the bottom points to the agency’s estimate of additional fees spent in the example of the complex request</a:t>
            </a:r>
            <a:r>
              <a:rPr lang="en-US" sz="1400" b="1" dirty="0">
                <a:latin typeface="Times New Roman" pitchFamily="18" charset="0"/>
              </a:rPr>
              <a:t> </a:t>
            </a:r>
            <a:r>
              <a:rPr lang="en-US" sz="1400" dirty="0">
                <a:latin typeface="Times New Roman" pitchFamily="18" charset="0"/>
              </a:rPr>
              <a:t>from the Honolulu News and shows that the agency incurred “$5,000.00” in estimated additional fees.</a:t>
            </a:r>
            <a:endParaRPr lang="en-US" sz="1400" dirty="0"/>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10</a:t>
            </a:fld>
            <a:endParaRPr lang="en-US" dirty="0"/>
          </a:p>
        </p:txBody>
      </p:sp>
    </p:spTree>
    <p:extLst>
      <p:ext uri="{BB962C8B-B14F-4D97-AF65-F5344CB8AC3E}">
        <p14:creationId xmlns:p14="http://schemas.microsoft.com/office/powerpoint/2010/main" val="231408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Now, we know what fees the agency has incurred in responding to a request.  Next, we need to determine whether any of these fees must be</a:t>
            </a:r>
            <a:r>
              <a:rPr lang="en-US" sz="1400" b="1" dirty="0">
                <a:latin typeface="Times New Roman" pitchFamily="18" charset="0"/>
                <a:cs typeface="Times New Roman" pitchFamily="18" charset="0"/>
              </a:rPr>
              <a:t> waived.</a:t>
            </a:r>
          </a:p>
          <a:p>
            <a:r>
              <a:rPr lang="en-US" sz="1400" dirty="0">
                <a:latin typeface="Times New Roman" pitchFamily="18" charset="0"/>
                <a:cs typeface="Times New Roman" pitchFamily="18" charset="0"/>
              </a:rPr>
              <a:t>OIP’s rules provide for </a:t>
            </a:r>
            <a:r>
              <a:rPr lang="en-US" sz="1400" b="1" dirty="0">
                <a:latin typeface="Times New Roman" pitchFamily="18" charset="0"/>
                <a:cs typeface="Times New Roman" pitchFamily="18" charset="0"/>
              </a:rPr>
              <a:t>two kinds of fee waivers:</a:t>
            </a:r>
            <a:endParaRPr lang="en-US" sz="1400" dirty="0">
              <a:latin typeface="Times New Roman" pitchFamily="18" charset="0"/>
              <a:cs typeface="Times New Roman" pitchFamily="18" charset="0"/>
            </a:endParaRPr>
          </a:p>
          <a:p>
            <a:pPr marL="363747" indent="-363747">
              <a:buAutoNum type="arabicParenBoth"/>
            </a:pPr>
            <a:r>
              <a:rPr lang="en-US" sz="1400" dirty="0">
                <a:latin typeface="Times New Roman" pitchFamily="18" charset="0"/>
                <a:cs typeface="Times New Roman" pitchFamily="18" charset="0"/>
              </a:rPr>
              <a:t>The agency must waive the</a:t>
            </a:r>
            <a:r>
              <a:rPr lang="en-US" sz="1400" b="1" dirty="0">
                <a:latin typeface="Times New Roman" pitchFamily="18" charset="0"/>
                <a:cs typeface="Times New Roman" pitchFamily="18" charset="0"/>
              </a:rPr>
              <a:t> first $30</a:t>
            </a:r>
            <a:r>
              <a:rPr lang="en-US" sz="1400" dirty="0">
                <a:latin typeface="Times New Roman" pitchFamily="18" charset="0"/>
                <a:cs typeface="Times New Roman" pitchFamily="18" charset="0"/>
              </a:rPr>
              <a:t> in fees for search, review, and segregation …</a:t>
            </a:r>
            <a:r>
              <a:rPr lang="en-US" sz="1400" b="1" dirty="0">
                <a:latin typeface="Times New Roman" pitchFamily="18" charset="0"/>
                <a:cs typeface="Times New Roman" pitchFamily="18" charset="0"/>
              </a:rPr>
              <a:t>OR </a:t>
            </a:r>
          </a:p>
          <a:p>
            <a:pPr marL="363747" indent="-363747">
              <a:buAutoNum type="arabicParenBoth"/>
            </a:pPr>
            <a:r>
              <a:rPr lang="en-US" sz="1400" b="1" dirty="0">
                <a:latin typeface="Times New Roman" pitchFamily="18" charset="0"/>
                <a:cs typeface="Times New Roman" pitchFamily="18" charset="0"/>
              </a:rPr>
              <a:t>the first $60 if a</a:t>
            </a: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public interest waiver </a:t>
            </a:r>
            <a:r>
              <a:rPr lang="en-US" sz="1400" dirty="0">
                <a:latin typeface="Times New Roman" pitchFamily="18" charset="0"/>
                <a:cs typeface="Times New Roman" pitchFamily="18" charset="0"/>
              </a:rPr>
              <a:t>applies.  Before granting the request for a public interest waiver, the agency must find that the requester has met the requirements under OIP’s administrative rules for such a waiver, which will be discussed in greater detail shortly.</a:t>
            </a:r>
            <a:endParaRPr lang="en-US" sz="1400" b="1"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11</a:t>
            </a:fld>
            <a:endParaRPr lang="en-US"/>
          </a:p>
        </p:txBody>
      </p:sp>
    </p:spTree>
    <p:extLst>
      <p:ext uri="{BB962C8B-B14F-4D97-AF65-F5344CB8AC3E}">
        <p14:creationId xmlns:p14="http://schemas.microsoft.com/office/powerpoint/2010/main" val="376874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The Log will automatically record a $30 fee waiver, when appropriate, in Column AB, which is why that column is highlighted in blue.  </a:t>
            </a:r>
            <a:r>
              <a:rPr lang="en-US" sz="1400" dirty="0">
                <a:latin typeface="Times New Roman" panose="02020603050405020304" pitchFamily="18" charset="0"/>
                <a:ea typeface="Tahoma" panose="020B0604030504040204" pitchFamily="34" charset="0"/>
                <a:cs typeface="Times New Roman" panose="02020603050405020304" pitchFamily="18" charset="0"/>
              </a:rPr>
              <a:t>Although the waiver is entered as a negative dollar amount so that fees can be properly calculated in later columns, the Column AB “total” highlighted in yellow in cell AB10 will calculate the total </a:t>
            </a:r>
            <a:r>
              <a:rPr lang="en-US" sz="1400" u="sng" dirty="0">
                <a:latin typeface="Times New Roman" panose="02020603050405020304" pitchFamily="18" charset="0"/>
                <a:ea typeface="Tahoma" panose="020B0604030504040204" pitchFamily="34" charset="0"/>
                <a:cs typeface="Times New Roman" panose="02020603050405020304" pitchFamily="18" charset="0"/>
              </a:rPr>
              <a:t>number</a:t>
            </a:r>
            <a:r>
              <a:rPr lang="en-US" sz="1400" dirty="0">
                <a:latin typeface="Times New Roman" panose="02020603050405020304" pitchFamily="18" charset="0"/>
                <a:ea typeface="Tahoma" panose="020B0604030504040204" pitchFamily="34" charset="0"/>
                <a:cs typeface="Times New Roman" panose="02020603050405020304" pitchFamily="18" charset="0"/>
              </a:rPr>
              <a:t> of $30 fee waivers granted by the agency.  The “total” in cell AB10 should be a positive whole number.  </a:t>
            </a:r>
          </a:p>
          <a:p>
            <a:r>
              <a:rPr lang="en-US" sz="1400" dirty="0">
                <a:latin typeface="Tahoma" panose="020B0604030504040204" pitchFamily="34" charset="0"/>
                <a:ea typeface="Tahoma" panose="020B0604030504040204" pitchFamily="34" charset="0"/>
                <a:cs typeface="Tahoma" panose="020B0604030504040204" pitchFamily="34" charset="0"/>
              </a:rPr>
              <a:t> </a:t>
            </a:r>
          </a:p>
          <a:p>
            <a:r>
              <a:rPr lang="en-US" sz="1400" dirty="0">
                <a:latin typeface="Times New Roman" pitchFamily="18" charset="0"/>
                <a:cs typeface="Times New Roman" pitchFamily="18" charset="0"/>
              </a:rPr>
              <a:t>For personal records requests, which are highlighted in purple, remember that </a:t>
            </a:r>
            <a:r>
              <a:rPr lang="en-US" sz="1400" u="sng" dirty="0">
                <a:latin typeface="Times New Roman" pitchFamily="18" charset="0"/>
                <a:cs typeface="Times New Roman" pitchFamily="18" charset="0"/>
              </a:rPr>
              <a:t>no SRS fees may be charged</a:t>
            </a:r>
            <a:r>
              <a:rPr lang="en-US" sz="1400" dirty="0">
                <a:latin typeface="Times New Roman" pitchFamily="18" charset="0"/>
                <a:cs typeface="Times New Roman" pitchFamily="18" charset="0"/>
              </a:rPr>
              <a:t> in the first place.  That is why the Log will automatically enter “$.00” in cells in Column AB that are highlighted in purple.</a:t>
            </a:r>
          </a:p>
        </p:txBody>
      </p:sp>
      <p:sp>
        <p:nvSpPr>
          <p:cNvPr id="4" name="Slide Number Placeholder 3"/>
          <p:cNvSpPr>
            <a:spLocks noGrp="1"/>
          </p:cNvSpPr>
          <p:nvPr>
            <p:ph type="sldNum" sz="quarter" idx="10"/>
          </p:nvPr>
        </p:nvSpPr>
        <p:spPr/>
        <p:txBody>
          <a:bodyPr/>
          <a:lstStyle/>
          <a:p>
            <a:fld id="{43606869-0246-4CA3-9393-D1098B84A01F}" type="slidenum">
              <a:rPr lang="en-US" smtClean="0"/>
              <a:pPr/>
              <a:t>12</a:t>
            </a:fld>
            <a:endParaRPr lang="en-US"/>
          </a:p>
        </p:txBody>
      </p:sp>
    </p:spTree>
    <p:extLst>
      <p:ext uri="{BB962C8B-B14F-4D97-AF65-F5344CB8AC3E}">
        <p14:creationId xmlns:p14="http://schemas.microsoft.com/office/powerpoint/2010/main" val="1838635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1750" y="636588"/>
            <a:ext cx="4799013" cy="3598862"/>
          </a:xfrm>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Column AC shows the </a:t>
            </a:r>
            <a:r>
              <a:rPr lang="en-US" sz="1400" b="1" dirty="0">
                <a:latin typeface="Times New Roman" pitchFamily="18" charset="0"/>
                <a:cs typeface="Times New Roman" pitchFamily="18" charset="0"/>
              </a:rPr>
              <a:t>$60 fee waiver</a:t>
            </a:r>
            <a:r>
              <a:rPr lang="en-US" sz="1400" dirty="0">
                <a:latin typeface="Times New Roman" pitchFamily="18" charset="0"/>
                <a:cs typeface="Times New Roman" pitchFamily="18" charset="0"/>
              </a:rPr>
              <a:t>, with detailed instructions about when to grant this </a:t>
            </a:r>
            <a:r>
              <a:rPr lang="en-US" sz="1400" b="1" dirty="0">
                <a:latin typeface="Times New Roman" pitchFamily="18" charset="0"/>
                <a:cs typeface="Times New Roman" pitchFamily="18" charset="0"/>
              </a:rPr>
              <a:t>public interest waiver.</a:t>
            </a:r>
          </a:p>
          <a:p>
            <a:r>
              <a:rPr lang="en-US" sz="1400" dirty="0">
                <a:latin typeface="Times New Roman" pitchFamily="18" charset="0"/>
                <a:cs typeface="Times New Roman" pitchFamily="18" charset="0"/>
              </a:rPr>
              <a:t>As the pop-up instructions state, the $60 public interest fee waiver must be granted when </a:t>
            </a:r>
            <a:r>
              <a:rPr lang="en-US" sz="1400" b="1" dirty="0">
                <a:latin typeface="Times New Roman" pitchFamily="18" charset="0"/>
              </a:rPr>
              <a:t>(1) </a:t>
            </a:r>
            <a:r>
              <a:rPr lang="en-US" sz="1400" dirty="0">
                <a:latin typeface="Times New Roman" pitchFamily="18" charset="0"/>
              </a:rPr>
              <a:t>the request for such waiver is supported by a statement of facts, including the requester’s identity, </a:t>
            </a:r>
            <a:r>
              <a:rPr lang="en-US" sz="1400" b="1" dirty="0">
                <a:latin typeface="Times New Roman" pitchFamily="18" charset="0"/>
              </a:rPr>
              <a:t>and (2) </a:t>
            </a:r>
            <a:r>
              <a:rPr lang="en-US" sz="1400" dirty="0">
                <a:latin typeface="Times New Roman" pitchFamily="18" charset="0"/>
              </a:rPr>
              <a:t>the agency finds that the waiver would be in the public interest.  § 2-71-32 (a) H.A.R.  </a:t>
            </a:r>
          </a:p>
          <a:p>
            <a:r>
              <a:rPr lang="en-US" sz="1400" dirty="0">
                <a:latin typeface="Times New Roman" pitchFamily="18" charset="0"/>
              </a:rPr>
              <a:t>A $60 public interest fee waiver is in the public interest when </a:t>
            </a:r>
            <a:r>
              <a:rPr lang="en-US" sz="1400" b="1" dirty="0">
                <a:latin typeface="Times New Roman" pitchFamily="18" charset="0"/>
              </a:rPr>
              <a:t>(1) </a:t>
            </a:r>
            <a:r>
              <a:rPr lang="en-US" sz="1400" dirty="0">
                <a:latin typeface="Times New Roman" pitchFamily="18" charset="0"/>
              </a:rPr>
              <a:t>the requested record pertains to an agency’s operation or activities (but the record’s relative importance to the public is not applicable in applying the waiver); </a:t>
            </a:r>
            <a:r>
              <a:rPr lang="en-US" sz="1400" b="1" dirty="0">
                <a:latin typeface="Times New Roman" pitchFamily="18" charset="0"/>
              </a:rPr>
              <a:t>(2) </a:t>
            </a:r>
            <a:r>
              <a:rPr lang="en-US" sz="1400" dirty="0">
                <a:latin typeface="Times New Roman" pitchFamily="18" charset="0"/>
              </a:rPr>
              <a:t>the record is not readily available in the public domain; </a:t>
            </a:r>
            <a:r>
              <a:rPr lang="en-US" sz="1400" b="1" dirty="0">
                <a:latin typeface="Times New Roman" pitchFamily="18" charset="0"/>
              </a:rPr>
              <a:t>and (3) </a:t>
            </a:r>
            <a:r>
              <a:rPr lang="en-US" sz="1400" dirty="0">
                <a:latin typeface="Times New Roman" pitchFamily="18" charset="0"/>
              </a:rPr>
              <a:t>the requester has the primary intention and actual ability to widely disseminate information from the government record to the general public at large.  § 2-71-32 (b) H.A.R. </a:t>
            </a:r>
          </a:p>
          <a:p>
            <a:r>
              <a:rPr lang="en-US" sz="1400" b="1" dirty="0">
                <a:latin typeface="Times New Roman" pitchFamily="18" charset="0"/>
              </a:rPr>
              <a:t>If the agency enters any SRS hours and grants a $60 public interest fee waiver, then it must enter a single “x” in the appropriate white cell of Column AC.  </a:t>
            </a:r>
            <a:r>
              <a:rPr lang="en-US" sz="1400" dirty="0">
                <a:latin typeface="Times New Roman" pitchFamily="18" charset="0"/>
              </a:rPr>
              <a:t>The fee waiver will be factored into the Log’s automatic calculations.  The yellow total in cell AC10 will count all $60 fee waivers in Column AC.  It will </a:t>
            </a:r>
            <a:r>
              <a:rPr lang="en-US" sz="1400" u="sng" dirty="0">
                <a:latin typeface="Times New Roman" pitchFamily="18" charset="0"/>
              </a:rPr>
              <a:t>not</a:t>
            </a:r>
            <a:r>
              <a:rPr lang="en-US" sz="1400" dirty="0">
                <a:latin typeface="Times New Roman" pitchFamily="18" charset="0"/>
              </a:rPr>
              <a:t> count an “x” that has been incorrectly entered in a purple personal record cell. </a:t>
            </a:r>
          </a:p>
          <a:p>
            <a:endParaRPr lang="en-US" sz="1900" dirty="0">
              <a:latin typeface="Times New Roman" pitchFamily="18" charset="0"/>
              <a:cs typeface="Times New Roman" pitchFamily="18" charset="0"/>
            </a:endParaRPr>
          </a:p>
          <a:p>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13</a:t>
            </a:fld>
            <a:endParaRPr lang="en-US" dirty="0"/>
          </a:p>
        </p:txBody>
      </p:sp>
    </p:spTree>
    <p:extLst>
      <p:ext uri="{BB962C8B-B14F-4D97-AF65-F5344CB8AC3E}">
        <p14:creationId xmlns:p14="http://schemas.microsoft.com/office/powerpoint/2010/main" val="985503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3400"/>
            <a:ext cx="4800600" cy="3600450"/>
          </a:xfrm>
        </p:spPr>
      </p:sp>
      <p:sp>
        <p:nvSpPr>
          <p:cNvPr id="3" name="Notes Placeholder 2"/>
          <p:cNvSpPr>
            <a:spLocks noGrp="1"/>
          </p:cNvSpPr>
          <p:nvPr>
            <p:ph type="body" idx="1"/>
          </p:nvPr>
        </p:nvSpPr>
        <p:spPr/>
        <p:txBody>
          <a:bodyPr>
            <a:noAutofit/>
          </a:bodyPr>
          <a:lstStyle/>
          <a:p>
            <a:r>
              <a:rPr lang="en-US" sz="1400" dirty="0">
                <a:latin typeface="Times New Roman" panose="02020603050405020304" pitchFamily="18" charset="0"/>
                <a:cs typeface="Times New Roman" pitchFamily="18" charset="0"/>
              </a:rPr>
              <a:t>Here, in Columns AB and AC, we see how the fee waivers should look.  </a:t>
            </a:r>
            <a:br>
              <a:rPr lang="en-US" sz="1400" dirty="0">
                <a:latin typeface="Times New Roman" panose="02020603050405020304" pitchFamily="18" charset="0"/>
                <a:cs typeface="Times New Roman" pitchFamily="18" charset="0"/>
              </a:rPr>
            </a:br>
            <a:endParaRPr lang="en-US" sz="1400" dirty="0">
              <a:latin typeface="Times New Roman" panose="02020603050405020304" pitchFamily="18" charset="0"/>
              <a:cs typeface="Times New Roman" pitchFamily="18" charset="0"/>
            </a:endParaRPr>
          </a:p>
          <a:p>
            <a:r>
              <a:rPr lang="en-US" sz="1400" dirty="0">
                <a:latin typeface="Times New Roman" panose="02020603050405020304" pitchFamily="18" charset="0"/>
                <a:cs typeface="Times New Roman" pitchFamily="18" charset="0"/>
              </a:rPr>
              <a:t>The Log has automatically entered the $30 fee waiver in Column AB in Examples 1 and 3 (cells AB5 and AB 7).  It also automatically entered $0.00 in the purple cell (AB6) of Example 2 to indicate that no fee waiver is allowed for personal record requests.  </a:t>
            </a:r>
          </a:p>
          <a:p>
            <a:endParaRPr lang="en-US" sz="1400" dirty="0">
              <a:latin typeface="Times New Roman" panose="02020603050405020304" pitchFamily="18" charset="0"/>
              <a:cs typeface="Times New Roman" pitchFamily="18" charset="0"/>
            </a:endParaRPr>
          </a:p>
          <a:p>
            <a:r>
              <a:rPr lang="en-US" sz="1400" dirty="0">
                <a:latin typeface="Times New Roman" panose="02020603050405020304" pitchFamily="18" charset="0"/>
                <a:cs typeface="Times New Roman" pitchFamily="18" charset="0"/>
              </a:rPr>
              <a:t>The agency has entered a single “x” in Column AC for Example 4 (cell AC8) because it granted a </a:t>
            </a:r>
            <a:r>
              <a:rPr lang="en-US" sz="1400" b="1" dirty="0">
                <a:latin typeface="Times New Roman" pitchFamily="18" charset="0"/>
                <a:cs typeface="Times New Roman" pitchFamily="18" charset="0"/>
              </a:rPr>
              <a:t>public interest fee waiver</a:t>
            </a:r>
            <a:r>
              <a:rPr lang="en-US" sz="1400" dirty="0">
                <a:latin typeface="Times New Roman" pitchFamily="18" charset="0"/>
                <a:cs typeface="Times New Roman" pitchFamily="18" charset="0"/>
              </a:rPr>
              <a:t>.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yellow highlighted “Totals” in Columns AB and AC will calculate the total number of $30 or $60 fee waivers, and not their dollar values.  Remember, in this slide, the yellow “Totals” are for the data entries that are in the white rows below, which are different from the highlighted examples.</a:t>
            </a:r>
          </a:p>
          <a:p>
            <a:endParaRPr lang="en-US" sz="1400"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14</a:t>
            </a:fld>
            <a:endParaRPr lang="en-US"/>
          </a:p>
        </p:txBody>
      </p:sp>
    </p:spTree>
    <p:extLst>
      <p:ext uri="{BB962C8B-B14F-4D97-AF65-F5344CB8AC3E}">
        <p14:creationId xmlns:p14="http://schemas.microsoft.com/office/powerpoint/2010/main" val="4113445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Times New Roman" pitchFamily="18" charset="0"/>
                <a:cs typeface="Times New Roman" pitchFamily="18" charset="0"/>
              </a:rPr>
              <a:t>Amounts for fee waivers, legal review hours, and personal record requests are not included in the </a:t>
            </a:r>
            <a:r>
              <a:rPr lang="en-US" b="1" dirty="0">
                <a:latin typeface="Times New Roman" pitchFamily="18" charset="0"/>
                <a:cs typeface="Times New Roman" pitchFamily="18" charset="0"/>
              </a:rPr>
              <a:t>Column AE </a:t>
            </a:r>
            <a:r>
              <a:rPr lang="en-US" dirty="0">
                <a:latin typeface="Times New Roman" pitchFamily="18" charset="0"/>
                <a:cs typeface="Times New Roman" pitchFamily="18" charset="0"/>
              </a:rPr>
              <a:t>net amount that an agency can charge for SRS fees, which we will discuss shortly.  For now, let’s look at Column AD, which shows </a:t>
            </a:r>
            <a:r>
              <a:rPr lang="en-US" b="1" dirty="0">
                <a:latin typeface="Times New Roman" pitchFamily="18" charset="0"/>
                <a:cs typeface="Times New Roman" pitchFamily="18" charset="0"/>
              </a:rPr>
              <a:t>“Fees for Personal Records” </a:t>
            </a:r>
            <a:r>
              <a:rPr lang="en-US" dirty="0">
                <a:latin typeface="Times New Roman" pitchFamily="18" charset="0"/>
                <a:cs typeface="Times New Roman" pitchFamily="18" charset="0"/>
              </a:rPr>
              <a:t>and make sure that you understand that (1) </a:t>
            </a:r>
            <a:r>
              <a:rPr lang="en-US" b="1" dirty="0">
                <a:latin typeface="Times New Roman" pitchFamily="18" charset="0"/>
                <a:cs typeface="Times New Roman" pitchFamily="18" charset="0"/>
              </a:rPr>
              <a:t>Column AD’s amounts will not be included in net fees chargeable, (2) the agency cannot charge the requester for Column AD’s amounts, and (3) no refunds of Column AD’s amounts are due to requesters.</a:t>
            </a:r>
            <a:r>
              <a:rPr lang="en-US" dirty="0">
                <a:latin typeface="Times New Roman" pitchFamily="18" charset="0"/>
                <a:cs typeface="Times New Roman" pitchFamily="18" charset="0"/>
              </a:rPr>
              <a:t>  Based on the search, review, and segregation times that the agency is entering, the Log is simply calculating these </a:t>
            </a:r>
            <a:r>
              <a:rPr lang="en-US" dirty="0" err="1">
                <a:latin typeface="Times New Roman" pitchFamily="18" charset="0"/>
                <a:cs typeface="Times New Roman" pitchFamily="18" charset="0"/>
              </a:rPr>
              <a:t>nonrecoverable</a:t>
            </a:r>
            <a:r>
              <a:rPr lang="en-US" dirty="0">
                <a:latin typeface="Times New Roman" pitchFamily="18" charset="0"/>
                <a:cs typeface="Times New Roman" pitchFamily="18" charset="0"/>
              </a:rPr>
              <a:t> personal record fees in Column AD in order to make other calculations and to provide data that OIP may use in reviewing and developing its administrative rules.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Note that although the agency cannot charge </a:t>
            </a:r>
            <a:r>
              <a:rPr lang="en-US" u="sng" dirty="0">
                <a:latin typeface="Times New Roman" pitchFamily="18" charset="0"/>
                <a:cs typeface="Times New Roman" pitchFamily="18" charset="0"/>
              </a:rPr>
              <a:t>SRS fees </a:t>
            </a:r>
            <a:r>
              <a:rPr lang="en-US" dirty="0">
                <a:latin typeface="Times New Roman" pitchFamily="18" charset="0"/>
                <a:cs typeface="Times New Roman" pitchFamily="18" charset="0"/>
              </a:rPr>
              <a:t>for personal record requests, it can still charge for </a:t>
            </a:r>
            <a:r>
              <a:rPr lang="en-US" u="sng" dirty="0">
                <a:latin typeface="Times New Roman" pitchFamily="18" charset="0"/>
                <a:cs typeface="Times New Roman" pitchFamily="18" charset="0"/>
              </a:rPr>
              <a:t>copying and delivery costs</a:t>
            </a:r>
            <a:r>
              <a:rPr lang="en-US" dirty="0">
                <a:latin typeface="Times New Roman" pitchFamily="18" charset="0"/>
                <a:cs typeface="Times New Roman" pitchFamily="18" charset="0"/>
              </a:rPr>
              <a:t>, which will be explained later.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15</a:t>
            </a:fld>
            <a:endParaRPr lang="en-US"/>
          </a:p>
        </p:txBody>
      </p:sp>
    </p:spTree>
    <p:extLst>
      <p:ext uri="{BB962C8B-B14F-4D97-AF65-F5344CB8AC3E}">
        <p14:creationId xmlns:p14="http://schemas.microsoft.com/office/powerpoint/2010/main" val="354005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1750" y="636588"/>
            <a:ext cx="4799013" cy="3598862"/>
          </a:xfrm>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Let’s see how the Log looks when a personal record request is entered, as in Example 2.  We see that the Log has highlighted in purple Example 2’s cells in Columns AB and AC.  In Column AD, we see a </a:t>
            </a:r>
            <a:r>
              <a:rPr lang="en-US" sz="1400" b="1" dirty="0">
                <a:latin typeface="Times New Roman" pitchFamily="18" charset="0"/>
                <a:cs typeface="Times New Roman" pitchFamily="18" charset="0"/>
              </a:rPr>
              <a:t>negative</a:t>
            </a:r>
            <a:r>
              <a:rPr lang="en-US" sz="1400" dirty="0">
                <a:latin typeface="Times New Roman" pitchFamily="18" charset="0"/>
                <a:cs typeface="Times New Roman" pitchFamily="18" charset="0"/>
              </a:rPr>
              <a:t> number in red in parentheses, ($10.00).  Remember, this is not a fee that the agency can charge nor is it a refund payable to the requester</a:t>
            </a:r>
            <a:r>
              <a:rPr lang="en-US" sz="1900" dirty="0">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43606869-0246-4CA3-9393-D1098B84A01F}" type="slidenum">
              <a:rPr lang="en-US" smtClean="0"/>
              <a:pPr/>
              <a:t>16</a:t>
            </a:fld>
            <a:endParaRPr lang="en-US"/>
          </a:p>
        </p:txBody>
      </p:sp>
    </p:spTree>
    <p:extLst>
      <p:ext uri="{BB962C8B-B14F-4D97-AF65-F5344CB8AC3E}">
        <p14:creationId xmlns:p14="http://schemas.microsoft.com/office/powerpoint/2010/main" val="2587569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12788"/>
            <a:ext cx="4803775" cy="3602037"/>
          </a:xfrm>
        </p:spPr>
      </p:sp>
      <p:sp>
        <p:nvSpPr>
          <p:cNvPr id="3" name="Notes Placeholder 2"/>
          <p:cNvSpPr>
            <a:spLocks noGrp="1"/>
          </p:cNvSpPr>
          <p:nvPr>
            <p:ph type="body" idx="1"/>
          </p:nvPr>
        </p:nvSpPr>
        <p:spPr/>
        <p:txBody>
          <a:bodyPr>
            <a:normAutofit fontScale="77500" lnSpcReduction="20000"/>
          </a:bodyPr>
          <a:lstStyle/>
          <a:p>
            <a:r>
              <a:rPr lang="en-US" sz="1900" dirty="0">
                <a:latin typeface="Times New Roman" pitchFamily="18" charset="0"/>
                <a:cs typeface="Times New Roman" pitchFamily="18" charset="0"/>
              </a:rPr>
              <a:t>What is chargeable to the requester is found in Column AE, where we have the </a:t>
            </a:r>
            <a:r>
              <a:rPr lang="en-US" sz="1900" b="1" dirty="0">
                <a:latin typeface="Times New Roman" pitchFamily="18" charset="0"/>
                <a:cs typeface="Times New Roman" pitchFamily="18" charset="0"/>
              </a:rPr>
              <a:t>Total Net SRS Fees Chargeable.</a:t>
            </a:r>
            <a:r>
              <a:rPr lang="en-US" sz="1900" dirty="0">
                <a:latin typeface="Times New Roman" pitchFamily="18" charset="0"/>
                <a:cs typeface="Times New Roman" pitchFamily="18" charset="0"/>
              </a:rPr>
              <a:t>  This amount is based on the SRS times entered by the agency, and </a:t>
            </a:r>
            <a:r>
              <a:rPr lang="en-US" sz="1900" b="1" dirty="0">
                <a:latin typeface="Times New Roman" pitchFamily="18" charset="0"/>
                <a:cs typeface="Times New Roman" pitchFamily="18" charset="0"/>
              </a:rPr>
              <a:t>excludes amounts for personal records requests, legal review hours, and fee waivers</a:t>
            </a:r>
            <a:r>
              <a:rPr lang="en-US" sz="1900" dirty="0">
                <a:latin typeface="Times New Roman" pitchFamily="18" charset="0"/>
                <a:cs typeface="Times New Roman" pitchFamily="18" charset="0"/>
              </a:rPr>
              <a:t>.  This column </a:t>
            </a:r>
            <a:r>
              <a:rPr lang="en-US" sz="1900" b="1" dirty="0">
                <a:latin typeface="Times New Roman" pitchFamily="18" charset="0"/>
                <a:cs typeface="Times New Roman" pitchFamily="18" charset="0"/>
              </a:rPr>
              <a:t>automatically calculates the </a:t>
            </a:r>
            <a:r>
              <a:rPr lang="en-US" sz="1900" b="1" u="sng" dirty="0">
                <a:latin typeface="Times New Roman" pitchFamily="18" charset="0"/>
                <a:cs typeface="Times New Roman" pitchFamily="18" charset="0"/>
              </a:rPr>
              <a:t>net amount that an agency may charge </a:t>
            </a:r>
            <a:r>
              <a:rPr lang="en-US" sz="1900" b="1" dirty="0">
                <a:latin typeface="Times New Roman" pitchFamily="18" charset="0"/>
                <a:cs typeface="Times New Roman" pitchFamily="18" charset="0"/>
              </a:rPr>
              <a:t>in SRS fees.  </a:t>
            </a:r>
          </a:p>
          <a:p>
            <a:r>
              <a:rPr lang="en-US" sz="1900" dirty="0">
                <a:latin typeface="Times New Roman" pitchFamily="18" charset="0"/>
                <a:cs typeface="Times New Roman" pitchFamily="18" charset="0"/>
              </a:rPr>
              <a:t>For our first </a:t>
            </a:r>
            <a:r>
              <a:rPr lang="en-US" sz="1900">
                <a:latin typeface="Times New Roman" pitchFamily="18" charset="0"/>
                <a:cs typeface="Times New Roman" pitchFamily="18" charset="0"/>
              </a:rPr>
              <a:t>two examples, </a:t>
            </a:r>
            <a:r>
              <a:rPr lang="en-US" sz="1900" dirty="0">
                <a:latin typeface="Times New Roman" pitchFamily="18" charset="0"/>
                <a:cs typeface="Times New Roman" pitchFamily="18" charset="0"/>
              </a:rPr>
              <a:t>no fees are chargeable. The first example of a typical request shows that only $2.50 in SRS fees were incurred, and this falls within the $30 waiver.  </a:t>
            </a:r>
            <a:r>
              <a:rPr lang="en-US" sz="1900" b="1" dirty="0">
                <a:latin typeface="Times New Roman" pitchFamily="18" charset="0"/>
                <a:cs typeface="Times New Roman" pitchFamily="18" charset="0"/>
              </a:rPr>
              <a:t>Although Example 1 shows a negative $27.50 in net fees chargeable, this does </a:t>
            </a:r>
            <a:r>
              <a:rPr lang="en-US" sz="1900" b="1" u="sng" dirty="0">
                <a:latin typeface="Times New Roman" pitchFamily="18" charset="0"/>
                <a:cs typeface="Times New Roman" pitchFamily="18" charset="0"/>
              </a:rPr>
              <a:t>not</a:t>
            </a:r>
            <a:r>
              <a:rPr lang="en-US" sz="1900" b="1" dirty="0">
                <a:latin typeface="Times New Roman" pitchFamily="18" charset="0"/>
                <a:cs typeface="Times New Roman" pitchFamily="18" charset="0"/>
              </a:rPr>
              <a:t> mean that the requester is entitled to a refund.   Any</a:t>
            </a:r>
            <a:r>
              <a:rPr lang="en-US" sz="1900" dirty="0">
                <a:latin typeface="Times New Roman" pitchFamily="18" charset="0"/>
                <a:cs typeface="Times New Roman" pitchFamily="18" charset="0"/>
              </a:rPr>
              <a:t> </a:t>
            </a:r>
            <a:r>
              <a:rPr lang="en-US" sz="1900" b="1" dirty="0">
                <a:latin typeface="Times New Roman" pitchFamily="18" charset="0"/>
                <a:cs typeface="Times New Roman" pitchFamily="18" charset="0"/>
              </a:rPr>
              <a:t>negative number simply means that no fees are chargeable.  </a:t>
            </a:r>
          </a:p>
          <a:p>
            <a:r>
              <a:rPr lang="en-US" sz="1900" dirty="0">
                <a:latin typeface="Times New Roman" pitchFamily="18" charset="0"/>
                <a:cs typeface="Times New Roman" pitchFamily="18" charset="0"/>
              </a:rPr>
              <a:t>The second example of a personal record request shows “$0.00” because no SRS fees can be charged.  </a:t>
            </a:r>
          </a:p>
          <a:p>
            <a:r>
              <a:rPr lang="en-US" sz="1900" dirty="0">
                <a:latin typeface="Times New Roman" pitchFamily="18" charset="0"/>
                <a:cs typeface="Times New Roman" pitchFamily="18" charset="0"/>
              </a:rPr>
              <a:t>The third example points to the anonymous request for President Obama’s birth certificate, which is a government records request, not a personal records request.  SRS fees of $67.50 were incurred, and the Log automatically subtracts the $30 fee waiver, so the total net SRS fees chargeable to the requester is $37.50.</a:t>
            </a:r>
          </a:p>
          <a:p>
            <a:r>
              <a:rPr lang="en-US" sz="1900" dirty="0">
                <a:latin typeface="Times New Roman" pitchFamily="18" charset="0"/>
                <a:cs typeface="Times New Roman" pitchFamily="18" charset="0"/>
              </a:rPr>
              <a:t>The next slide explains the SRS fees for the </a:t>
            </a:r>
            <a:r>
              <a:rPr lang="en-US" sz="1900" b="1" dirty="0">
                <a:latin typeface="Times New Roman" pitchFamily="18" charset="0"/>
                <a:cs typeface="Times New Roman" pitchFamily="18" charset="0"/>
              </a:rPr>
              <a:t>“</a:t>
            </a:r>
            <a:r>
              <a:rPr lang="en-US" sz="1900" dirty="0">
                <a:latin typeface="Times New Roman" pitchFamily="18" charset="0"/>
                <a:cs typeface="Times New Roman" pitchFamily="18" charset="0"/>
              </a:rPr>
              <a:t>Honolulu News,” Example 4.</a:t>
            </a:r>
          </a:p>
        </p:txBody>
      </p:sp>
      <p:sp>
        <p:nvSpPr>
          <p:cNvPr id="4" name="Slide Number Placeholder 3"/>
          <p:cNvSpPr>
            <a:spLocks noGrp="1"/>
          </p:cNvSpPr>
          <p:nvPr>
            <p:ph type="sldNum" sz="quarter" idx="10"/>
          </p:nvPr>
        </p:nvSpPr>
        <p:spPr/>
        <p:txBody>
          <a:bodyPr/>
          <a:lstStyle/>
          <a:p>
            <a:fld id="{43606869-0246-4CA3-9393-D1098B84A01F}" type="slidenum">
              <a:rPr lang="en-US" smtClean="0"/>
              <a:pPr/>
              <a:t>17</a:t>
            </a:fld>
            <a:endParaRPr lang="en-US"/>
          </a:p>
        </p:txBody>
      </p:sp>
    </p:spTree>
    <p:extLst>
      <p:ext uri="{BB962C8B-B14F-4D97-AF65-F5344CB8AC3E}">
        <p14:creationId xmlns:p14="http://schemas.microsoft.com/office/powerpoint/2010/main" val="3099063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0163" y="712788"/>
            <a:ext cx="4802187" cy="3602037"/>
          </a:xfrm>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The bottom arrow points to the total net SRS fees chargeable in Column AE for the </a:t>
            </a:r>
            <a:r>
              <a:rPr lang="en-US" sz="1400" b="1" dirty="0">
                <a:latin typeface="Times New Roman" pitchFamily="18" charset="0"/>
                <a:cs typeface="Times New Roman" pitchFamily="18" charset="0"/>
              </a:rPr>
              <a:t>“Honolulu News” </a:t>
            </a:r>
            <a:r>
              <a:rPr lang="en-US" sz="1400" dirty="0">
                <a:latin typeface="Times New Roman" pitchFamily="18" charset="0"/>
                <a:cs typeface="Times New Roman" pitchFamily="18" charset="0"/>
              </a:rPr>
              <a:t>request.</a:t>
            </a:r>
          </a:p>
          <a:p>
            <a:r>
              <a:rPr lang="en-US" sz="1400" dirty="0">
                <a:latin typeface="Times New Roman" pitchFamily="18" charset="0"/>
                <a:cs typeface="Times New Roman" pitchFamily="18" charset="0"/>
              </a:rPr>
              <a:t>Because this was a </a:t>
            </a:r>
            <a:r>
              <a:rPr lang="en-US" sz="1400" b="1" dirty="0">
                <a:latin typeface="Times New Roman" pitchFamily="18" charset="0"/>
                <a:cs typeface="Times New Roman" pitchFamily="18" charset="0"/>
              </a:rPr>
              <a:t>large, complex request </a:t>
            </a:r>
            <a:r>
              <a:rPr lang="en-US" sz="1400" dirty="0">
                <a:latin typeface="Times New Roman" pitchFamily="18" charset="0"/>
                <a:cs typeface="Times New Roman" pitchFamily="18" charset="0"/>
              </a:rPr>
              <a:t>that incurred $1,360 in SRS fees according to Column Z  and was eligible for the $60 public interest fee waiver as shown in Column AC, the Log automatically calculated the net fees chargeable by subtracting $60 from $1,360, resulting in total net SRS fees chargeable of $1,300, as you see here in Column AE.</a:t>
            </a: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r>
              <a:rPr lang="en-US" sz="1400" b="1" dirty="0">
                <a:latin typeface="Times New Roman" pitchFamily="18" charset="0"/>
                <a:cs typeface="Times New Roman" pitchFamily="18" charset="0"/>
              </a:rPr>
              <a:t> </a:t>
            </a:r>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 </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18</a:t>
            </a:fld>
            <a:endParaRPr lang="en-US"/>
          </a:p>
        </p:txBody>
      </p:sp>
    </p:spTree>
    <p:extLst>
      <p:ext uri="{BB962C8B-B14F-4D97-AF65-F5344CB8AC3E}">
        <p14:creationId xmlns:p14="http://schemas.microsoft.com/office/powerpoint/2010/main" val="399705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782EF-E7E4-4CE4-BC8D-B33650FD8ED2}" type="slidenum">
              <a:rPr lang="en-US"/>
              <a:pPr/>
              <a:t>19</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732187" y="4486237"/>
            <a:ext cx="5850835" cy="4505366"/>
          </a:xfrm>
        </p:spPr>
        <p:txBody>
          <a:bodyPr/>
          <a:lstStyle/>
          <a:p>
            <a:r>
              <a:rPr lang="en-US" sz="1100" b="1" dirty="0">
                <a:latin typeface="Times New Roman" pitchFamily="18" charset="0"/>
                <a:cs typeface="Times New Roman" pitchFamily="18" charset="0"/>
              </a:rPr>
              <a:t>Separate from SRS fees, OIP rules (HAR §2-17-19) allow an agency to recover “[a]</a:t>
            </a:r>
            <a:r>
              <a:rPr lang="en-US" sz="1100" b="1" dirty="0" err="1">
                <a:latin typeface="Times New Roman" pitchFamily="18" charset="0"/>
                <a:cs typeface="Times New Roman" pitchFamily="18" charset="0"/>
              </a:rPr>
              <a:t>ny</a:t>
            </a:r>
            <a:r>
              <a:rPr lang="en-US" sz="1100" b="1" dirty="0">
                <a:latin typeface="Times New Roman" pitchFamily="18" charset="0"/>
                <a:cs typeface="Times New Roman" pitchFamily="18" charset="0"/>
              </a:rPr>
              <a:t> other lawful fees,” such as copy and delivery costs </a:t>
            </a:r>
            <a:r>
              <a:rPr lang="en-US" sz="1100" dirty="0">
                <a:latin typeface="Times New Roman" pitchFamily="18" charset="0"/>
                <a:cs typeface="Times New Roman" pitchFamily="18" charset="0"/>
              </a:rPr>
              <a:t>for responding to a records request.  </a:t>
            </a:r>
            <a:r>
              <a:rPr lang="en-US" sz="1100" b="1" dirty="0">
                <a:latin typeface="Times New Roman" pitchFamily="18" charset="0"/>
                <a:cs typeface="Times New Roman" pitchFamily="18" charset="0"/>
              </a:rPr>
              <a:t>Each agency, not OIP, sets its own schedule of photocopying costs,</a:t>
            </a:r>
            <a:r>
              <a:rPr lang="en-US" sz="1100" dirty="0">
                <a:latin typeface="Times New Roman" pitchFamily="18" charset="0"/>
                <a:cs typeface="Times New Roman" pitchFamily="18" charset="0"/>
              </a:rPr>
              <a:t> which is governed by HRS §92-21 and is outside of OIP’s jurisdiction.  HRS §92-21 currently requires agencies to charge </a:t>
            </a:r>
            <a:r>
              <a:rPr lang="en-US" sz="1100" b="1" dirty="0">
                <a:latin typeface="Times New Roman" pitchFamily="18" charset="0"/>
                <a:cs typeface="Times New Roman" pitchFamily="18" charset="0"/>
              </a:rPr>
              <a:t>not less than five cents </a:t>
            </a:r>
            <a:r>
              <a:rPr lang="en-US" sz="1100" dirty="0">
                <a:latin typeface="Times New Roman" pitchFamily="18" charset="0"/>
                <a:cs typeface="Times New Roman" pitchFamily="18" charset="0"/>
              </a:rPr>
              <a:t>per copy.  </a:t>
            </a:r>
            <a:r>
              <a:rPr lang="en-US" sz="1100" b="1" dirty="0">
                <a:latin typeface="Times New Roman" pitchFamily="18" charset="0"/>
                <a:cs typeface="Times New Roman" pitchFamily="18" charset="0"/>
              </a:rPr>
              <a:t>It is important to also understand that copying and delivery costs are </a:t>
            </a:r>
            <a:r>
              <a:rPr lang="en-US" sz="1100" b="1" u="sng" dirty="0">
                <a:latin typeface="Times New Roman" pitchFamily="18" charset="0"/>
                <a:cs typeface="Times New Roman" pitchFamily="18" charset="0"/>
              </a:rPr>
              <a:t>not</a:t>
            </a:r>
            <a:r>
              <a:rPr lang="en-US" sz="1100" b="1" dirty="0">
                <a:latin typeface="Times New Roman" pitchFamily="18" charset="0"/>
                <a:cs typeface="Times New Roman" pitchFamily="18" charset="0"/>
              </a:rPr>
              <a:t> subject to the SRS fee waivers </a:t>
            </a:r>
            <a:r>
              <a:rPr lang="en-US" sz="1100" dirty="0">
                <a:latin typeface="Times New Roman" pitchFamily="18" charset="0"/>
                <a:cs typeface="Times New Roman" pitchFamily="18" charset="0"/>
              </a:rPr>
              <a:t>found in Columns AB and AC.</a:t>
            </a:r>
          </a:p>
          <a:p>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Column </a:t>
            </a:r>
            <a:r>
              <a:rPr lang="en-US" sz="1100" b="1" dirty="0">
                <a:latin typeface="Times New Roman" pitchFamily="18" charset="0"/>
                <a:cs typeface="Times New Roman" pitchFamily="18" charset="0"/>
              </a:rPr>
              <a:t>AF</a:t>
            </a:r>
            <a:r>
              <a:rPr lang="en-US" sz="1100" dirty="0">
                <a:latin typeface="Times New Roman" pitchFamily="18" charset="0"/>
                <a:cs typeface="Times New Roman" pitchFamily="18" charset="0"/>
              </a:rPr>
              <a:t> is where the agency enters the </a:t>
            </a:r>
            <a:r>
              <a:rPr lang="en-US" sz="1100" b="1" u="sng" dirty="0">
                <a:latin typeface="Times New Roman" pitchFamily="18" charset="0"/>
                <a:cs typeface="Times New Roman" pitchFamily="18" charset="0"/>
              </a:rPr>
              <a:t>gross </a:t>
            </a:r>
            <a:r>
              <a:rPr lang="en-US" sz="1100" b="1" dirty="0">
                <a:latin typeface="Times New Roman" pitchFamily="18" charset="0"/>
                <a:cs typeface="Times New Roman" pitchFamily="18" charset="0"/>
              </a:rPr>
              <a:t>copy or delivery costs </a:t>
            </a:r>
            <a:r>
              <a:rPr lang="en-US" sz="1100" dirty="0">
                <a:latin typeface="Times New Roman" pitchFamily="18" charset="0"/>
                <a:cs typeface="Times New Roman" pitchFamily="18" charset="0"/>
              </a:rPr>
              <a:t>that it </a:t>
            </a:r>
            <a:r>
              <a:rPr lang="en-US" sz="1100" b="1" dirty="0">
                <a:latin typeface="Times New Roman" pitchFamily="18" charset="0"/>
                <a:cs typeface="Times New Roman" pitchFamily="18" charset="0"/>
              </a:rPr>
              <a:t>incurred</a:t>
            </a:r>
            <a:r>
              <a:rPr lang="en-US" sz="1100" dirty="0">
                <a:latin typeface="Times New Roman" pitchFamily="18" charset="0"/>
                <a:cs typeface="Times New Roman" pitchFamily="18" charset="0"/>
              </a:rPr>
              <a:t>.  For gross costs, the agency should </a:t>
            </a:r>
            <a:r>
              <a:rPr lang="en-US" sz="1100" b="1" dirty="0">
                <a:latin typeface="Times New Roman" pitchFamily="18" charset="0"/>
                <a:cs typeface="Times New Roman" pitchFamily="18" charset="0"/>
              </a:rPr>
              <a:t>include</a:t>
            </a:r>
            <a:r>
              <a:rPr lang="en-US" sz="1100" dirty="0">
                <a:latin typeface="Times New Roman" pitchFamily="18" charset="0"/>
                <a:cs typeface="Times New Roman" pitchFamily="18" charset="0"/>
              </a:rPr>
              <a:t> all costs of copies, even those made for the agency’s use in redacting the record.</a:t>
            </a:r>
          </a:p>
          <a:p>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Column </a:t>
            </a:r>
            <a:r>
              <a:rPr lang="en-US" sz="1100" b="1" dirty="0">
                <a:latin typeface="Times New Roman" pitchFamily="18" charset="0"/>
                <a:cs typeface="Times New Roman" pitchFamily="18" charset="0"/>
              </a:rPr>
              <a:t>AG</a:t>
            </a:r>
            <a:r>
              <a:rPr lang="en-US" sz="1100" dirty="0">
                <a:latin typeface="Times New Roman" pitchFamily="18" charset="0"/>
                <a:cs typeface="Times New Roman" pitchFamily="18" charset="0"/>
              </a:rPr>
              <a:t> asks for the </a:t>
            </a:r>
            <a:r>
              <a:rPr lang="en-US" sz="1100" b="1" u="sng" dirty="0">
                <a:latin typeface="Times New Roman" pitchFamily="18" charset="0"/>
                <a:cs typeface="Times New Roman" pitchFamily="18" charset="0"/>
              </a:rPr>
              <a:t>net</a:t>
            </a:r>
            <a:r>
              <a:rPr lang="en-US" sz="1100" b="1" dirty="0">
                <a:latin typeface="Times New Roman" pitchFamily="18" charset="0"/>
                <a:cs typeface="Times New Roman" pitchFamily="18" charset="0"/>
              </a:rPr>
              <a:t> copy or delivery costs </a:t>
            </a:r>
            <a:r>
              <a:rPr lang="en-US" sz="1100" dirty="0">
                <a:latin typeface="Times New Roman" pitchFamily="18" charset="0"/>
                <a:cs typeface="Times New Roman" pitchFamily="18" charset="0"/>
              </a:rPr>
              <a:t>that the agency can charge to the requester.  For net costs</a:t>
            </a:r>
            <a:r>
              <a:rPr lang="en-US" sz="1100" b="1" dirty="0">
                <a:latin typeface="Times New Roman" pitchFamily="18" charset="0"/>
                <a:cs typeface="Times New Roman" pitchFamily="18" charset="0"/>
              </a:rPr>
              <a:t>, the agency should </a:t>
            </a:r>
            <a:r>
              <a:rPr lang="en-US" sz="1100" b="1" u="sng" dirty="0">
                <a:latin typeface="Times New Roman" pitchFamily="18" charset="0"/>
                <a:cs typeface="Times New Roman" pitchFamily="18" charset="0"/>
              </a:rPr>
              <a:t>exclude</a:t>
            </a:r>
            <a:r>
              <a:rPr lang="en-US" sz="1100" b="1" dirty="0">
                <a:latin typeface="Times New Roman" pitchFamily="18" charset="0"/>
                <a:cs typeface="Times New Roman" pitchFamily="18" charset="0"/>
              </a:rPr>
              <a:t> extra copies made so that the agency can redact a record </a:t>
            </a:r>
            <a:r>
              <a:rPr lang="en-US" sz="1100" dirty="0">
                <a:latin typeface="Times New Roman" pitchFamily="18" charset="0"/>
                <a:cs typeface="Times New Roman" pitchFamily="18" charset="0"/>
              </a:rPr>
              <a:t>– </a:t>
            </a:r>
            <a:r>
              <a:rPr lang="en-US" sz="1100" b="1" dirty="0">
                <a:latin typeface="Times New Roman" pitchFamily="18" charset="0"/>
                <a:cs typeface="Times New Roman" pitchFamily="18" charset="0"/>
              </a:rPr>
              <a:t>OIP’s rules allow the agency to charge for only the redacted copy that is provided to the requester.  Include </a:t>
            </a:r>
            <a:r>
              <a:rPr lang="en-US" sz="1100" dirty="0">
                <a:latin typeface="Times New Roman" pitchFamily="18" charset="0"/>
                <a:cs typeface="Times New Roman" pitchFamily="18" charset="0"/>
              </a:rPr>
              <a:t>copies made of an </a:t>
            </a:r>
            <a:r>
              <a:rPr lang="en-US" sz="1100" b="1" dirty="0">
                <a:latin typeface="Times New Roman" pitchFamily="18" charset="0"/>
                <a:cs typeface="Times New Roman" pitchFamily="18" charset="0"/>
              </a:rPr>
              <a:t>electronic </a:t>
            </a:r>
            <a:r>
              <a:rPr lang="en-US" sz="1100" dirty="0">
                <a:latin typeface="Times New Roman" pitchFamily="18" charset="0"/>
                <a:cs typeface="Times New Roman" pitchFamily="18" charset="0"/>
              </a:rPr>
              <a:t>record </a:t>
            </a:r>
            <a:r>
              <a:rPr lang="en-US" sz="1100" b="1" dirty="0">
                <a:latin typeface="Times New Roman" pitchFamily="18" charset="0"/>
                <a:cs typeface="Times New Roman" pitchFamily="18" charset="0"/>
              </a:rPr>
              <a:t>if</a:t>
            </a:r>
            <a:r>
              <a:rPr lang="en-US" sz="1100" dirty="0">
                <a:latin typeface="Times New Roman" pitchFamily="18" charset="0"/>
                <a:cs typeface="Times New Roman" pitchFamily="18" charset="0"/>
              </a:rPr>
              <a:t> the requester asked them to be faxed, mailed, or otherwise provided in a physical form.</a:t>
            </a:r>
          </a:p>
          <a:p>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The yellow highlighted “Totals” in cells AF10 and AG10 add up the amounts found in the white cells, while the orange highlighted “Averages” in cells AF11 and AG11 calculate the copying and delivery costs </a:t>
            </a:r>
            <a:r>
              <a:rPr lang="en-US" sz="1100" u="sng" dirty="0">
                <a:latin typeface="Times New Roman" pitchFamily="18" charset="0"/>
                <a:cs typeface="Times New Roman" pitchFamily="18" charset="0"/>
              </a:rPr>
              <a:t>per case in which such costs were incurred</a:t>
            </a:r>
            <a:r>
              <a:rPr lang="en-US" sz="1100" dirty="0">
                <a:latin typeface="Times New Roman" pitchFamily="18" charset="0"/>
                <a:cs typeface="Times New Roman" pitchFamily="18" charset="0"/>
              </a:rPr>
              <a:t>.  The average does not include cases in which no copying or delivery costs were incurred.</a:t>
            </a:r>
            <a:r>
              <a:rPr lang="en-US" sz="1100" b="1" u="sng" dirty="0">
                <a:latin typeface="Times New Roman" pitchFamily="18" charset="0"/>
                <a:cs typeface="Times New Roman" pitchFamily="18" charset="0"/>
              </a:rPr>
              <a:t> </a:t>
            </a:r>
          </a:p>
          <a:p>
            <a:r>
              <a:rPr lang="en-US" sz="1100" b="1" u="sng" dirty="0">
                <a:latin typeface="Times New Roman" pitchFamily="18" charset="0"/>
                <a:cs typeface="Times New Roman" pitchFamily="18" charset="0"/>
              </a:rPr>
              <a:t>Entry tip</a:t>
            </a:r>
            <a:r>
              <a:rPr lang="en-US" sz="1100" dirty="0">
                <a:latin typeface="Times New Roman" pitchFamily="18" charset="0"/>
                <a:cs typeface="Times New Roman" pitchFamily="18" charset="0"/>
              </a:rPr>
              <a:t>:  </a:t>
            </a:r>
            <a:r>
              <a:rPr lang="en-US" sz="1100" b="1" u="sng" dirty="0">
                <a:latin typeface="Times New Roman" pitchFamily="18" charset="0"/>
                <a:cs typeface="Times New Roman" pitchFamily="18" charset="0"/>
              </a:rPr>
              <a:t>Gross</a:t>
            </a:r>
            <a:r>
              <a:rPr lang="en-US" sz="1100" b="1" dirty="0">
                <a:latin typeface="Times New Roman" pitchFamily="18" charset="0"/>
                <a:cs typeface="Times New Roman" pitchFamily="18" charset="0"/>
              </a:rPr>
              <a:t> copying and delivery costs incurred by the agency should always be </a:t>
            </a:r>
            <a:r>
              <a:rPr lang="en-US" sz="1100" b="1" u="sng" dirty="0">
                <a:latin typeface="Times New Roman" pitchFamily="18" charset="0"/>
                <a:cs typeface="Times New Roman" pitchFamily="18" charset="0"/>
              </a:rPr>
              <a:t>greater than or equal to</a:t>
            </a:r>
            <a:r>
              <a:rPr lang="en-US" sz="1100" b="1" dirty="0">
                <a:latin typeface="Times New Roman" pitchFamily="18" charset="0"/>
                <a:cs typeface="Times New Roman" pitchFamily="18" charset="0"/>
              </a:rPr>
              <a:t> the </a:t>
            </a:r>
            <a:r>
              <a:rPr lang="en-US" sz="1100" b="1" u="sng" dirty="0">
                <a:latin typeface="Times New Roman" pitchFamily="18" charset="0"/>
                <a:cs typeface="Times New Roman" pitchFamily="18" charset="0"/>
              </a:rPr>
              <a:t>net</a:t>
            </a:r>
            <a:r>
              <a:rPr lang="en-US" sz="1100" b="1" dirty="0">
                <a:latin typeface="Times New Roman" pitchFamily="18" charset="0"/>
                <a:cs typeface="Times New Roman" pitchFamily="18" charset="0"/>
              </a:rPr>
              <a:t> costs chargeable to the requester.</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Tree>
    <p:extLst>
      <p:ext uri="{BB962C8B-B14F-4D97-AF65-F5344CB8AC3E}">
        <p14:creationId xmlns:p14="http://schemas.microsoft.com/office/powerpoint/2010/main" val="305757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latin typeface="Times New Roman" pitchFamily="18" charset="0"/>
                <a:cs typeface="Times New Roman" pitchFamily="18" charset="0"/>
              </a:rPr>
              <a:t>The Fees and Costs section breaks out the agency’s expenses by (1) </a:t>
            </a:r>
            <a:r>
              <a:rPr lang="en-US" sz="1600" b="1" dirty="0">
                <a:latin typeface="Times New Roman" pitchFamily="18" charset="0"/>
                <a:cs typeface="Times New Roman" pitchFamily="18" charset="0"/>
              </a:rPr>
              <a:t>search, review, segregation fees,</a:t>
            </a:r>
            <a:r>
              <a:rPr lang="en-US" sz="1600" dirty="0">
                <a:latin typeface="Times New Roman" pitchFamily="18" charset="0"/>
                <a:cs typeface="Times New Roman" pitchFamily="18" charset="0"/>
              </a:rPr>
              <a:t> and (2) </a:t>
            </a:r>
            <a:r>
              <a:rPr lang="en-US" sz="1600" b="1" dirty="0">
                <a:latin typeface="Times New Roman" pitchFamily="18" charset="0"/>
                <a:cs typeface="Times New Roman" pitchFamily="18" charset="0"/>
              </a:rPr>
              <a:t>copy and delivery costs</a:t>
            </a:r>
            <a:r>
              <a:rPr lang="en-US" sz="1600" dirty="0">
                <a:latin typeface="Times New Roman" pitchFamily="18" charset="0"/>
                <a:cs typeface="Times New Roman" pitchFamily="18" charset="0"/>
              </a:rPr>
              <a:t>.  Then, based on the agency’s input, the Log calculates for the agency the </a:t>
            </a:r>
            <a:r>
              <a:rPr lang="en-US" sz="1600" b="1" dirty="0">
                <a:latin typeface="Times New Roman" pitchFamily="18" charset="0"/>
                <a:cs typeface="Times New Roman" pitchFamily="18" charset="0"/>
              </a:rPr>
              <a:t>total fees and costs </a:t>
            </a:r>
            <a:r>
              <a:rPr lang="en-US" sz="1600" dirty="0">
                <a:latin typeface="Times New Roman" pitchFamily="18" charset="0"/>
                <a:cs typeface="Times New Roman" pitchFamily="18" charset="0"/>
              </a:rPr>
              <a:t>for ALL requests as compared to COMPLEX requests by:  (1) what requesters actually paid, (2) what the agency is allowed to charge, (3) what the agency actually incurred, and (4) what the agency incurred but could not recover.</a:t>
            </a:r>
          </a:p>
          <a:p>
            <a:r>
              <a:rPr lang="en-US" sz="1600" dirty="0">
                <a:latin typeface="Times New Roman" pitchFamily="18" charset="0"/>
                <a:cs typeface="Times New Roman" pitchFamily="18" charset="0"/>
              </a:rPr>
              <a:t>The Log also calculates the number and types of </a:t>
            </a:r>
            <a:r>
              <a:rPr lang="en-US" sz="1600" b="1" dirty="0">
                <a:latin typeface="Times New Roman" pitchFamily="18" charset="0"/>
                <a:cs typeface="Times New Roman" pitchFamily="18" charset="0"/>
              </a:rPr>
              <a:t>fee waivers</a:t>
            </a:r>
            <a:r>
              <a:rPr lang="en-US" sz="1600" dirty="0">
                <a:latin typeface="Times New Roman" pitchFamily="18" charset="0"/>
                <a:cs typeface="Times New Roman" pitchFamily="18" charset="0"/>
              </a:rPr>
              <a:t> granted and the </a:t>
            </a:r>
            <a:r>
              <a:rPr lang="en-US" sz="1600" b="1" dirty="0">
                <a:latin typeface="Times New Roman" pitchFamily="18" charset="0"/>
                <a:cs typeface="Times New Roman" pitchFamily="18" charset="0"/>
              </a:rPr>
              <a:t>copying and delivery costs </a:t>
            </a:r>
            <a:r>
              <a:rPr lang="en-US" sz="1600" dirty="0">
                <a:latin typeface="Times New Roman" pitchFamily="18" charset="0"/>
                <a:cs typeface="Times New Roman" pitchFamily="18" charset="0"/>
              </a:rPr>
              <a:t>actually incurred by agencies to fulfill record requests. </a:t>
            </a:r>
          </a:p>
          <a:p>
            <a:r>
              <a:rPr lang="en-US" sz="1600" dirty="0">
                <a:latin typeface="Times New Roman" pitchFamily="18" charset="0"/>
                <a:cs typeface="Times New Roman" pitchFamily="18" charset="0"/>
              </a:rPr>
              <a:t>Ultimately, this data helps to evaluate the costs and benefits of the UIPA as well as whether amendments to OIP’s administrative rules, adopted in 1998, should be made.</a:t>
            </a: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a:t>
            </a:fld>
            <a:endParaRPr lang="en-US" dirty="0"/>
          </a:p>
        </p:txBody>
      </p:sp>
    </p:spTree>
    <p:extLst>
      <p:ext uri="{BB962C8B-B14F-4D97-AF65-F5344CB8AC3E}">
        <p14:creationId xmlns:p14="http://schemas.microsoft.com/office/powerpoint/2010/main" val="4025187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85800"/>
            <a:ext cx="4800600" cy="3600450"/>
          </a:xfrm>
        </p:spPr>
      </p:sp>
      <p:sp>
        <p:nvSpPr>
          <p:cNvPr id="3" name="Notes Placeholder 2"/>
          <p:cNvSpPr>
            <a:spLocks noGrp="1"/>
          </p:cNvSpPr>
          <p:nvPr>
            <p:ph type="body" idx="1"/>
          </p:nvPr>
        </p:nvSpPr>
        <p:spPr/>
        <p:txBody>
          <a:bodyPr>
            <a:normAutofit lnSpcReduction="10000"/>
          </a:bodyPr>
          <a:lstStyle/>
          <a:p>
            <a:r>
              <a:rPr lang="en-US" dirty="0">
                <a:latin typeface="Times New Roman" pitchFamily="18" charset="0"/>
                <a:cs typeface="Times New Roman" pitchFamily="18" charset="0"/>
              </a:rPr>
              <a:t>Let’s look at how copying and delivery costs were entered in the </a:t>
            </a:r>
            <a:r>
              <a:rPr lang="en-US" b="1" dirty="0">
                <a:latin typeface="Times New Roman" pitchFamily="18" charset="0"/>
                <a:cs typeface="Times New Roman" pitchFamily="18" charset="0"/>
              </a:rPr>
              <a:t>white </a:t>
            </a:r>
            <a:r>
              <a:rPr lang="en-US" dirty="0">
                <a:latin typeface="Times New Roman" pitchFamily="18" charset="0"/>
                <a:cs typeface="Times New Roman" pitchFamily="18" charset="0"/>
              </a:rPr>
              <a:t>cells at the bottom of this slide.</a:t>
            </a:r>
          </a:p>
          <a:p>
            <a:r>
              <a:rPr lang="en-US" dirty="0">
                <a:latin typeface="Times New Roman" pitchFamily="18" charset="0"/>
                <a:cs typeface="Times New Roman" pitchFamily="18" charset="0"/>
              </a:rPr>
              <a:t>The first white entry shows that $10 in gross costs were incurred by the agency in  Column AF and that $10 in net costs were chargeable to the requester in Column AG.  For the second white entry, $15 in gross costs are shown in Column AF, but that only $5 of that amount was chargeable, as shown in Column AG.  This implies that $10 of the total costs were for copies that the agency made for its own purposes to review or redact the record, which the agency could not charge the requester.  Only the cost of copying the redacted record for the requester could be properly charged to the requester.</a:t>
            </a:r>
          </a:p>
          <a:p>
            <a:r>
              <a:rPr lang="en-US" dirty="0">
                <a:latin typeface="Times New Roman" pitchFamily="18" charset="0"/>
                <a:cs typeface="Times New Roman" pitchFamily="18" charset="0"/>
              </a:rPr>
              <a:t>The third white entry shows zero costs.  The last white entry shows $20 in gross costs and $45 in  net costs.</a:t>
            </a:r>
          </a:p>
          <a:p>
            <a:r>
              <a:rPr lang="en-US" dirty="0">
                <a:latin typeface="Times New Roman" pitchFamily="18" charset="0"/>
                <a:cs typeface="Times New Roman" pitchFamily="18" charset="0"/>
              </a:rPr>
              <a:t>The yellow highlighted cell AF 10 adds up the gross copying and delivery costs for a total of $45 that was incurred by the agency.  The orange average cell in AF11 divides the total by the number of requests in which such charges were incurred, which is 3 not 4, to calculate an average of $15 per case in which costs were incurred.  The yellow highlighted amounts in cells AG10 and AG 11 perform the same calculations for the net costs and show $60 in total costs and $20 in average costs.  But are these numbers correct? </a:t>
            </a:r>
          </a:p>
          <a:p>
            <a:r>
              <a:rPr lang="en-US" dirty="0">
                <a:latin typeface="Times New Roman" pitchFamily="18" charset="0"/>
                <a:cs typeface="Times New Roman" pitchFamily="18" charset="0"/>
              </a:rPr>
              <a:t>Remember, the gross copying and delivery costs should always be greater than or equal to the net costs.  How can the requester be charged more in net costs in Column AG than the agencies’ gross costs in Column AF?</a:t>
            </a:r>
          </a:p>
          <a:p>
            <a:r>
              <a:rPr lang="en-US" dirty="0">
                <a:latin typeface="Times New Roman" pitchFamily="18" charset="0"/>
                <a:cs typeface="Times New Roman" pitchFamily="18" charset="0"/>
              </a:rPr>
              <a:t>The information is only as good as the data that is entered.  In the fourth white entry, the agency entered wrong data showing $20 in gross costs and $45 in net costs, which is why the Sample Log’s Total and Average show that something is wrong.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20</a:t>
            </a:fld>
            <a:endParaRPr lang="en-US"/>
          </a:p>
        </p:txBody>
      </p:sp>
    </p:spTree>
    <p:extLst>
      <p:ext uri="{BB962C8B-B14F-4D97-AF65-F5344CB8AC3E}">
        <p14:creationId xmlns:p14="http://schemas.microsoft.com/office/powerpoint/2010/main" val="85174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7" y="4671389"/>
            <a:ext cx="5850835" cy="4320213"/>
          </a:xfrm>
        </p:spPr>
        <p:txBody>
          <a:bodyPr>
            <a:normAutofit fontScale="92500" lnSpcReduction="20000"/>
          </a:bodyPr>
          <a:lstStyle/>
          <a:p>
            <a:r>
              <a:rPr lang="en-US" sz="1600" dirty="0">
                <a:latin typeface="Times New Roman" pitchFamily="18" charset="0"/>
                <a:cs typeface="Times New Roman" pitchFamily="18" charset="0"/>
              </a:rPr>
              <a:t>Before we explain the other mistakes in the Sample Log, let’s get to the last column for which the agency has to enter data and see how it affects the </a:t>
            </a:r>
            <a:r>
              <a:rPr lang="en-US" sz="1600" b="1" dirty="0">
                <a:latin typeface="Times New Roman" pitchFamily="18" charset="0"/>
                <a:cs typeface="Times New Roman" pitchFamily="18" charset="0"/>
              </a:rPr>
              <a:t>bottom line in</a:t>
            </a: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total agency fees &amp; costs for record requests.</a:t>
            </a:r>
            <a:r>
              <a:rPr lang="en-US" sz="1600" dirty="0">
                <a:latin typeface="Times New Roman" pitchFamily="18" charset="0"/>
                <a:cs typeface="Times New Roman" pitchFamily="18" charset="0"/>
              </a:rPr>
              <a:t>  These statistics will show agencies what it is costing them in total to respond to record requests, and what fees and costs they are actually recovering from requesters.</a:t>
            </a:r>
          </a:p>
          <a:p>
            <a:r>
              <a:rPr lang="en-US" sz="1600" dirty="0">
                <a:latin typeface="Times New Roman" pitchFamily="18" charset="0"/>
                <a:cs typeface="Times New Roman" pitchFamily="18" charset="0"/>
              </a:rPr>
              <a:t/>
            </a:r>
            <a:br>
              <a:rPr lang="en-US" sz="1600" dirty="0">
                <a:latin typeface="Times New Roman" pitchFamily="18" charset="0"/>
                <a:cs typeface="Times New Roman" pitchFamily="18" charset="0"/>
              </a:rPr>
            </a:br>
            <a:r>
              <a:rPr lang="en-US" sz="1600" dirty="0">
                <a:latin typeface="Times New Roman" pitchFamily="18" charset="0"/>
                <a:cs typeface="Times New Roman" pitchFamily="18" charset="0"/>
              </a:rPr>
              <a:t>First, in </a:t>
            </a:r>
            <a:r>
              <a:rPr lang="en-US" sz="1600" b="1" dirty="0">
                <a:latin typeface="Times New Roman" pitchFamily="18" charset="0"/>
                <a:cs typeface="Times New Roman" pitchFamily="18" charset="0"/>
              </a:rPr>
              <a:t>Column AH</a:t>
            </a:r>
            <a:r>
              <a:rPr lang="en-US" sz="1600" dirty="0">
                <a:latin typeface="Times New Roman" pitchFamily="18" charset="0"/>
                <a:cs typeface="Times New Roman" pitchFamily="18" charset="0"/>
              </a:rPr>
              <a:t>, the </a:t>
            </a:r>
            <a:r>
              <a:rPr lang="en-US" sz="1600" b="1" u="sng" dirty="0">
                <a:latin typeface="Times New Roman" pitchFamily="18" charset="0"/>
                <a:cs typeface="Times New Roman" pitchFamily="18" charset="0"/>
              </a:rPr>
              <a:t>agency inputs </a:t>
            </a:r>
            <a:r>
              <a:rPr lang="en-US" sz="1600" dirty="0">
                <a:latin typeface="Times New Roman" pitchFamily="18" charset="0"/>
                <a:cs typeface="Times New Roman" pitchFamily="18" charset="0"/>
              </a:rPr>
              <a:t>the total fees &amp; costs that were </a:t>
            </a:r>
            <a:r>
              <a:rPr lang="en-US" sz="1600" b="1" dirty="0">
                <a:latin typeface="Times New Roman" pitchFamily="18" charset="0"/>
                <a:cs typeface="Times New Roman" pitchFamily="18" charset="0"/>
              </a:rPr>
              <a:t>actually paid by the requester and collected by the agency </a:t>
            </a:r>
            <a:r>
              <a:rPr lang="en-US" sz="1600" dirty="0">
                <a:latin typeface="Times New Roman" pitchFamily="18" charset="0"/>
                <a:cs typeface="Times New Roman" pitchFamily="18" charset="0"/>
              </a:rPr>
              <a:t>(even if the amounts are deposited into the State’s general fund).  </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a:t>
            </a:r>
            <a:r>
              <a:rPr lang="en-US" sz="1600" b="1" dirty="0">
                <a:latin typeface="Times New Roman" pitchFamily="18" charset="0"/>
                <a:cs typeface="Times New Roman" pitchFamily="18" charset="0"/>
              </a:rPr>
              <a:t>Log will then </a:t>
            </a:r>
            <a:r>
              <a:rPr lang="en-US" sz="1600" b="1" u="sng" dirty="0">
                <a:latin typeface="Times New Roman" pitchFamily="18" charset="0"/>
                <a:cs typeface="Times New Roman" pitchFamily="18" charset="0"/>
              </a:rPr>
              <a:t>automatically calculate</a:t>
            </a:r>
            <a:r>
              <a:rPr lang="en-US" sz="1600" dirty="0">
                <a:latin typeface="Times New Roman" pitchFamily="18" charset="0"/>
                <a:cs typeface="Times New Roman" pitchFamily="18" charset="0"/>
              </a:rPr>
              <a:t> the total net fees and costs that may be charged in Column AI.  Please compare Columns AH and AI because the amount actually paid in Column AH </a:t>
            </a:r>
            <a:r>
              <a:rPr lang="en-US" sz="1600" b="1" dirty="0">
                <a:latin typeface="Times New Roman" pitchFamily="18" charset="0"/>
                <a:cs typeface="Times New Roman" pitchFamily="18" charset="0"/>
              </a:rPr>
              <a:t>should not exceed the total net chargeable fees and costs in Column AI.</a:t>
            </a:r>
          </a:p>
          <a:p>
            <a:endParaRPr lang="en-US" sz="1600" b="1" dirty="0">
              <a:latin typeface="Times New Roman" pitchFamily="18" charset="0"/>
              <a:cs typeface="Times New Roman" pitchFamily="18" charset="0"/>
            </a:endParaRPr>
          </a:p>
          <a:p>
            <a:r>
              <a:rPr lang="en-US" sz="1600" dirty="0">
                <a:latin typeface="Times New Roman" pitchFamily="18" charset="0"/>
                <a:cs typeface="Times New Roman" pitchFamily="18" charset="0"/>
              </a:rPr>
              <a:t>The Log will also automatically calculate the gross fees and costs incurred by the agency in column AJ and the total gross fees and costs incurred but not charged, in essence, what is unrecoverable, in Column AK. </a:t>
            </a:r>
          </a:p>
          <a:p>
            <a:endParaRPr lang="en-US" sz="1600" u="sng"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900" b="1" u="sng" dirty="0">
              <a:latin typeface="Times New Roman" pitchFamily="18" charset="0"/>
              <a:cs typeface="Times New Roman" pitchFamily="18" charset="0"/>
            </a:endParaRPr>
          </a:p>
          <a:p>
            <a:endParaRPr lang="en-US" sz="1900" b="1" u="sng"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21</a:t>
            </a:fld>
            <a:endParaRPr lang="en-US"/>
          </a:p>
        </p:txBody>
      </p:sp>
    </p:spTree>
    <p:extLst>
      <p:ext uri="{BB962C8B-B14F-4D97-AF65-F5344CB8AC3E}">
        <p14:creationId xmlns:p14="http://schemas.microsoft.com/office/powerpoint/2010/main" val="205716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14400"/>
            <a:ext cx="4800600" cy="3600450"/>
          </a:xfrm>
        </p:spPr>
      </p:sp>
      <p:sp>
        <p:nvSpPr>
          <p:cNvPr id="3" name="Notes Placeholder 2"/>
          <p:cNvSpPr>
            <a:spLocks noGrp="1"/>
          </p:cNvSpPr>
          <p:nvPr>
            <p:ph type="body" idx="1"/>
          </p:nvPr>
        </p:nvSpPr>
        <p:spPr/>
        <p:txBody>
          <a:bodyPr>
            <a:normAutofit/>
          </a:bodyPr>
          <a:lstStyle/>
          <a:p>
            <a:r>
              <a:rPr lang="en-US" sz="1900" b="1" u="sng" dirty="0">
                <a:latin typeface="Times New Roman" pitchFamily="18" charset="0"/>
                <a:cs typeface="Times New Roman" pitchFamily="18" charset="0"/>
              </a:rPr>
              <a:t>Please remember this important ENTRY TIP</a:t>
            </a:r>
            <a:r>
              <a:rPr lang="en-US" sz="1900" b="1" dirty="0">
                <a:latin typeface="Times New Roman" pitchFamily="18" charset="0"/>
                <a:cs typeface="Times New Roman" pitchFamily="18" charset="0"/>
              </a:rPr>
              <a:t>:  The calculations and information obtained are only as good as the data that is entered by the agency.  Agencies must properly enter the data, especially in Columns F and K, which identify personal record and complex requests.  </a:t>
            </a:r>
            <a:r>
              <a:rPr lang="en-US" sz="1900" dirty="0">
                <a:latin typeface="Times New Roman" pitchFamily="18" charset="0"/>
                <a:cs typeface="Times New Roman" pitchFamily="18" charset="0"/>
              </a:rPr>
              <a:t>If more than one “x” or any other number, date, or symbol has been mistakenly entered in these columns, the request will not be counted as a personal record or complex request, and fees and costs will not be correctly calculated.</a:t>
            </a: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22</a:t>
            </a:fld>
            <a:endParaRPr lang="en-US"/>
          </a:p>
        </p:txBody>
      </p:sp>
    </p:spTree>
    <p:extLst>
      <p:ext uri="{BB962C8B-B14F-4D97-AF65-F5344CB8AC3E}">
        <p14:creationId xmlns:p14="http://schemas.microsoft.com/office/powerpoint/2010/main" val="3629547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643419"/>
            <a:ext cx="5850835" cy="4320213"/>
          </a:xfrm>
        </p:spPr>
        <p:txBody>
          <a:bodyPr>
            <a:normAutofit fontScale="77500" lnSpcReduction="20000"/>
          </a:bodyPr>
          <a:lstStyle/>
          <a:p>
            <a:r>
              <a:rPr lang="en-US" sz="1900" dirty="0">
                <a:latin typeface="Times New Roman" pitchFamily="18" charset="0"/>
                <a:cs typeface="Times New Roman" pitchFamily="18" charset="0"/>
              </a:rPr>
              <a:t>Let’s look at the highlighted Examples in the middle of this slide and see how the fees and costs were entered.</a:t>
            </a:r>
          </a:p>
          <a:p>
            <a:r>
              <a:rPr lang="en-US" sz="1900" dirty="0">
                <a:latin typeface="Times New Roman" pitchFamily="18" charset="0"/>
                <a:cs typeface="Times New Roman" pitchFamily="18" charset="0"/>
              </a:rPr>
              <a:t>In Example 1, a typical request, Column AH shows that the requester actually paid $10 which is also the total net fees and costs that could be charged, as automatically calculated in Column AI.  Per Column AJ, the actual total gross fees and costs that the agency incurred is $12.50, so Column AK shows that the agency incurred $2.50 in gross fees and costs that it cannot recover. </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By simply entering the amount actually paid in Column AH the Log does the calculations for the other columns in the next 3 examples as well.</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The yellow highlighted “Totals” in row 10 will add up the entries from the </a:t>
            </a:r>
            <a:r>
              <a:rPr lang="en-US" sz="1900" u="sng" dirty="0">
                <a:latin typeface="Times New Roman" pitchFamily="18" charset="0"/>
                <a:cs typeface="Times New Roman" pitchFamily="18" charset="0"/>
              </a:rPr>
              <a:t>white columns below</a:t>
            </a:r>
            <a:r>
              <a:rPr lang="en-US" sz="1900" dirty="0">
                <a:latin typeface="Times New Roman" pitchFamily="18" charset="0"/>
                <a:cs typeface="Times New Roman" pitchFamily="18" charset="0"/>
              </a:rPr>
              <a:t>, not the ones from the Examples highlighted here.  Similarly, the orange highlighted “Averages” in row 11 will provide average fees and costs per request, excluding personal records, based on the entries in the white column entries below.  Because the Sample Log entries in the white rows are different from the highlighted Examples, we will not go over the amounts shown here.</a:t>
            </a:r>
          </a:p>
          <a:p>
            <a:endParaRPr lang="en-US" dirty="0"/>
          </a:p>
        </p:txBody>
      </p:sp>
      <p:sp>
        <p:nvSpPr>
          <p:cNvPr id="4" name="Slide Number Placeholder 3"/>
          <p:cNvSpPr>
            <a:spLocks noGrp="1"/>
          </p:cNvSpPr>
          <p:nvPr>
            <p:ph type="sldNum" sz="quarter" idx="10"/>
          </p:nvPr>
        </p:nvSpPr>
        <p:spPr/>
        <p:txBody>
          <a:bodyPr/>
          <a:lstStyle/>
          <a:p>
            <a:fld id="{43606869-0246-4CA3-9393-D1098B84A01F}" type="slidenum">
              <a:rPr lang="en-US" smtClean="0"/>
              <a:pPr/>
              <a:t>23</a:t>
            </a:fld>
            <a:endParaRPr lang="en-US"/>
          </a:p>
        </p:txBody>
      </p:sp>
    </p:spTree>
    <p:extLst>
      <p:ext uri="{BB962C8B-B14F-4D97-AF65-F5344CB8AC3E}">
        <p14:creationId xmlns:p14="http://schemas.microsoft.com/office/powerpoint/2010/main" val="266245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The last part of the Log provides statistical data on how much time an agency takes to respond to record requests. </a:t>
            </a:r>
            <a:r>
              <a:rPr lang="en-US" sz="1900" b="1" dirty="0">
                <a:latin typeface="Times New Roman" pitchFamily="18" charset="0"/>
                <a:cs typeface="Times New Roman" pitchFamily="18" charset="0"/>
              </a:rPr>
              <a:t>No data is entered by the agency in this part.  </a:t>
            </a:r>
          </a:p>
          <a:p>
            <a:endParaRPr lang="en-US" sz="1900" b="1" dirty="0">
              <a:latin typeface="Times New Roman" pitchFamily="18" charset="0"/>
              <a:cs typeface="Times New Roman" pitchFamily="18" charset="0"/>
            </a:endParaRPr>
          </a:p>
          <a:p>
            <a:r>
              <a:rPr lang="en-US" sz="1900" dirty="0">
                <a:latin typeface="Times New Roman" pitchFamily="18" charset="0"/>
                <a:cs typeface="Times New Roman" pitchFamily="18" charset="0"/>
              </a:rPr>
              <a:t>There are many additional Columns in the electronic Log that you do not see on the Sample Log, and you do not enter any data in them.  Those columns are automatically calculated by the Log based on data that you entered earlier, and they provide important information that OIP will use to calculate fees, costs, payments, completion times, and SRS times, by types of requests.  With this data, OIP can measure compliance with the UIPA and can determine if changes to its rules are warranted.</a:t>
            </a:r>
          </a:p>
          <a:p>
            <a:endParaRPr lang="en-US" sz="1900" b="1" u="sng" dirty="0">
              <a:latin typeface="Times New Roman" pitchFamily="18" charset="0"/>
              <a:cs typeface="Times New Roman" pitchFamily="18" charset="0"/>
            </a:endParaRPr>
          </a:p>
          <a:p>
            <a:endParaRPr lang="en-US" sz="1900" b="1" dirty="0">
              <a:latin typeface="Times New Roman" pitchFamily="18" charset="0"/>
              <a:cs typeface="Times New Roman" pitchFamily="18" charset="0"/>
            </a:endParaRPr>
          </a:p>
          <a:p>
            <a:endParaRPr lang="en-US" sz="1900" b="1" dirty="0">
              <a:latin typeface="Times New Roman" pitchFamily="18" charset="0"/>
              <a:cs typeface="Times New Roman" pitchFamily="18" charset="0"/>
            </a:endParaRPr>
          </a:p>
          <a:p>
            <a:endParaRPr lang="en-US" sz="1900" b="1"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24</a:t>
            </a:fld>
            <a:endParaRPr lang="en-US" dirty="0"/>
          </a:p>
        </p:txBody>
      </p:sp>
    </p:spTree>
    <p:extLst>
      <p:ext uri="{BB962C8B-B14F-4D97-AF65-F5344CB8AC3E}">
        <p14:creationId xmlns:p14="http://schemas.microsoft.com/office/powerpoint/2010/main" val="3891307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879475"/>
            <a:ext cx="4800600" cy="3600450"/>
          </a:xfrm>
        </p:spPr>
      </p:sp>
      <p:sp>
        <p:nvSpPr>
          <p:cNvPr id="3" name="Notes Placeholder 2"/>
          <p:cNvSpPr>
            <a:spLocks noGrp="1"/>
          </p:cNvSpPr>
          <p:nvPr>
            <p:ph type="body" idx="1"/>
          </p:nvPr>
        </p:nvSpPr>
        <p:spPr>
          <a:xfrm>
            <a:off x="720937" y="4643419"/>
            <a:ext cx="5850835" cy="4320213"/>
          </a:xfrm>
        </p:spPr>
        <p:txBody>
          <a:bodyPr>
            <a:normAutofit lnSpcReduction="10000"/>
          </a:bodyPr>
          <a:lstStyle/>
          <a:p>
            <a:r>
              <a:rPr lang="en-US" sz="1000" dirty="0">
                <a:latin typeface="Times New Roman" pitchFamily="18" charset="0"/>
                <a:cs typeface="Times New Roman" pitchFamily="18" charset="0"/>
              </a:rPr>
              <a:t>Now that you understand how to properly enter data for the Log, let’s go over the mistakes that were made in the white data entry rows of the Sample Log and you can circle them on your own copy.</a:t>
            </a:r>
          </a:p>
          <a:p>
            <a:endParaRPr lang="en-US" sz="1000" dirty="0">
              <a:latin typeface="Times New Roman" pitchFamily="18" charset="0"/>
              <a:cs typeface="Times New Roman" pitchFamily="18" charset="0"/>
            </a:endParaRPr>
          </a:p>
          <a:p>
            <a:r>
              <a:rPr lang="en-US" sz="1000" dirty="0">
                <a:latin typeface="Times New Roman" pitchFamily="18" charset="0"/>
                <a:cs typeface="Times New Roman" pitchFamily="18" charset="0"/>
              </a:rPr>
              <a:t>In the first section for “All Written Requests,” we see that the </a:t>
            </a:r>
            <a:r>
              <a:rPr lang="en-US" sz="1000" b="1" dirty="0">
                <a:latin typeface="Times New Roman" pitchFamily="18" charset="0"/>
                <a:cs typeface="Times New Roman" pitchFamily="18" charset="0"/>
              </a:rPr>
              <a:t>request by “</a:t>
            </a:r>
            <a:r>
              <a:rPr lang="en-US" sz="1000" b="1" dirty="0" err="1">
                <a:latin typeface="Times New Roman" pitchFamily="18" charset="0"/>
                <a:cs typeface="Times New Roman" pitchFamily="18" charset="0"/>
              </a:rPr>
              <a:t>Kimo</a:t>
            </a:r>
            <a:r>
              <a:rPr lang="en-US" sz="1000" b="1" dirty="0">
                <a:latin typeface="Times New Roman" pitchFamily="18" charset="0"/>
                <a:cs typeface="Times New Roman" pitchFamily="18" charset="0"/>
              </a:rPr>
              <a:t>” was incorrectly entered with a hashtag or pound symbol instead of  an asterisk to indicate that he was making the request on behalf of a business or nonprofit organization.  An asterisk was properly entered before the “*Honolulu News” request to show that it was made by a business.  </a:t>
            </a:r>
            <a:r>
              <a:rPr lang="en-US" sz="1000" dirty="0">
                <a:latin typeface="Times New Roman" pitchFamily="18" charset="0"/>
                <a:cs typeface="Times New Roman" pitchFamily="18" charset="0"/>
              </a:rPr>
              <a:t>Consequently, yellow cell D10 shows that only 1 request was made by a requester on behalf of a business or nonprofit organization.</a:t>
            </a:r>
          </a:p>
          <a:p>
            <a:r>
              <a:rPr lang="en-US" sz="1000" b="1" dirty="0">
                <a:latin typeface="Times New Roman" pitchFamily="18" charset="0"/>
                <a:cs typeface="Times New Roman" pitchFamily="18" charset="0"/>
              </a:rPr>
              <a:t>In Example 2,  a personal records request by “Lee,” the requester should have been identified by initials or a file number </a:t>
            </a:r>
            <a:r>
              <a:rPr lang="en-US" sz="1000" dirty="0">
                <a:latin typeface="Times New Roman" pitchFamily="18" charset="0"/>
                <a:cs typeface="Times New Roman" pitchFamily="18" charset="0"/>
              </a:rPr>
              <a:t>to avoid having to possibly redact the name later if a request is made for the Log itself.   </a:t>
            </a:r>
          </a:p>
          <a:p>
            <a:r>
              <a:rPr lang="en-US" sz="1000" b="1" dirty="0">
                <a:latin typeface="Times New Roman" pitchFamily="18" charset="0"/>
                <a:cs typeface="Times New Roman" pitchFamily="18" charset="0"/>
              </a:rPr>
              <a:t>In Example 3, Column F of the “Anonymous” request was entered incorrectly because “yes” was entered instead of a single “x” to indicate that it was a personal records request.  Although the Log can list the personal record requester as being “Anonymous,” remember that personal record requests cannot be made anonymously as the agency must ensure that the requester has the right to access the records being sought.    </a:t>
            </a:r>
            <a:r>
              <a:rPr lang="en-US" sz="1000" dirty="0">
                <a:latin typeface="Times New Roman" pitchFamily="18" charset="0"/>
                <a:cs typeface="Times New Roman" pitchFamily="18" charset="0"/>
              </a:rPr>
              <a:t>Because of the incorrect “yes” entry in Column F for Example 3, the “Total” in yellow highlighted cell F10 counts only one, not two, personal record requests.  </a:t>
            </a:r>
          </a:p>
          <a:p>
            <a:r>
              <a:rPr lang="en-US" sz="1000" dirty="0">
                <a:latin typeface="Times New Roman" pitchFamily="18" charset="0"/>
                <a:cs typeface="Times New Roman" pitchFamily="18" charset="0"/>
              </a:rPr>
              <a:t>Moving over to the right in </a:t>
            </a:r>
            <a:r>
              <a:rPr lang="en-US" sz="1000" b="1" dirty="0">
                <a:latin typeface="Times New Roman" pitchFamily="18" charset="0"/>
                <a:cs typeface="Times New Roman" pitchFamily="18" charset="0"/>
              </a:rPr>
              <a:t>Column I, we see that two “xx” was entered incorrectly</a:t>
            </a:r>
            <a:r>
              <a:rPr lang="en-US" sz="1000" dirty="0">
                <a:latin typeface="Times New Roman" pitchFamily="18" charset="0"/>
                <a:cs typeface="Times New Roman" pitchFamily="18" charset="0"/>
              </a:rPr>
              <a:t> for the Anonymous request.  Because of this, only the single “x” entries  for </a:t>
            </a:r>
            <a:r>
              <a:rPr lang="en-US" sz="1000" dirty="0" err="1">
                <a:latin typeface="Times New Roman" pitchFamily="18" charset="0"/>
                <a:cs typeface="Times New Roman" pitchFamily="18" charset="0"/>
              </a:rPr>
              <a:t>Kimo</a:t>
            </a:r>
            <a:r>
              <a:rPr lang="en-US" sz="1000" dirty="0">
                <a:latin typeface="Times New Roman" pitchFamily="18" charset="0"/>
                <a:cs typeface="Times New Roman" pitchFamily="18" charset="0"/>
              </a:rPr>
              <a:t> and the Honolulu News were counted in the total of “2” in yellow highlighted cell I10, and the Anonymous incorrect entry was not included as being a request in which a response was sent within ten work days.  </a:t>
            </a:r>
          </a:p>
          <a:p>
            <a:r>
              <a:rPr lang="en-US" sz="1000" dirty="0">
                <a:latin typeface="Times New Roman" pitchFamily="18" charset="0"/>
                <a:cs typeface="Times New Roman" pitchFamily="18" charset="0"/>
              </a:rPr>
              <a:t>The same problem occurs in </a:t>
            </a:r>
            <a:r>
              <a:rPr lang="en-US" sz="1000" b="1" dirty="0">
                <a:latin typeface="Times New Roman" pitchFamily="18" charset="0"/>
                <a:cs typeface="Times New Roman" pitchFamily="18" charset="0"/>
              </a:rPr>
              <a:t>Column J, where a question mark was incorrectly entered </a:t>
            </a:r>
            <a:r>
              <a:rPr lang="en-US" sz="1000" dirty="0">
                <a:latin typeface="Times New Roman" pitchFamily="18" charset="0"/>
                <a:cs typeface="Times New Roman" pitchFamily="18" charset="0"/>
              </a:rPr>
              <a:t>in the cell for the Anonymous request.  Because the Anonymous entry was not a single “x”, the total in cell J10 only counted the single “x” that was correctly entered for the Honolulu News’ request to indicate that it needed initial clarification.</a:t>
            </a:r>
          </a:p>
          <a:p>
            <a:r>
              <a:rPr lang="en-US" sz="1000" dirty="0">
                <a:latin typeface="Times New Roman" pitchFamily="18" charset="0"/>
                <a:cs typeface="Times New Roman" pitchFamily="18" charset="0"/>
              </a:rPr>
              <a:t>Finally, in the Complex Requests section in </a:t>
            </a:r>
            <a:r>
              <a:rPr lang="en-US" sz="1000" b="1" dirty="0">
                <a:latin typeface="Times New Roman" pitchFamily="18" charset="0"/>
                <a:cs typeface="Times New Roman" pitchFamily="18" charset="0"/>
              </a:rPr>
              <a:t>Column L, the number “3” was incorrectly entered </a:t>
            </a:r>
            <a:r>
              <a:rPr lang="en-US" sz="1000" dirty="0">
                <a:latin typeface="Times New Roman" pitchFamily="18" charset="0"/>
                <a:cs typeface="Times New Roman" pitchFamily="18" charset="0"/>
              </a:rPr>
              <a:t>for the Honolulu News request instead of one “x” so this request was not counted in the total cell above it (cell L10) as being a request requiring incremental responses.</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25</a:t>
            </a:fld>
            <a:endParaRPr lang="en-US"/>
          </a:p>
        </p:txBody>
      </p:sp>
    </p:spTree>
    <p:extLst>
      <p:ext uri="{BB962C8B-B14F-4D97-AF65-F5344CB8AC3E}">
        <p14:creationId xmlns:p14="http://schemas.microsoft.com/office/powerpoint/2010/main" val="1089670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643419"/>
            <a:ext cx="5850835" cy="4320213"/>
          </a:xfrm>
        </p:spPr>
        <p:txBody>
          <a:bodyPr>
            <a:normAutofit lnSpcReduction="10000"/>
          </a:bodyPr>
          <a:lstStyle/>
          <a:p>
            <a:r>
              <a:rPr lang="en-US" dirty="0">
                <a:latin typeface="Times New Roman" pitchFamily="18" charset="0"/>
                <a:cs typeface="Times New Roman" pitchFamily="18" charset="0"/>
              </a:rPr>
              <a:t>Next, let’s look at the mistakes in entering data in the white rows of the “Final Resolution of Requests” section.  In this section, Column N is highlighted in blue because the number of workdays to complete the request is automatically calculated by the Log, so no data is entered there by the agency.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The agency, however, erroneously entered data for the second request by Lee (row 13) because an</a:t>
            </a:r>
            <a:r>
              <a:rPr lang="en-US" b="1" dirty="0">
                <a:latin typeface="Times New Roman" pitchFamily="18" charset="0"/>
                <a:cs typeface="Times New Roman" pitchFamily="18" charset="0"/>
              </a:rPr>
              <a:t> “x” was entered in both Columns P and R, when only ONE of the columns O through T</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should be checked </a:t>
            </a:r>
            <a:r>
              <a:rPr lang="en-US" dirty="0">
                <a:latin typeface="Times New Roman" pitchFamily="18" charset="0"/>
                <a:cs typeface="Times New Roman" pitchFamily="18" charset="0"/>
              </a:rPr>
              <a:t>to show how a request was ultimately resolved.  </a:t>
            </a:r>
            <a:r>
              <a:rPr lang="en-US" b="1" dirty="0">
                <a:latin typeface="Times New Roman" pitchFamily="18" charset="0"/>
                <a:cs typeface="Times New Roman" pitchFamily="18" charset="0"/>
              </a:rPr>
              <a:t>Column P </a:t>
            </a:r>
            <a:r>
              <a:rPr lang="en-US" dirty="0">
                <a:latin typeface="Times New Roman" pitchFamily="18" charset="0"/>
                <a:cs typeface="Times New Roman" pitchFamily="18" charset="0"/>
              </a:rPr>
              <a:t>should be checked if the agency denied the request in full because it claimed an exception to disclosure.  </a:t>
            </a:r>
            <a:r>
              <a:rPr lang="en-US" b="1" dirty="0">
                <a:latin typeface="Times New Roman" pitchFamily="18" charset="0"/>
                <a:cs typeface="Times New Roman" pitchFamily="18" charset="0"/>
              </a:rPr>
              <a:t>Column R</a:t>
            </a:r>
            <a:r>
              <a:rPr lang="en-US" dirty="0">
                <a:latin typeface="Times New Roman" pitchFamily="18" charset="0"/>
                <a:cs typeface="Times New Roman" pitchFamily="18" charset="0"/>
              </a:rPr>
              <a:t> should be checked if the agency was </a:t>
            </a:r>
            <a:r>
              <a:rPr lang="en-US" b="1" u="sng" dirty="0">
                <a:latin typeface="Times New Roman" pitchFamily="18" charset="0"/>
                <a:cs typeface="Times New Roman" pitchFamily="18" charset="0"/>
              </a:rPr>
              <a:t>ultimatel</a:t>
            </a:r>
            <a:r>
              <a:rPr lang="en-US" b="1" dirty="0">
                <a:latin typeface="Times New Roman" pitchFamily="18" charset="0"/>
                <a:cs typeface="Times New Roman" pitchFamily="18" charset="0"/>
              </a:rPr>
              <a:t>y</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unable to respond </a:t>
            </a:r>
            <a:r>
              <a:rPr lang="en-US" dirty="0">
                <a:latin typeface="Times New Roman" pitchFamily="18" charset="0"/>
                <a:cs typeface="Times New Roman" pitchFamily="18" charset="0"/>
              </a:rPr>
              <a:t>because either  (1) it does not maintain the requested record, or (2) the request requires the creation of a summary or compilation of information that is not readily retrievable.  On the other hand, if the agency was </a:t>
            </a:r>
            <a:r>
              <a:rPr lang="en-US" b="1" u="sng" dirty="0">
                <a:latin typeface="Times New Roman" pitchFamily="18" charset="0"/>
                <a:cs typeface="Times New Roman" pitchFamily="18" charset="0"/>
              </a:rPr>
              <a:t>initially</a:t>
            </a:r>
            <a:r>
              <a:rPr lang="en-US" b="1" dirty="0">
                <a:latin typeface="Times New Roman" pitchFamily="18" charset="0"/>
                <a:cs typeface="Times New Roman" pitchFamily="18" charset="0"/>
              </a:rPr>
              <a:t> unable to respond</a:t>
            </a:r>
            <a:r>
              <a:rPr lang="en-US" dirty="0">
                <a:latin typeface="Times New Roman" pitchFamily="18" charset="0"/>
                <a:cs typeface="Times New Roman" pitchFamily="18" charset="0"/>
              </a:rPr>
              <a:t> and later obtained the clarification that it needed to complete the request, then it should have checked </a:t>
            </a:r>
            <a:r>
              <a:rPr lang="en-US" b="1" dirty="0">
                <a:latin typeface="Times New Roman" pitchFamily="18" charset="0"/>
                <a:cs typeface="Times New Roman" pitchFamily="18" charset="0"/>
              </a:rPr>
              <a:t>Column J</a:t>
            </a:r>
            <a:r>
              <a:rPr lang="en-US" dirty="0">
                <a:latin typeface="Times New Roman" pitchFamily="18" charset="0"/>
                <a:cs typeface="Times New Roman" pitchFamily="18" charset="0"/>
              </a:rPr>
              <a:t> instead, not Column R.  Or if the agency was </a:t>
            </a:r>
            <a:r>
              <a:rPr lang="en-US" b="1" dirty="0">
                <a:latin typeface="Times New Roman" pitchFamily="18" charset="0"/>
                <a:cs typeface="Times New Roman" pitchFamily="18" charset="0"/>
              </a:rPr>
              <a:t>initially unable to respond and did </a:t>
            </a:r>
            <a:r>
              <a:rPr lang="en-US" b="1" u="sng" dirty="0">
                <a:latin typeface="Times New Roman" pitchFamily="18" charset="0"/>
                <a:cs typeface="Times New Roman" pitchFamily="18" charset="0"/>
              </a:rPr>
              <a:t>not</a:t>
            </a:r>
            <a:r>
              <a:rPr lang="en-US" b="1" dirty="0">
                <a:latin typeface="Times New Roman" pitchFamily="18" charset="0"/>
                <a:cs typeface="Times New Roman" pitchFamily="18" charset="0"/>
              </a:rPr>
              <a:t> receive the clarification that it had sought from the requester, </a:t>
            </a:r>
            <a:r>
              <a:rPr lang="en-US" dirty="0">
                <a:latin typeface="Times New Roman" pitchFamily="18" charset="0"/>
                <a:cs typeface="Times New Roman" pitchFamily="18" charset="0"/>
              </a:rPr>
              <a:t> then the request could be deemed </a:t>
            </a:r>
            <a:r>
              <a:rPr lang="en-US" b="1" dirty="0">
                <a:latin typeface="Times New Roman" pitchFamily="18" charset="0"/>
                <a:cs typeface="Times New Roman" pitchFamily="18" charset="0"/>
              </a:rPr>
              <a:t>abandoned </a:t>
            </a:r>
            <a:r>
              <a:rPr lang="en-US" dirty="0">
                <a:latin typeface="Times New Roman" pitchFamily="18" charset="0"/>
                <a:cs typeface="Times New Roman" pitchFamily="18" charset="0"/>
              </a:rPr>
              <a:t>and </a:t>
            </a:r>
            <a:r>
              <a:rPr lang="en-US" b="1" dirty="0">
                <a:latin typeface="Times New Roman" pitchFamily="18" charset="0"/>
                <a:cs typeface="Times New Roman" pitchFamily="18" charset="0"/>
              </a:rPr>
              <a:t>Column T </a:t>
            </a:r>
            <a:r>
              <a:rPr lang="en-US" dirty="0">
                <a:latin typeface="Times New Roman" pitchFamily="18" charset="0"/>
                <a:cs typeface="Times New Roman" pitchFamily="18" charset="0"/>
              </a:rPr>
              <a:t>should be marked with a single “x”, not Column R.  Here, however, the agency erroneously entered a “z” instead of one “x” in Column T, so this request was not counted in the “Total” in yellow highlighted cell T10.</a:t>
            </a:r>
          </a:p>
          <a:p>
            <a:endParaRPr lang="en-US" b="1" u="sng" dirty="0">
              <a:latin typeface="Times New Roman" pitchFamily="18" charset="0"/>
              <a:cs typeface="Times New Roman" pitchFamily="18" charset="0"/>
            </a:endParaRPr>
          </a:p>
          <a:p>
            <a:r>
              <a:rPr lang="en-US" dirty="0">
                <a:latin typeface="Times New Roman" pitchFamily="18" charset="0"/>
                <a:cs typeface="Times New Roman" pitchFamily="18" charset="0"/>
              </a:rPr>
              <a:t>Unlike the earlier mistake, note that the last request was properly entered in two columns.  Column Q was marked with a single “x” to indicate that the request was partially granted.  Column U could also be checked because a UIPA lawsuit was filed against the agency by the requester.</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26</a:t>
            </a:fld>
            <a:endParaRPr lang="en-US"/>
          </a:p>
        </p:txBody>
      </p:sp>
    </p:spTree>
    <p:extLst>
      <p:ext uri="{BB962C8B-B14F-4D97-AF65-F5344CB8AC3E}">
        <p14:creationId xmlns:p14="http://schemas.microsoft.com/office/powerpoint/2010/main" val="342918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643419"/>
            <a:ext cx="5850835" cy="2593502"/>
          </a:xfrm>
        </p:spPr>
        <p:txBody>
          <a:bodyPr>
            <a:normAutofit/>
          </a:bodyPr>
          <a:lstStyle/>
          <a:p>
            <a:r>
              <a:rPr lang="en-US" dirty="0">
                <a:latin typeface="Times New Roman" pitchFamily="18" charset="0"/>
                <a:cs typeface="Times New Roman" pitchFamily="18" charset="0"/>
              </a:rPr>
              <a:t>Moving on to the SRS Fees and Costs section, what are the incorrect data entries in the </a:t>
            </a:r>
            <a:r>
              <a:rPr lang="en-US" b="1" dirty="0">
                <a:latin typeface="Times New Roman" pitchFamily="18" charset="0"/>
                <a:cs typeface="Times New Roman" pitchFamily="18" charset="0"/>
              </a:rPr>
              <a:t>white rows </a:t>
            </a:r>
            <a:r>
              <a:rPr lang="en-US" dirty="0">
                <a:latin typeface="Times New Roman" pitchFamily="18" charset="0"/>
                <a:cs typeface="Times New Roman" pitchFamily="18" charset="0"/>
              </a:rPr>
              <a:t>of the Sample Log at the bottom of this slide?  Let’s start with Columns V through X, where the instructions in row 4 remind you to “Enter in 15-minute increments,” such as  .25, .50, or .75.   Obviously then, search hours were incorrectly entered in the white rows of </a:t>
            </a:r>
            <a:r>
              <a:rPr lang="en-US" b="1" dirty="0">
                <a:latin typeface="Times New Roman" pitchFamily="18" charset="0"/>
                <a:cs typeface="Times New Roman" pitchFamily="18" charset="0"/>
              </a:rPr>
              <a:t>Column V as .23 and .</a:t>
            </a:r>
            <a:r>
              <a:rPr lang="en-US" b="1" u="sng" dirty="0">
                <a:latin typeface="Times New Roman" pitchFamily="18" charset="0"/>
                <a:cs typeface="Times New Roman" pitchFamily="18" charset="0"/>
              </a:rPr>
              <a:t>4</a:t>
            </a:r>
            <a:r>
              <a:rPr lang="en-US" b="1" dirty="0">
                <a:latin typeface="Times New Roman" pitchFamily="18" charset="0"/>
                <a:cs typeface="Times New Roman" pitchFamily="18" charset="0"/>
              </a:rPr>
              <a:t>0.</a:t>
            </a:r>
            <a:r>
              <a:rPr lang="en-US" dirty="0">
                <a:latin typeface="Times New Roman" pitchFamily="18" charset="0"/>
                <a:cs typeface="Times New Roman" pitchFamily="18" charset="0"/>
              </a:rPr>
              <a:t> Similarly, in Column W, there is an </a:t>
            </a:r>
            <a:r>
              <a:rPr lang="en-US" b="1" dirty="0">
                <a:latin typeface="Times New Roman" pitchFamily="18" charset="0"/>
                <a:cs typeface="Times New Roman" pitchFamily="18" charset="0"/>
              </a:rPr>
              <a:t>incorrect entry for .</a:t>
            </a:r>
            <a:r>
              <a:rPr lang="en-US" b="1" u="sng" dirty="0">
                <a:latin typeface="Times New Roman" pitchFamily="18" charset="0"/>
                <a:cs typeface="Times New Roman" pitchFamily="18" charset="0"/>
              </a:rPr>
              <a:t>6</a:t>
            </a:r>
            <a:r>
              <a:rPr lang="en-US" b="1" dirty="0">
                <a:latin typeface="Times New Roman" pitchFamily="18" charset="0"/>
                <a:cs typeface="Times New Roman" pitchFamily="18" charset="0"/>
              </a:rPr>
              <a:t>0.  </a:t>
            </a:r>
            <a:r>
              <a:rPr lang="en-US" dirty="0">
                <a:latin typeface="Times New Roman" pitchFamily="18" charset="0"/>
                <a:cs typeface="Times New Roman" pitchFamily="18" charset="0"/>
              </a:rPr>
              <a:t>And in Column X, the one entry was </a:t>
            </a:r>
            <a:r>
              <a:rPr lang="en-US" b="1" dirty="0">
                <a:latin typeface="Times New Roman" pitchFamily="18" charset="0"/>
                <a:cs typeface="Times New Roman" pitchFamily="18" charset="0"/>
              </a:rPr>
              <a:t>incorrectly entered as 15 </a:t>
            </a:r>
            <a:r>
              <a:rPr lang="en-US" b="1" u="sng" dirty="0">
                <a:latin typeface="Times New Roman" pitchFamily="18" charset="0"/>
                <a:cs typeface="Times New Roman" pitchFamily="18" charset="0"/>
              </a:rPr>
              <a:t>comma</a:t>
            </a:r>
            <a:r>
              <a:rPr lang="en-US" b="1" dirty="0">
                <a:latin typeface="Times New Roman" pitchFamily="18" charset="0"/>
                <a:cs typeface="Times New Roman" pitchFamily="18" charset="0"/>
              </a:rPr>
              <a:t> 5.  Because the decimal was incorrectly entered with a comma, instead of a period, in Column X, the error message  #VALUE! appears in Column Y and later columns.</a:t>
            </a:r>
          </a:p>
          <a:p>
            <a:endParaRPr lang="en-US" b="1" u="sng"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27</a:t>
            </a:fld>
            <a:endParaRPr lang="en-US"/>
          </a:p>
        </p:txBody>
      </p:sp>
    </p:spTree>
    <p:extLst>
      <p:ext uri="{BB962C8B-B14F-4D97-AF65-F5344CB8AC3E}">
        <p14:creationId xmlns:p14="http://schemas.microsoft.com/office/powerpoint/2010/main" val="1857500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643419"/>
            <a:ext cx="5850835" cy="4320213"/>
          </a:xfrm>
        </p:spPr>
        <p:txBody>
          <a:bodyPr>
            <a:normAutofit/>
          </a:bodyPr>
          <a:lstStyle/>
          <a:p>
            <a:r>
              <a:rPr lang="en-US" dirty="0">
                <a:latin typeface="Times New Roman" pitchFamily="18" charset="0"/>
                <a:cs typeface="Times New Roman" pitchFamily="18" charset="0"/>
              </a:rPr>
              <a:t>Using the same slide, let’s look at the instructions on row 4 for fee waivers in Columns AB and AC.  Note that Column AB is highlighted in blue, so you do not enter anything there. Also, nothing is entered by you in the purple cells, which identify personal record requests.  </a:t>
            </a:r>
            <a:r>
              <a:rPr lang="en-US" b="1" dirty="0">
                <a:latin typeface="Times New Roman" pitchFamily="18" charset="0"/>
                <a:cs typeface="Times New Roman" pitchFamily="18" charset="0"/>
              </a:rPr>
              <a:t>You just have to enter a single “x” in Column AC if  SRS hours have been entered and the agency is granting a $60 public interest fee waiver.  </a:t>
            </a:r>
            <a:r>
              <a:rPr lang="en-US" dirty="0">
                <a:latin typeface="Times New Roman" pitchFamily="18" charset="0"/>
                <a:cs typeface="Times New Roman" pitchFamily="18" charset="0"/>
              </a:rPr>
              <a:t>The yellow cells AB10 and AC10 will total the number of fee waivers granted by the agency.</a:t>
            </a:r>
          </a:p>
          <a:p>
            <a:endParaRPr lang="en-US" b="1" dirty="0">
              <a:latin typeface="Times New Roman" pitchFamily="18" charset="0"/>
              <a:cs typeface="Times New Roman" pitchFamily="18" charset="0"/>
            </a:endParaRPr>
          </a:p>
          <a:p>
            <a:r>
              <a:rPr lang="en-US" dirty="0">
                <a:latin typeface="Times New Roman" pitchFamily="18" charset="0"/>
                <a:cs typeface="Times New Roman" pitchFamily="18" charset="0"/>
              </a:rPr>
              <a:t>Moving over to </a:t>
            </a:r>
            <a:r>
              <a:rPr lang="en-US" b="1" dirty="0">
                <a:latin typeface="Times New Roman" pitchFamily="18" charset="0"/>
                <a:cs typeface="Times New Roman" pitchFamily="18" charset="0"/>
              </a:rPr>
              <a:t>Columns AF and AG, </a:t>
            </a:r>
            <a:r>
              <a:rPr lang="en-US" dirty="0">
                <a:latin typeface="Times New Roman" pitchFamily="18" charset="0"/>
                <a:cs typeface="Times New Roman" pitchFamily="18" charset="0"/>
              </a:rPr>
              <a:t>we see in the instructions in row 4 that net copying and delivery costs should be less than or equal to gross costs.  The last request in the white cells at the bottom of the slide </a:t>
            </a:r>
            <a:r>
              <a:rPr lang="en-US" b="1" dirty="0">
                <a:latin typeface="Times New Roman" pitchFamily="18" charset="0"/>
                <a:cs typeface="Times New Roman" pitchFamily="18" charset="0"/>
              </a:rPr>
              <a:t>incorrectly entered net chargeable costs of $45 in column AG, which is more than the gross costs of $20 in column AF.</a:t>
            </a:r>
            <a:r>
              <a:rPr lang="en-US" dirty="0">
                <a:latin typeface="Times New Roman" pitchFamily="18" charset="0"/>
                <a:cs typeface="Times New Roman" pitchFamily="18" charset="0"/>
              </a:rPr>
              <a:t>  These numbers have been obviously transposed because the NET costs that are chargeable should always be less than or equal to the GROSS costs incurred.</a:t>
            </a:r>
          </a:p>
        </p:txBody>
      </p:sp>
      <p:sp>
        <p:nvSpPr>
          <p:cNvPr id="4" name="Slide Number Placeholder 3"/>
          <p:cNvSpPr>
            <a:spLocks noGrp="1"/>
          </p:cNvSpPr>
          <p:nvPr>
            <p:ph type="sldNum" sz="quarter" idx="10"/>
          </p:nvPr>
        </p:nvSpPr>
        <p:spPr/>
        <p:txBody>
          <a:bodyPr/>
          <a:lstStyle/>
          <a:p>
            <a:fld id="{43606869-0246-4CA3-9393-D1098B84A01F}" type="slidenum">
              <a:rPr lang="en-US" smtClean="0"/>
              <a:pPr/>
              <a:t>28</a:t>
            </a:fld>
            <a:endParaRPr lang="en-US"/>
          </a:p>
        </p:txBody>
      </p:sp>
    </p:spTree>
    <p:extLst>
      <p:ext uri="{BB962C8B-B14F-4D97-AF65-F5344CB8AC3E}">
        <p14:creationId xmlns:p14="http://schemas.microsoft.com/office/powerpoint/2010/main" val="3356087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643419"/>
            <a:ext cx="5850835" cy="4320213"/>
          </a:xfrm>
        </p:spPr>
        <p:txBody>
          <a:bodyPr>
            <a:normAutofit/>
          </a:bodyPr>
          <a:lstStyle/>
          <a:p>
            <a:r>
              <a:rPr lang="en-US" dirty="0">
                <a:latin typeface="Times New Roman" pitchFamily="18" charset="0"/>
                <a:cs typeface="Times New Roman" pitchFamily="18" charset="0"/>
              </a:rPr>
              <a:t>Finally, let’s look at the last data entry that you will make.</a:t>
            </a:r>
            <a:r>
              <a:rPr lang="en-US" baseline="0" dirty="0">
                <a:latin typeface="Times New Roman" pitchFamily="18" charset="0"/>
                <a:cs typeface="Times New Roman" pitchFamily="18" charset="0"/>
              </a:rPr>
              <a:t>  I</a:t>
            </a:r>
            <a:r>
              <a:rPr lang="en-US" dirty="0">
                <a:latin typeface="Times New Roman" pitchFamily="18" charset="0"/>
                <a:cs typeface="Times New Roman" pitchFamily="18" charset="0"/>
              </a:rPr>
              <a:t>n </a:t>
            </a:r>
            <a:r>
              <a:rPr lang="en-US" b="1" dirty="0">
                <a:latin typeface="Times New Roman" pitchFamily="18" charset="0"/>
                <a:cs typeface="Times New Roman" pitchFamily="18" charset="0"/>
              </a:rPr>
              <a:t>Column AH, we see in the last white cell on the far</a:t>
            </a:r>
            <a:r>
              <a:rPr lang="en-US" b="1" baseline="0" dirty="0">
                <a:latin typeface="Times New Roman" pitchFamily="18" charset="0"/>
                <a:cs typeface="Times New Roman" pitchFamily="18" charset="0"/>
              </a:rPr>
              <a:t> right</a:t>
            </a:r>
            <a:r>
              <a:rPr lang="en-US" b="1" dirty="0">
                <a:latin typeface="Times New Roman" pitchFamily="18" charset="0"/>
                <a:cs typeface="Times New Roman" pitchFamily="18" charset="0"/>
              </a:rPr>
              <a:t> that the requester actually paid $1,375, which is $30 </a:t>
            </a:r>
            <a:r>
              <a:rPr lang="en-US" b="1" u="sng" dirty="0">
                <a:latin typeface="Times New Roman" pitchFamily="18" charset="0"/>
                <a:cs typeface="Times New Roman" pitchFamily="18" charset="0"/>
              </a:rPr>
              <a:t>more</a:t>
            </a:r>
            <a:r>
              <a:rPr lang="en-US" b="1" dirty="0">
                <a:latin typeface="Times New Roman" pitchFamily="18" charset="0"/>
                <a:cs typeface="Times New Roman" pitchFamily="18" charset="0"/>
              </a:rPr>
              <a:t> than the allowable charge of $1,345 that was automatically calculated in blue cell AI15.  </a:t>
            </a:r>
            <a:r>
              <a:rPr lang="en-US" dirty="0">
                <a:latin typeface="Times New Roman" pitchFamily="18" charset="0"/>
                <a:cs typeface="Times New Roman" pitchFamily="18" charset="0"/>
              </a:rPr>
              <a:t>This is another obvious mistake because, as the instructions in row 4 state, the agency cannot charge the requester more than the allowable charges calculated in Column AI.</a:t>
            </a:r>
          </a:p>
          <a:p>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As you see by comparing the sample entries in the white cells with the Examples highlighted above them that the data was entered incorrectly, which is why the fees and costs calculations provide incorrect information.  REMEMBER, THE INFORMATION PRODUCED BY THE LOG WILL ONLY BE AS GOOD AS THE DATA THAT IS PROPERLY ENTERED BY THE AGENCY.</a:t>
            </a:r>
          </a:p>
        </p:txBody>
      </p:sp>
      <p:sp>
        <p:nvSpPr>
          <p:cNvPr id="4" name="Slide Number Placeholder 3"/>
          <p:cNvSpPr>
            <a:spLocks noGrp="1"/>
          </p:cNvSpPr>
          <p:nvPr>
            <p:ph type="sldNum" sz="quarter" idx="10"/>
          </p:nvPr>
        </p:nvSpPr>
        <p:spPr/>
        <p:txBody>
          <a:bodyPr/>
          <a:lstStyle/>
          <a:p>
            <a:fld id="{43606869-0246-4CA3-9393-D1098B84A01F}" type="slidenum">
              <a:rPr lang="en-US" smtClean="0"/>
              <a:pPr/>
              <a:t>29</a:t>
            </a:fld>
            <a:endParaRPr lang="en-US"/>
          </a:p>
        </p:txBody>
      </p:sp>
    </p:spTree>
    <p:extLst>
      <p:ext uri="{BB962C8B-B14F-4D97-AF65-F5344CB8AC3E}">
        <p14:creationId xmlns:p14="http://schemas.microsoft.com/office/powerpoint/2010/main" val="1099196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latin typeface="Times New Roman" pitchFamily="18" charset="0"/>
                <a:cs typeface="Times New Roman" pitchFamily="18" charset="0"/>
              </a:rPr>
              <a:t>This slide shows that we are in the section of the Log for </a:t>
            </a:r>
            <a:r>
              <a:rPr lang="en-US" sz="1900" b="1" dirty="0">
                <a:latin typeface="Times New Roman" pitchFamily="18" charset="0"/>
                <a:cs typeface="Times New Roman" pitchFamily="18" charset="0"/>
              </a:rPr>
              <a:t>Search, Review, Segregation (“SRS”) </a:t>
            </a:r>
            <a:r>
              <a:rPr lang="en-US" sz="1900" dirty="0">
                <a:latin typeface="Times New Roman" pitchFamily="18" charset="0"/>
                <a:cs typeface="Times New Roman" pitchFamily="18" charset="0"/>
              </a:rPr>
              <a:t>fees.  </a:t>
            </a:r>
          </a:p>
          <a:p>
            <a:endParaRPr lang="en-US" sz="1900" dirty="0">
              <a:latin typeface="Times New Roman" pitchFamily="18" charset="0"/>
              <a:cs typeface="Times New Roman" pitchFamily="18" charset="0"/>
            </a:endParaRPr>
          </a:p>
          <a:p>
            <a:r>
              <a:rPr lang="en-US" sz="1900" dirty="0">
                <a:latin typeface="Times New Roman" pitchFamily="18" charset="0"/>
                <a:cs typeface="Times New Roman" pitchFamily="18" charset="0"/>
              </a:rPr>
              <a:t>Let’s start by explaining what these fees are.</a:t>
            </a:r>
            <a:br>
              <a:rPr lang="en-US" sz="1900" dirty="0">
                <a:latin typeface="Times New Roman" pitchFamily="18" charset="0"/>
                <a:cs typeface="Times New Roman" pitchFamily="18" charset="0"/>
              </a:rPr>
            </a:br>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a:t>
            </a:fld>
            <a:endParaRPr lang="en-US"/>
          </a:p>
        </p:txBody>
      </p:sp>
    </p:spTree>
    <p:extLst>
      <p:ext uri="{BB962C8B-B14F-4D97-AF65-F5344CB8AC3E}">
        <p14:creationId xmlns:p14="http://schemas.microsoft.com/office/powerpoint/2010/main" val="644500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you’ve entered all the data and your agency is ready to submit the Log to OIP, what happens?</a:t>
            </a:r>
          </a:p>
          <a:p>
            <a:endParaRPr lang="en-US" dirty="0"/>
          </a:p>
          <a:p>
            <a:r>
              <a:rPr lang="en-US" dirty="0"/>
              <a:t>Remember, your agency’s Log must be accompanied by a Checklist and submitted to OIP, through your UIPA Coordinator, by January 31 and July 31 each year. Before submitting the Log, please go through the Checklist to make sure that there are no data entry errors on the Log. </a:t>
            </a:r>
          </a:p>
          <a:p>
            <a:r>
              <a:rPr lang="en-US" dirty="0"/>
              <a:t> </a:t>
            </a:r>
          </a:p>
          <a:p>
            <a:r>
              <a:rPr lang="en-US" dirty="0"/>
              <a:t>After receiving all agencies’ Logs and Checklists, OIP will upload the data summaries onto the Master UIPA Record Request Log at data.hawaii.gov. OIP will also summarize the year-end data in two reports, one for the state data and one for the county data, which will be posted on OIP’s Reports page at oip.hawaii.gov.  OIP encourages you to review the reports to see how your agency compares to other departments, Counties, or the State as a whole and so that you can see how the data you are entering on the Log provides important measures of government transparency and accountability.  </a:t>
            </a:r>
          </a:p>
        </p:txBody>
      </p:sp>
      <p:sp>
        <p:nvSpPr>
          <p:cNvPr id="4" name="Slide Number Placeholder 3"/>
          <p:cNvSpPr>
            <a:spLocks noGrp="1"/>
          </p:cNvSpPr>
          <p:nvPr>
            <p:ph type="sldNum" sz="quarter" idx="10"/>
          </p:nvPr>
        </p:nvSpPr>
        <p:spPr/>
        <p:txBody>
          <a:bodyPr/>
          <a:lstStyle/>
          <a:p>
            <a:fld id="{43606869-0246-4CA3-9393-D1098B84A01F}" type="slidenum">
              <a:rPr lang="en-US" smtClean="0"/>
              <a:pPr/>
              <a:t>30</a:t>
            </a:fld>
            <a:endParaRPr lang="en-US"/>
          </a:p>
        </p:txBody>
      </p:sp>
    </p:spTree>
    <p:extLst>
      <p:ext uri="{BB962C8B-B14F-4D97-AF65-F5344CB8AC3E}">
        <p14:creationId xmlns:p14="http://schemas.microsoft.com/office/powerpoint/2010/main" val="3607022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700" dirty="0">
                <a:latin typeface="Times New Roman" pitchFamily="18" charset="0"/>
                <a:cs typeface="Times New Roman" pitchFamily="18" charset="0"/>
              </a:rPr>
              <a:t>Now that you’ve been trained to fill out the Log, where do you go for help when you’re actually doing it?  Remember that you have some instructions in the Log’s headings, as well as more detailed pop-up instructions.  This power point presentation, with a complete transcript on the “Notes Page,” is also posted onto OIP’s website at:</a:t>
            </a:r>
          </a:p>
          <a:p>
            <a:pPr algn="ctr"/>
            <a:r>
              <a:rPr lang="en-US" sz="1700" b="1" dirty="0"/>
              <a:t>oip.hawaii.gov</a:t>
            </a:r>
            <a:endParaRPr lang="en-US" sz="1700" b="1"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a:p>
            <a:r>
              <a:rPr lang="en-US" sz="1700" dirty="0">
                <a:latin typeface="Times New Roman" pitchFamily="18" charset="0"/>
                <a:cs typeface="Times New Roman" pitchFamily="18" charset="0"/>
              </a:rPr>
              <a:t>Also, on OIP’s website, the following help is available:</a:t>
            </a:r>
          </a:p>
          <a:p>
            <a:pPr marL="363747" indent="-363747">
              <a:buAutoNum type="arabicParenR"/>
            </a:pPr>
            <a:r>
              <a:rPr lang="en-US" sz="1700" dirty="0">
                <a:latin typeface="Times New Roman" pitchFamily="18" charset="0"/>
                <a:cs typeface="Times New Roman" pitchFamily="18" charset="0"/>
              </a:rPr>
              <a:t>A full set of written UIPA Log instructions;</a:t>
            </a:r>
          </a:p>
          <a:p>
            <a:pPr marL="363747" indent="-363747">
              <a:buAutoNum type="arabicParenR"/>
            </a:pPr>
            <a:r>
              <a:rPr lang="en-US" sz="1700" dirty="0">
                <a:latin typeface="Times New Roman" pitchFamily="18" charset="0"/>
                <a:cs typeface="Times New Roman" pitchFamily="18" charset="0"/>
              </a:rPr>
              <a:t>Frequently Asked Questions about the Log;</a:t>
            </a:r>
          </a:p>
          <a:p>
            <a:pPr marL="363747" indent="-363747">
              <a:buAutoNum type="arabicParenR"/>
            </a:pPr>
            <a:r>
              <a:rPr lang="en-US" sz="1700" dirty="0">
                <a:latin typeface="Times New Roman" pitchFamily="18" charset="0"/>
                <a:cs typeface="Times New Roman" pitchFamily="18" charset="0"/>
              </a:rPr>
              <a:t>A “Tip Sheet” with helpful hints based on users’ experiences with the Log; and</a:t>
            </a:r>
          </a:p>
          <a:p>
            <a:pPr marL="363747" indent="-363747">
              <a:buAutoNum type="arabicParenR"/>
            </a:pPr>
            <a:r>
              <a:rPr lang="en-US" sz="1700" dirty="0">
                <a:latin typeface="Times New Roman" pitchFamily="18" charset="0"/>
                <a:cs typeface="Times New Roman" pitchFamily="18" charset="0"/>
              </a:rPr>
              <a:t>The Log Process Chart, which is a handy cheat sheet to quickly walk you through the procedures.</a:t>
            </a:r>
          </a:p>
          <a:p>
            <a:r>
              <a:rPr lang="en-US" sz="1700" dirty="0">
                <a:latin typeface="Times New Roman" pitchFamily="18" charset="0"/>
                <a:cs typeface="Times New Roman" pitchFamily="18" charset="0"/>
              </a:rPr>
              <a:t>To get to OIP’s website, simply go to </a:t>
            </a:r>
            <a:r>
              <a:rPr lang="en-US" sz="1700" b="1" dirty="0">
                <a:latin typeface="Times New Roman" pitchFamily="18" charset="0"/>
                <a:cs typeface="Times New Roman" pitchFamily="18" charset="0"/>
              </a:rPr>
              <a:t>oip.hawaii.gov</a:t>
            </a:r>
            <a:r>
              <a:rPr lang="en-US" sz="1700" dirty="0">
                <a:latin typeface="Times New Roman" pitchFamily="18" charset="0"/>
                <a:cs typeface="Times New Roman" pitchFamily="18" charset="0"/>
              </a:rPr>
              <a:t>.  Click on the </a:t>
            </a:r>
            <a:r>
              <a:rPr lang="en-US" sz="1700" b="1" dirty="0">
                <a:latin typeface="Times New Roman" pitchFamily="18" charset="0"/>
                <a:cs typeface="Times New Roman" pitchFamily="18" charset="0"/>
              </a:rPr>
              <a:t>Training</a:t>
            </a:r>
            <a:r>
              <a:rPr lang="en-US" sz="1700" dirty="0">
                <a:latin typeface="Times New Roman" pitchFamily="18" charset="0"/>
                <a:cs typeface="Times New Roman" pitchFamily="18" charset="0"/>
              </a:rPr>
              <a:t> link on the right side, and look under the </a:t>
            </a:r>
            <a:r>
              <a:rPr lang="en-US" sz="1700" b="1" dirty="0">
                <a:latin typeface="Times New Roman" pitchFamily="18" charset="0"/>
                <a:cs typeface="Times New Roman" pitchFamily="18" charset="0"/>
              </a:rPr>
              <a:t>UIPA</a:t>
            </a:r>
            <a:r>
              <a:rPr lang="en-US" sz="1700" dirty="0">
                <a:latin typeface="Times New Roman" pitchFamily="18" charset="0"/>
                <a:cs typeface="Times New Roman" pitchFamily="18" charset="0"/>
              </a:rPr>
              <a:t> section for the </a:t>
            </a:r>
            <a:r>
              <a:rPr lang="en-US" sz="1700" b="1" dirty="0">
                <a:latin typeface="Times New Roman" pitchFamily="18" charset="0"/>
                <a:cs typeface="Times New Roman" pitchFamily="18" charset="0"/>
              </a:rPr>
              <a:t>UIPA Record Request Log</a:t>
            </a:r>
            <a:r>
              <a:rPr lang="en-US" sz="1700" dirty="0">
                <a:latin typeface="Times New Roman" pitchFamily="18" charset="0"/>
                <a:cs typeface="Times New Roman" pitchFamily="18" charset="0"/>
              </a:rPr>
              <a:t> training.  Or, if you want basic training on the UIPA law itself, and not the Log, you can find a different presentation, the UIPA Guide, Quick Reviews on various issues, and other training materials there on OIP’s website.</a:t>
            </a:r>
          </a:p>
          <a:p>
            <a:endParaRPr lang="en-US" sz="1800"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31</a:t>
            </a:fld>
            <a:endParaRPr lang="en-US" dirty="0"/>
          </a:p>
        </p:txBody>
      </p:sp>
    </p:spTree>
    <p:extLst>
      <p:ext uri="{BB962C8B-B14F-4D97-AF65-F5344CB8AC3E}">
        <p14:creationId xmlns:p14="http://schemas.microsoft.com/office/powerpoint/2010/main" val="3327295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189D03-E982-40EA-B14F-3981E6648C22}" type="slidenum">
              <a:rPr lang="en-US"/>
              <a:pPr/>
              <a:t>32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sz="1700" dirty="0">
                <a:latin typeface="Times New Roman" pitchFamily="18" charset="0"/>
                <a:cs typeface="Times New Roman" pitchFamily="18" charset="0"/>
              </a:rPr>
              <a:t>In addition to OIP’s website, you can get help from OIP’s staff and attorneys by calling area code (808) 586-1400 or emailing  </a:t>
            </a:r>
            <a:r>
              <a:rPr lang="en-US" sz="1700" b="1" dirty="0">
                <a:latin typeface="Times New Roman" pitchFamily="18" charset="0"/>
                <a:cs typeface="Times New Roman" pitchFamily="18" charset="0"/>
                <a:hlinkClick r:id="rId3"/>
              </a:rPr>
              <a:t>oip@hawaii.gov</a:t>
            </a:r>
            <a:r>
              <a:rPr lang="en-US" sz="1700" dirty="0">
                <a:latin typeface="Times New Roman" pitchFamily="18" charset="0"/>
                <a:cs typeface="Times New Roman" pitchFamily="18" charset="0"/>
              </a:rPr>
              <a:t>.  </a:t>
            </a:r>
          </a:p>
          <a:p>
            <a:endParaRPr lang="en-US" sz="1700" dirty="0">
              <a:latin typeface="Times New Roman" pitchFamily="18" charset="0"/>
              <a:cs typeface="Times New Roman" pitchFamily="18" charset="0"/>
            </a:endParaRPr>
          </a:p>
          <a:p>
            <a:r>
              <a:rPr lang="en-US" sz="1700" dirty="0">
                <a:latin typeface="Times New Roman" pitchFamily="18" charset="0"/>
                <a:cs typeface="Times New Roman" pitchFamily="18" charset="0"/>
              </a:rPr>
              <a:t>And to keep up with news concerning the UIPA and Sunshine Law, be sure you’re receiving OIP’s What’s New e-mails.  If you’re not receiving them through your UIPA Coordinator, you can e-mail </a:t>
            </a:r>
            <a:r>
              <a:rPr lang="en-US" sz="1700" dirty="0">
                <a:latin typeface="Times New Roman" pitchFamily="18" charset="0"/>
                <a:cs typeface="Times New Roman" pitchFamily="18" charset="0"/>
                <a:hlinkClick r:id="rId3"/>
              </a:rPr>
              <a:t>oip@hawaii.gov</a:t>
            </a:r>
            <a:r>
              <a:rPr lang="en-US" sz="1700" dirty="0">
                <a:latin typeface="Times New Roman" pitchFamily="18" charset="0"/>
                <a:cs typeface="Times New Roman" pitchFamily="18" charset="0"/>
              </a:rPr>
              <a:t> and ask to be placed on the What’s New list.</a:t>
            </a:r>
          </a:p>
          <a:p>
            <a:endParaRPr lang="en-US" sz="1700" dirty="0">
              <a:latin typeface="Times New Roman" pitchFamily="18" charset="0"/>
              <a:cs typeface="Times New Roman" pitchFamily="18" charset="0"/>
            </a:endParaRPr>
          </a:p>
          <a:p>
            <a:r>
              <a:rPr lang="en-US" sz="1700" dirty="0">
                <a:latin typeface="Times New Roman" pitchFamily="18" charset="0"/>
                <a:cs typeface="Times New Roman" pitchFamily="18" charset="0"/>
              </a:rPr>
              <a:t>OIP welcomes your comments on this training and we hope that we have answered all of your questions about how to fill out the revised UIPA Record Request Log.  Thank you for attending this training session and for your work in ensuring the public’s right to open records and government transparency. </a:t>
            </a:r>
          </a:p>
          <a:p>
            <a:endParaRPr lang="en-US" sz="18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Tree>
    <p:extLst>
      <p:ext uri="{BB962C8B-B14F-4D97-AF65-F5344CB8AC3E}">
        <p14:creationId xmlns:p14="http://schemas.microsoft.com/office/powerpoint/2010/main" val="364660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latin typeface="Times New Roman" pitchFamily="18" charset="0"/>
                <a:cs typeface="Times New Roman" pitchFamily="18" charset="0"/>
              </a:rPr>
              <a:t>The UIPA (HRS Sec. 92F-42(13)) required OIP to adopt rules setting forth fees and other charges that may be imposed to </a:t>
            </a:r>
            <a:r>
              <a:rPr lang="en-US" sz="1400" b="1" dirty="0">
                <a:latin typeface="Times New Roman" pitchFamily="18" charset="0"/>
                <a:cs typeface="Times New Roman" pitchFamily="18" charset="0"/>
              </a:rPr>
              <a:t>search</a:t>
            </a:r>
            <a:r>
              <a:rPr lang="en-US" sz="1400" dirty="0">
                <a:latin typeface="Times New Roman" pitchFamily="18" charset="0"/>
                <a:cs typeface="Times New Roman" pitchFamily="18" charset="0"/>
              </a:rPr>
              <a:t> for, </a:t>
            </a:r>
            <a:r>
              <a:rPr lang="en-US" sz="1400" b="1" dirty="0">
                <a:latin typeface="Times New Roman" pitchFamily="18" charset="0"/>
                <a:cs typeface="Times New Roman" pitchFamily="18" charset="0"/>
              </a:rPr>
              <a:t>review</a:t>
            </a:r>
            <a:r>
              <a:rPr lang="en-US" sz="1400" dirty="0">
                <a:latin typeface="Times New Roman" pitchFamily="18" charset="0"/>
                <a:cs typeface="Times New Roman" pitchFamily="18" charset="0"/>
              </a:rPr>
              <a:t>, and </a:t>
            </a:r>
            <a:r>
              <a:rPr lang="en-US" sz="1400" b="1" dirty="0">
                <a:latin typeface="Times New Roman" pitchFamily="18" charset="0"/>
                <a:cs typeface="Times New Roman" pitchFamily="18" charset="0"/>
              </a:rPr>
              <a:t>segregate</a:t>
            </a:r>
            <a:r>
              <a:rPr lang="en-US" sz="1400" dirty="0">
                <a:latin typeface="Times New Roman" pitchFamily="18" charset="0"/>
                <a:cs typeface="Times New Roman" pitchFamily="18" charset="0"/>
              </a:rPr>
              <a:t> or redact government records in response to a request.  OIP’s administrative rules (H.A.R. Sec. 2-71-31), adopted in 1998, set forth the allowable fees as follows:</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To </a:t>
            </a:r>
            <a:r>
              <a:rPr lang="en-US" sz="1400" b="1" dirty="0">
                <a:latin typeface="Times New Roman" pitchFamily="18" charset="0"/>
                <a:cs typeface="Times New Roman" pitchFamily="18" charset="0"/>
              </a:rPr>
              <a:t>search</a:t>
            </a:r>
            <a:r>
              <a:rPr lang="en-US" sz="1400" dirty="0">
                <a:latin typeface="Times New Roman" pitchFamily="18" charset="0"/>
                <a:cs typeface="Times New Roman" pitchFamily="18" charset="0"/>
              </a:rPr>
              <a:t> for the record, the agency may charge $2.50 per 15 minutes or fraction thereof.</a:t>
            </a:r>
          </a:p>
          <a:p>
            <a:r>
              <a:rPr lang="en-US" sz="1400" dirty="0">
                <a:latin typeface="Times New Roman" pitchFamily="18" charset="0"/>
                <a:cs typeface="Times New Roman" pitchFamily="18" charset="0"/>
              </a:rPr>
              <a:t>To </a:t>
            </a:r>
            <a:r>
              <a:rPr lang="en-US" sz="1400" b="1" dirty="0">
                <a:latin typeface="Times New Roman" pitchFamily="18" charset="0"/>
                <a:cs typeface="Times New Roman" pitchFamily="18" charset="0"/>
              </a:rPr>
              <a:t>review</a:t>
            </a:r>
            <a:r>
              <a:rPr lang="en-US" sz="1400" dirty="0">
                <a:latin typeface="Times New Roman" pitchFamily="18" charset="0"/>
                <a:cs typeface="Times New Roman" pitchFamily="18" charset="0"/>
              </a:rPr>
              <a:t> and </a:t>
            </a:r>
            <a:r>
              <a:rPr lang="en-US" sz="1400" b="1" dirty="0">
                <a:latin typeface="Times New Roman" pitchFamily="18" charset="0"/>
                <a:cs typeface="Times New Roman" pitchFamily="18" charset="0"/>
              </a:rPr>
              <a:t>segregate </a:t>
            </a:r>
            <a:r>
              <a:rPr lang="en-US" sz="1400" dirty="0">
                <a:latin typeface="Times New Roman" pitchFamily="18" charset="0"/>
                <a:cs typeface="Times New Roman" pitchFamily="18" charset="0"/>
              </a:rPr>
              <a:t>the record, the agency may charge $5.00 per 15 minutes or fraction thereof.</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Let’s see how to properly enter SRS times and copying costs, and let the Log calculate the fees and costs for us.</a:t>
            </a:r>
          </a:p>
          <a:p>
            <a:endParaRPr lang="en-US" sz="1900" dirty="0">
              <a:latin typeface="Times New Roman" pitchFamily="18" charset="0"/>
              <a:cs typeface="Times New Roman" pitchFamily="18" charset="0"/>
            </a:endParaRPr>
          </a:p>
          <a:p>
            <a:endParaRPr lang="en-US" sz="19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4</a:t>
            </a:fld>
            <a:endParaRPr lang="en-US"/>
          </a:p>
        </p:txBody>
      </p:sp>
    </p:spTree>
    <p:extLst>
      <p:ext uri="{BB962C8B-B14F-4D97-AF65-F5344CB8AC3E}">
        <p14:creationId xmlns:p14="http://schemas.microsoft.com/office/powerpoint/2010/main" val="196056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2187" y="4320868"/>
            <a:ext cx="5850835" cy="4959419"/>
          </a:xfrm>
        </p:spPr>
        <p:txBody>
          <a:bodyPr>
            <a:noAutofit/>
          </a:bodyPr>
          <a:lstStyle/>
          <a:p>
            <a:r>
              <a:rPr lang="en-US" sz="1100" dirty="0">
                <a:latin typeface="Times New Roman" pitchFamily="18" charset="0"/>
                <a:cs typeface="Times New Roman" pitchFamily="18" charset="0"/>
              </a:rPr>
              <a:t>Remember that below the column headings are </a:t>
            </a:r>
            <a:r>
              <a:rPr lang="en-US" sz="1100" b="1" dirty="0">
                <a:latin typeface="Times New Roman" pitchFamily="18" charset="0"/>
                <a:cs typeface="Times New Roman" pitchFamily="18" charset="0"/>
              </a:rPr>
              <a:t>additional instructions </a:t>
            </a:r>
            <a:r>
              <a:rPr lang="en-US" sz="1100" dirty="0">
                <a:latin typeface="Times New Roman" pitchFamily="18" charset="0"/>
                <a:cs typeface="Times New Roman" pitchFamily="18" charset="0"/>
              </a:rPr>
              <a:t>for data entry in the affected columns.  In this slide, the arrow points to instructions in row 4 showing that SRS time should be</a:t>
            </a:r>
            <a:r>
              <a:rPr lang="en-US" sz="1100" b="1" dirty="0">
                <a:latin typeface="Times New Roman" pitchFamily="18" charset="0"/>
                <a:cs typeface="Times New Roman" pitchFamily="18" charset="0"/>
              </a:rPr>
              <a:t> entered in .25 increments per hour</a:t>
            </a:r>
            <a:r>
              <a:rPr lang="en-US" sz="1100" dirty="0">
                <a:latin typeface="Times New Roman" pitchFamily="18" charset="0"/>
                <a:cs typeface="Times New Roman" pitchFamily="18" charset="0"/>
              </a:rPr>
              <a:t>, so .25 = 15 minutes, .50 = 30 minutes, .75 = 45 minutes, 1.0 = 1 hour.  Also, be careful to </a:t>
            </a:r>
            <a:r>
              <a:rPr lang="en-US" sz="1100" b="1" dirty="0">
                <a:latin typeface="Times New Roman" pitchFamily="18" charset="0"/>
                <a:cs typeface="Times New Roman" pitchFamily="18" charset="0"/>
              </a:rPr>
              <a:t>use a period, and not a comma</a:t>
            </a:r>
            <a:r>
              <a:rPr lang="en-US" sz="1100" dirty="0">
                <a:latin typeface="Times New Roman" pitchFamily="18" charset="0"/>
                <a:cs typeface="Times New Roman" pitchFamily="18" charset="0"/>
              </a:rPr>
              <a:t>, when entering decimals.  Otherwise, the amount will not be counted and an error message shown as #VALUE! will appear in Column Y and later columns.  Remember that the yellow highlighted row of “Totals” is based on the white data entered by the agency from row 12 down.  Because data in the white rows of the Sample Log was improperly entered, the yellow “Total” in Column Y shows the error message and the sums do not add up to what is seen in the Examples on this slide.  </a:t>
            </a:r>
          </a:p>
          <a:p>
            <a:r>
              <a:rPr lang="en-US" sz="1100" b="1" u="sng" dirty="0">
                <a:latin typeface="Times New Roman" pitchFamily="18" charset="0"/>
                <a:cs typeface="Times New Roman" pitchFamily="18" charset="0"/>
              </a:rPr>
              <a:t>Entry Tip</a:t>
            </a:r>
            <a:r>
              <a:rPr lang="en-US" sz="1100" b="1" dirty="0">
                <a:latin typeface="Times New Roman" pitchFamily="18" charset="0"/>
                <a:cs typeface="Times New Roman" pitchFamily="18" charset="0"/>
              </a:rPr>
              <a:t>:  If your agency’s yellow highlighted total amounts in Columns V through Y do not end in .25, .50, .75, or zeroes, then you know that someone has inputted the wrong number and has not used .25 increments. </a:t>
            </a:r>
            <a:r>
              <a:rPr lang="en-US" sz="1100" dirty="0">
                <a:latin typeface="Times New Roman" pitchFamily="18" charset="0"/>
                <a:cs typeface="Times New Roman" pitchFamily="18" charset="0"/>
              </a:rPr>
              <a:t> Since everything is in .25 increments, there should be no data entries ending in .11, .12, .13, .14, .15, .20, .40, .60, etc.  </a:t>
            </a:r>
            <a:r>
              <a:rPr lang="en-US" sz="1100" b="1" dirty="0">
                <a:latin typeface="Times New Roman" pitchFamily="18" charset="0"/>
                <a:cs typeface="Times New Roman" pitchFamily="18" charset="0"/>
              </a:rPr>
              <a:t>Also, the minimum time that should be entered is .25, since it will take at least 15 minutes or a portion thereof to search for or respond to a request. </a:t>
            </a:r>
          </a:p>
          <a:p>
            <a:r>
              <a:rPr lang="en-US" sz="1100" dirty="0">
                <a:latin typeface="Times New Roman" pitchFamily="18" charset="0"/>
                <a:cs typeface="Times New Roman" pitchFamily="18" charset="0"/>
              </a:rPr>
              <a:t>The four record request examples show how the agency has properly entered the time it spends in </a:t>
            </a:r>
            <a:r>
              <a:rPr lang="en-US" sz="1100" b="1" dirty="0">
                <a:latin typeface="Times New Roman" pitchFamily="18" charset="0"/>
                <a:cs typeface="Times New Roman" pitchFamily="18" charset="0"/>
              </a:rPr>
              <a:t>search, review, and segregation (SRS) efforts</a:t>
            </a:r>
            <a:r>
              <a:rPr lang="en-US" sz="1100" dirty="0">
                <a:latin typeface="Times New Roman" pitchFamily="18" charset="0"/>
                <a:cs typeface="Times New Roman" pitchFamily="18" charset="0"/>
              </a:rPr>
              <a:t>.  Under Column V for </a:t>
            </a:r>
            <a:r>
              <a:rPr lang="en-US" sz="1100" b="1" dirty="0">
                <a:latin typeface="Times New Roman" pitchFamily="18" charset="0"/>
                <a:cs typeface="Times New Roman" pitchFamily="18" charset="0"/>
              </a:rPr>
              <a:t>“Actual Search Hours,” </a:t>
            </a:r>
            <a:r>
              <a:rPr lang="en-US" sz="1100" dirty="0">
                <a:latin typeface="Times New Roman" pitchFamily="18" charset="0"/>
                <a:cs typeface="Times New Roman" pitchFamily="18" charset="0"/>
              </a:rPr>
              <a:t>each example shows varying amounts of time the agency spent on searching to locate and determine if the agency, or another party under the agency’s administrative control, “maintains” the requested record.  </a:t>
            </a:r>
          </a:p>
          <a:p>
            <a:r>
              <a:rPr lang="en-US" sz="1100" dirty="0">
                <a:latin typeface="Times New Roman" pitchFamily="18" charset="0"/>
                <a:cs typeface="Times New Roman" pitchFamily="18" charset="0"/>
              </a:rPr>
              <a:t>Example 1 shows “0.25” for a 15-minute search, which is the minimum time that should be entered.  </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Example 2 shows “0.50” for a 30-minute search.</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Example 3 shows “.75” for a 45-minute search.  </a:t>
            </a:r>
            <a:br>
              <a:rPr lang="en-US" sz="1100" dirty="0">
                <a:latin typeface="Times New Roman" pitchFamily="18" charset="0"/>
                <a:cs typeface="Times New Roman" pitchFamily="18" charset="0"/>
              </a:rPr>
            </a:br>
            <a:r>
              <a:rPr lang="en-US" sz="1100" dirty="0">
                <a:latin typeface="Times New Roman" pitchFamily="18" charset="0"/>
                <a:cs typeface="Times New Roman" pitchFamily="18" charset="0"/>
              </a:rPr>
              <a:t>Example 4 shows “95.00” for 95 search hours for a complex record request.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5</a:t>
            </a:fld>
            <a:endParaRPr lang="en-US" dirty="0"/>
          </a:p>
        </p:txBody>
      </p:sp>
      <p:sp>
        <p:nvSpPr>
          <p:cNvPr id="5" name="Slide Image Placeholder 1"/>
          <p:cNvSpPr>
            <a:spLocks noGrp="1" noRot="1" noChangeAspect="1"/>
          </p:cNvSpPr>
          <p:nvPr>
            <p:ph type="sldImg" idx="2"/>
          </p:nvPr>
        </p:nvSpPr>
        <p:spPr>
          <a:xfrm>
            <a:off x="1257300" y="720725"/>
            <a:ext cx="4800600" cy="3600450"/>
          </a:xfrm>
        </p:spPr>
      </p:sp>
    </p:spTree>
    <p:extLst>
      <p:ext uri="{BB962C8B-B14F-4D97-AF65-F5344CB8AC3E}">
        <p14:creationId xmlns:p14="http://schemas.microsoft.com/office/powerpoint/2010/main" val="265771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a:latin typeface="Times New Roman" pitchFamily="18" charset="0"/>
                <a:cs typeface="Times New Roman" pitchFamily="18" charset="0"/>
              </a:rPr>
              <a:t>Next, in Column W, the agency has entered the time spent reviewing and segregating the records. Under </a:t>
            </a:r>
            <a:r>
              <a:rPr lang="en-US" sz="1400" b="1" dirty="0">
                <a:latin typeface="Times New Roman" pitchFamily="18" charset="0"/>
                <a:cs typeface="Times New Roman" pitchFamily="18" charset="0"/>
              </a:rPr>
              <a:t>“Actual Review/Segregation Hours,”</a:t>
            </a:r>
            <a:r>
              <a:rPr lang="en-US" sz="1400" dirty="0">
                <a:latin typeface="Times New Roman" pitchFamily="18" charset="0"/>
                <a:cs typeface="Times New Roman" pitchFamily="18" charset="0"/>
              </a:rPr>
              <a:t> each example shows varying amounts of time the agency spent to review the record to determine which portions, if any, may be exempt from disclosure, and then redacting the exempt portions.  </a:t>
            </a:r>
          </a:p>
          <a:p>
            <a:r>
              <a:rPr lang="en-US" sz="1400" dirty="0">
                <a:latin typeface="Times New Roman" pitchFamily="18" charset="0"/>
                <a:cs typeface="Times New Roman" pitchFamily="18" charset="0"/>
              </a:rPr>
              <a:t>Example 1 shows no time spent reviewing and segregating.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Example 2 shows “0.25” for 15 minutes.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Example 3 shows “3.00” for 3 hours.</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Example 4 shows “20.50” for 20 hours and 30 minutes spent reviewing and segregating a complex record request.</a:t>
            </a:r>
          </a:p>
          <a:p>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a:xfrm>
            <a:off x="4144618" y="8938264"/>
            <a:ext cx="3170582" cy="480388"/>
          </a:xfrm>
        </p:spPr>
        <p:txBody>
          <a:bodyPr/>
          <a:lstStyle/>
          <a:p>
            <a:fld id="{43606869-0246-4CA3-9393-D1098B84A01F}" type="slidenum">
              <a:rPr lang="en-US" smtClean="0"/>
              <a:pPr/>
              <a:t>6</a:t>
            </a:fld>
            <a:endParaRPr lang="en-US"/>
          </a:p>
        </p:txBody>
      </p:sp>
    </p:spTree>
    <p:extLst>
      <p:ext uri="{BB962C8B-B14F-4D97-AF65-F5344CB8AC3E}">
        <p14:creationId xmlns:p14="http://schemas.microsoft.com/office/powerpoint/2010/main" val="95545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09600"/>
            <a:ext cx="4799013" cy="3598863"/>
          </a:xfrm>
        </p:spPr>
      </p:sp>
      <p:sp>
        <p:nvSpPr>
          <p:cNvPr id="3" name="Notes Placeholder 2"/>
          <p:cNvSpPr>
            <a:spLocks noGrp="1"/>
          </p:cNvSpPr>
          <p:nvPr>
            <p:ph type="body" idx="1"/>
          </p:nvPr>
        </p:nvSpPr>
        <p:spPr/>
        <p:txBody>
          <a:bodyPr>
            <a:noAutofit/>
          </a:bodyPr>
          <a:lstStyle/>
          <a:p>
            <a:r>
              <a:rPr lang="en-US" sz="1700" dirty="0">
                <a:latin typeface="Times New Roman" pitchFamily="18" charset="0"/>
                <a:cs typeface="Times New Roman" pitchFamily="18" charset="0"/>
              </a:rPr>
              <a:t>Moving over to Column X, the agency has entered the time spent for </a:t>
            </a:r>
            <a:r>
              <a:rPr lang="en-US" sz="1700" b="1" dirty="0">
                <a:latin typeface="Times New Roman" pitchFamily="18" charset="0"/>
                <a:cs typeface="Times New Roman" pitchFamily="18" charset="0"/>
              </a:rPr>
              <a:t>legal review by its attorney(s).   Note that this is </a:t>
            </a:r>
            <a:r>
              <a:rPr lang="en-US" sz="1700" b="1" u="sng" dirty="0">
                <a:latin typeface="Times New Roman" pitchFamily="18" charset="0"/>
                <a:cs typeface="Times New Roman" pitchFamily="18" charset="0"/>
              </a:rPr>
              <a:t>not</a:t>
            </a:r>
            <a:r>
              <a:rPr lang="en-US" sz="1700" b="1" dirty="0">
                <a:latin typeface="Times New Roman" pitchFamily="18" charset="0"/>
                <a:cs typeface="Times New Roman" pitchFamily="18" charset="0"/>
              </a:rPr>
              <a:t> a fee that can actually be charged by an agency under OIP’s current rules, </a:t>
            </a:r>
            <a:r>
              <a:rPr lang="en-US" sz="1700" dirty="0">
                <a:latin typeface="Times New Roman" pitchFamily="18" charset="0"/>
                <a:cs typeface="Times New Roman" pitchFamily="18" charset="0"/>
              </a:rPr>
              <a:t>which do not allow an agency to charge for attorneys’ time to research possible exemptions from disclosure or to determine the propriety of the agency’s response.  OIP is collecting the legal review data to get a full picture of how much time and resources are being devoted to fulfilling UIPA record requests. </a:t>
            </a:r>
          </a:p>
          <a:p>
            <a:r>
              <a:rPr lang="en-US" sz="1700" dirty="0">
                <a:latin typeface="Times New Roman" pitchFamily="18" charset="0"/>
                <a:cs typeface="Times New Roman" pitchFamily="18" charset="0"/>
              </a:rPr>
              <a:t>Under </a:t>
            </a:r>
            <a:r>
              <a:rPr lang="en-US" sz="1700" b="1" dirty="0">
                <a:latin typeface="Times New Roman" pitchFamily="18" charset="0"/>
                <a:cs typeface="Times New Roman" pitchFamily="18" charset="0"/>
              </a:rPr>
              <a:t>“Actual Legal Review Hours,” </a:t>
            </a:r>
            <a:r>
              <a:rPr lang="en-US" sz="1700" dirty="0">
                <a:latin typeface="Times New Roman" pitchFamily="18" charset="0"/>
                <a:cs typeface="Times New Roman" pitchFamily="18" charset="0"/>
              </a:rPr>
              <a:t>the first three examples show no time spent for legal review.  </a:t>
            </a:r>
            <a:r>
              <a:rPr lang="en-US" sz="1700" b="1" dirty="0">
                <a:latin typeface="Times New Roman" pitchFamily="18" charset="0"/>
                <a:cs typeface="Times New Roman" pitchFamily="18" charset="0"/>
              </a:rPr>
              <a:t>Example 4, </a:t>
            </a:r>
            <a:r>
              <a:rPr lang="en-US" sz="1700" dirty="0">
                <a:latin typeface="Times New Roman" pitchFamily="18" charset="0"/>
                <a:cs typeface="Times New Roman" pitchFamily="18" charset="0"/>
              </a:rPr>
              <a:t>however, which is the </a:t>
            </a:r>
            <a:r>
              <a:rPr lang="en-US" sz="1700" b="1" dirty="0">
                <a:latin typeface="Times New Roman" pitchFamily="18" charset="0"/>
                <a:cs typeface="Times New Roman" pitchFamily="18" charset="0"/>
              </a:rPr>
              <a:t>complex record request</a:t>
            </a:r>
            <a:r>
              <a:rPr lang="en-US" sz="1700" dirty="0">
                <a:latin typeface="Times New Roman" pitchFamily="18" charset="0"/>
                <a:cs typeface="Times New Roman" pitchFamily="18" charset="0"/>
              </a:rPr>
              <a:t>, shows “15.50” for 15 hours and 30 minutes spent for legal review.</a:t>
            </a:r>
          </a:p>
          <a:p>
            <a:endParaRPr lang="en-US" sz="17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7</a:t>
            </a:fld>
            <a:endParaRPr lang="en-US"/>
          </a:p>
        </p:txBody>
      </p:sp>
    </p:spTree>
    <p:extLst>
      <p:ext uri="{BB962C8B-B14F-4D97-AF65-F5344CB8AC3E}">
        <p14:creationId xmlns:p14="http://schemas.microsoft.com/office/powerpoint/2010/main" val="412309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937" y="4564832"/>
            <a:ext cx="5850835" cy="4715459"/>
          </a:xfrm>
        </p:spPr>
        <p:txBody>
          <a:bodyPr>
            <a:noAutofit/>
          </a:bodyPr>
          <a:lstStyle/>
          <a:p>
            <a:r>
              <a:rPr lang="en-US" sz="1400" dirty="0">
                <a:latin typeface="Times New Roman" pitchFamily="18" charset="0"/>
                <a:cs typeface="Times New Roman" pitchFamily="18" charset="0"/>
              </a:rPr>
              <a:t>Column Y shows the “</a:t>
            </a:r>
            <a:r>
              <a:rPr lang="en-US" sz="1400" b="1" dirty="0">
                <a:latin typeface="Times New Roman" pitchFamily="18" charset="0"/>
                <a:cs typeface="Times New Roman" pitchFamily="18" charset="0"/>
              </a:rPr>
              <a:t>TOTAL Actual SRS Hours</a:t>
            </a:r>
            <a:r>
              <a:rPr lang="en-US" sz="1400" dirty="0">
                <a:latin typeface="Times New Roman" pitchFamily="18" charset="0"/>
                <a:cs typeface="Times New Roman" pitchFamily="18" charset="0"/>
              </a:rPr>
              <a:t>” for each of the four examples.</a:t>
            </a:r>
          </a:p>
          <a:p>
            <a:r>
              <a:rPr lang="en-US" sz="1400" dirty="0">
                <a:latin typeface="Times New Roman" pitchFamily="18" charset="0"/>
                <a:cs typeface="Times New Roman" pitchFamily="18" charset="0"/>
              </a:rPr>
              <a:t>These totals are </a:t>
            </a:r>
            <a:r>
              <a:rPr lang="en-US" sz="1400" b="1" dirty="0">
                <a:latin typeface="Times New Roman" pitchFamily="18" charset="0"/>
                <a:cs typeface="Times New Roman" pitchFamily="18" charset="0"/>
              </a:rPr>
              <a:t>automatically calculated</a:t>
            </a:r>
            <a:r>
              <a:rPr lang="en-US" sz="1400" dirty="0">
                <a:latin typeface="Times New Roman" pitchFamily="18" charset="0"/>
                <a:cs typeface="Times New Roman" pitchFamily="18" charset="0"/>
              </a:rPr>
              <a:t>, by adding the hours inputted by the agency from the previous three columns: search hours, review/segregation hours, and legal review hours.  Again, note that this is </a:t>
            </a:r>
            <a:r>
              <a:rPr lang="en-US" sz="1400" b="1" u="sng" dirty="0">
                <a:latin typeface="Times New Roman" pitchFamily="18" charset="0"/>
                <a:cs typeface="Times New Roman" pitchFamily="18" charset="0"/>
              </a:rPr>
              <a:t>not</a:t>
            </a:r>
            <a:r>
              <a:rPr lang="en-US" sz="1400" b="1" dirty="0">
                <a:latin typeface="Times New Roman" pitchFamily="18" charset="0"/>
                <a:cs typeface="Times New Roman" pitchFamily="18" charset="0"/>
              </a:rPr>
              <a:t> the basis for the amount of fees that can be charged</a:t>
            </a:r>
            <a:r>
              <a:rPr lang="en-US" sz="1400" dirty="0">
                <a:latin typeface="Times New Roman" pitchFamily="18" charset="0"/>
                <a:cs typeface="Times New Roman" pitchFamily="18" charset="0"/>
              </a:rPr>
              <a:t> to a requester, but  Column Y gives a more accurate picture of how much time the agency has actually incurred in responding to the request.  </a:t>
            </a:r>
          </a:p>
          <a:p>
            <a:r>
              <a:rPr lang="en-US" sz="1400" dirty="0">
                <a:latin typeface="Times New Roman" pitchFamily="18" charset="0"/>
                <a:cs typeface="Times New Roman" pitchFamily="18" charset="0"/>
              </a:rPr>
              <a:t>Example 1, the typical record request, shows a total of “0.25” hours, which is 15 minutes.</a:t>
            </a:r>
          </a:p>
          <a:p>
            <a:r>
              <a:rPr lang="en-US" sz="1400" dirty="0">
                <a:latin typeface="Times New Roman" pitchFamily="18" charset="0"/>
                <a:cs typeface="Times New Roman" pitchFamily="18" charset="0"/>
              </a:rPr>
              <a:t>Example 2, the personal record request, shows a total of  “0.75” hours, which is 45 minutes.</a:t>
            </a:r>
          </a:p>
          <a:p>
            <a:r>
              <a:rPr lang="en-US" sz="1400" dirty="0">
                <a:latin typeface="Times New Roman" pitchFamily="18" charset="0"/>
                <a:cs typeface="Times New Roman" pitchFamily="18" charset="0"/>
              </a:rPr>
              <a:t>Example 3, shows a total of “3.75” hours, which is 3 hours and 45 minutes.</a:t>
            </a:r>
          </a:p>
          <a:p>
            <a:r>
              <a:rPr lang="en-US" sz="1400" dirty="0">
                <a:latin typeface="Times New Roman" pitchFamily="18" charset="0"/>
                <a:cs typeface="Times New Roman" pitchFamily="18" charset="0"/>
              </a:rPr>
              <a:t>Example 4, the complex request, shows a total of “131.00” hours.</a:t>
            </a:r>
          </a:p>
          <a:p>
            <a:endParaRPr lang="en-US" sz="1600"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8</a:t>
            </a:fld>
            <a:endParaRPr lang="en-US"/>
          </a:p>
        </p:txBody>
      </p:sp>
    </p:spTree>
    <p:extLst>
      <p:ext uri="{BB962C8B-B14F-4D97-AF65-F5344CB8AC3E}">
        <p14:creationId xmlns:p14="http://schemas.microsoft.com/office/powerpoint/2010/main" val="152546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2183" y="4643914"/>
            <a:ext cx="5850835" cy="3064554"/>
          </a:xfrm>
        </p:spPr>
        <p:txBody>
          <a:bodyPr>
            <a:noAutofit/>
          </a:bodyPr>
          <a:lstStyle/>
          <a:p>
            <a:r>
              <a:rPr lang="en-US" sz="1700" dirty="0">
                <a:latin typeface="Times New Roman" pitchFamily="18" charset="0"/>
                <a:cs typeface="Times New Roman" pitchFamily="18" charset="0"/>
              </a:rPr>
              <a:t>In Column Z, the Log has </a:t>
            </a:r>
            <a:r>
              <a:rPr lang="en-US" sz="1700" b="1" dirty="0">
                <a:latin typeface="Times New Roman" pitchFamily="18" charset="0"/>
                <a:cs typeface="Times New Roman" pitchFamily="18" charset="0"/>
              </a:rPr>
              <a:t>automatically calculated </a:t>
            </a:r>
            <a:r>
              <a:rPr lang="en-US" sz="1700" dirty="0">
                <a:latin typeface="Times New Roman" pitchFamily="18" charset="0"/>
                <a:cs typeface="Times New Roman" pitchFamily="18" charset="0"/>
              </a:rPr>
              <a:t>the “</a:t>
            </a:r>
            <a:r>
              <a:rPr lang="en-US" sz="1700" b="1" dirty="0">
                <a:latin typeface="Times New Roman" pitchFamily="18" charset="0"/>
                <a:cs typeface="Times New Roman" pitchFamily="18" charset="0"/>
              </a:rPr>
              <a:t>TOTAL SRS Fees Incurred</a:t>
            </a:r>
            <a:r>
              <a:rPr lang="en-US" sz="1700" dirty="0">
                <a:latin typeface="Times New Roman" pitchFamily="18" charset="0"/>
                <a:cs typeface="Times New Roman" pitchFamily="18" charset="0"/>
              </a:rPr>
              <a:t>” for each of the four examples, showing $2.50, $10.00, $67.50, and $1,360.</a:t>
            </a:r>
          </a:p>
          <a:p>
            <a:r>
              <a:rPr lang="en-US" sz="1700" dirty="0">
                <a:latin typeface="Times New Roman" pitchFamily="18" charset="0"/>
                <a:cs typeface="Times New Roman" pitchFamily="18" charset="0"/>
              </a:rPr>
              <a:t>These are the </a:t>
            </a:r>
            <a:r>
              <a:rPr lang="en-US" sz="1700" b="1" dirty="0">
                <a:latin typeface="Times New Roman" pitchFamily="18" charset="0"/>
                <a:cs typeface="Times New Roman" pitchFamily="18" charset="0"/>
              </a:rPr>
              <a:t>total gross fees </a:t>
            </a:r>
            <a:r>
              <a:rPr lang="en-US" sz="1700" dirty="0">
                <a:latin typeface="Times New Roman" pitchFamily="18" charset="0"/>
                <a:cs typeface="Times New Roman" pitchFamily="18" charset="0"/>
              </a:rPr>
              <a:t>incurred for Search, Review, Segregation, </a:t>
            </a:r>
            <a:r>
              <a:rPr lang="en-US" sz="1700" b="1" dirty="0">
                <a:latin typeface="Times New Roman" pitchFamily="18" charset="0"/>
                <a:cs typeface="Times New Roman" pitchFamily="18" charset="0"/>
              </a:rPr>
              <a:t>excluding the legal review time and not accounting for personal records </a:t>
            </a:r>
            <a:r>
              <a:rPr lang="en-US" sz="1700" dirty="0">
                <a:latin typeface="Times New Roman" pitchFamily="18" charset="0"/>
                <a:cs typeface="Times New Roman" pitchFamily="18" charset="0"/>
              </a:rPr>
              <a:t>(for which SRS fees may not be charged)</a:t>
            </a:r>
            <a:r>
              <a:rPr lang="en-US" sz="1700" b="1" dirty="0">
                <a:latin typeface="Times New Roman" pitchFamily="18" charset="0"/>
                <a:cs typeface="Times New Roman" pitchFamily="18" charset="0"/>
              </a:rPr>
              <a:t> or any fee waivers</a:t>
            </a:r>
            <a:r>
              <a:rPr lang="en-US" sz="1700" dirty="0">
                <a:latin typeface="Times New Roman" pitchFamily="18" charset="0"/>
                <a:cs typeface="Times New Roman" pitchFamily="18" charset="0"/>
              </a:rPr>
              <a:t>.  Again, </a:t>
            </a:r>
            <a:r>
              <a:rPr lang="en-US" sz="1700" b="1" dirty="0">
                <a:latin typeface="Times New Roman" pitchFamily="18" charset="0"/>
                <a:cs typeface="Times New Roman" pitchFamily="18" charset="0"/>
              </a:rPr>
              <a:t>this is </a:t>
            </a:r>
            <a:r>
              <a:rPr lang="en-US" sz="1700" b="1" u="sng" dirty="0">
                <a:latin typeface="Times New Roman" pitchFamily="18" charset="0"/>
                <a:cs typeface="Times New Roman" pitchFamily="18" charset="0"/>
              </a:rPr>
              <a:t>not</a:t>
            </a:r>
            <a:r>
              <a:rPr lang="en-US" sz="1700" b="1" dirty="0">
                <a:latin typeface="Times New Roman" pitchFamily="18" charset="0"/>
                <a:cs typeface="Times New Roman" pitchFamily="18" charset="0"/>
              </a:rPr>
              <a:t> the amount that may actually be charged</a:t>
            </a:r>
            <a:r>
              <a:rPr lang="en-US" sz="1700" dirty="0">
                <a:latin typeface="Times New Roman" pitchFamily="18" charset="0"/>
                <a:cs typeface="Times New Roman" pitchFamily="18" charset="0"/>
              </a:rPr>
              <a:t> by the agency.</a:t>
            </a:r>
          </a:p>
          <a:p>
            <a:endParaRPr lang="en-US" sz="1700"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a:p>
            <a:endParaRPr lang="en-US" sz="17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3606869-0246-4CA3-9393-D1098B84A01F}" type="slidenum">
              <a:rPr lang="en-US" smtClean="0"/>
              <a:pPr/>
              <a:t>9</a:t>
            </a:fld>
            <a:endParaRPr lang="en-US"/>
          </a:p>
        </p:txBody>
      </p:sp>
    </p:spTree>
    <p:extLst>
      <p:ext uri="{BB962C8B-B14F-4D97-AF65-F5344CB8AC3E}">
        <p14:creationId xmlns:p14="http://schemas.microsoft.com/office/powerpoint/2010/main" val="25769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0"/>
            <a:ext cx="9140825" cy="6850063"/>
            <a:chOff x="0" y="0"/>
            <a:chExt cx="5758" cy="4315"/>
          </a:xfrm>
        </p:grpSpPr>
        <p:grpSp>
          <p:nvGrpSpPr>
            <p:cNvPr id="115715" name="Group 3"/>
            <p:cNvGrpSpPr>
              <a:grpSpLocks/>
            </p:cNvGrpSpPr>
            <p:nvPr userDrawn="1"/>
          </p:nvGrpSpPr>
          <p:grpSpPr bwMode="auto">
            <a:xfrm>
              <a:off x="1728" y="2230"/>
              <a:ext cx="4027" cy="2085"/>
              <a:chOff x="1728" y="2230"/>
              <a:chExt cx="4027" cy="2085"/>
            </a:xfrm>
          </p:grpSpPr>
          <p:sp>
            <p:nvSpPr>
              <p:cNvPr id="115716"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15717"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15718"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15719"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15720"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15721"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15722"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57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157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1572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11572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115727" name="Rectangle 15"/>
          <p:cNvSpPr>
            <a:spLocks noGrp="1" noChangeArrowheads="1"/>
          </p:cNvSpPr>
          <p:nvPr>
            <p:ph type="sldNum" sz="quarter" idx="4"/>
          </p:nvPr>
        </p:nvSpPr>
        <p:spPr>
          <a:xfrm>
            <a:off x="6553200" y="6254750"/>
            <a:ext cx="2133600" cy="476250"/>
          </a:xfrm>
        </p:spPr>
        <p:txBody>
          <a:bodyPr/>
          <a:lstStyle>
            <a:lvl1pPr>
              <a:defRPr/>
            </a:lvl1pPr>
          </a:lstStyle>
          <a:p>
            <a:fld id="{0ED5ADF1-B0A1-4BD3-A0E8-D8BF63C7F62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3AC2EF06-9CBD-4022-8179-21F251C36696}"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186AB1F-02C3-44BD-A7CA-38A11BE164C0}"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86702006-DA2F-4677-96A4-D0DD6BC89AB9}"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37D1DE0-B20A-4276-9CB4-E2782E02E4E2}"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D9A7784-B45D-43B4-9986-714888C2D88D}"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128E769F-8571-47E2-869D-E7F97756B8EA}"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F08B958D-3DB0-4837-B1AC-9FCEA85E1264}"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29D0CD9-BB00-42B0-84E9-1CA98D8B129D}"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73BA55B-BA21-44EA-8500-BB9181EFF84C}"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D53AB7E4-61A6-46CE-B82B-9EFBF9709F43}"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1146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B4D29E21-BD2E-4305-B097-B9DD95913B5B}" type="slidenum">
              <a:rPr lang="en-US"/>
              <a:pPr/>
              <a:t>‹#›</a:t>
            </a:fld>
            <a:endParaRPr lang="en-US"/>
          </a:p>
        </p:txBody>
      </p:sp>
      <p:grpSp>
        <p:nvGrpSpPr>
          <p:cNvPr id="114692" name="Group 4"/>
          <p:cNvGrpSpPr>
            <a:grpSpLocks/>
          </p:cNvGrpSpPr>
          <p:nvPr/>
        </p:nvGrpSpPr>
        <p:grpSpPr bwMode="auto">
          <a:xfrm>
            <a:off x="0" y="0"/>
            <a:ext cx="9140825" cy="6850063"/>
            <a:chOff x="0" y="0"/>
            <a:chExt cx="5758" cy="4315"/>
          </a:xfrm>
        </p:grpSpPr>
        <p:grpSp>
          <p:nvGrpSpPr>
            <p:cNvPr id="114693" name="Group 5"/>
            <p:cNvGrpSpPr>
              <a:grpSpLocks/>
            </p:cNvGrpSpPr>
            <p:nvPr userDrawn="1"/>
          </p:nvGrpSpPr>
          <p:grpSpPr bwMode="auto">
            <a:xfrm>
              <a:off x="1728" y="2230"/>
              <a:ext cx="4027" cy="2085"/>
              <a:chOff x="1728" y="2230"/>
              <a:chExt cx="4027" cy="2085"/>
            </a:xfrm>
          </p:grpSpPr>
          <p:sp>
            <p:nvSpPr>
              <p:cNvPr id="1146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146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146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1469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146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146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1470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147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7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endParaRPr lang="en-US"/>
          </a:p>
        </p:txBody>
      </p:sp>
      <p:sp>
        <p:nvSpPr>
          <p:cNvPr id="1147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4.jpe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4.jpe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7.m4a"/><Relationship Id="rId7" Type="http://schemas.openxmlformats.org/officeDocument/2006/relationships/image" Target="../media/image4.jpe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jpe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14.jpeg"/><Relationship Id="rId2" Type="http://schemas.microsoft.com/office/2007/relationships/media" Target="../media/media19.m4a"/><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4.jpe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1.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image" Target="../media/image4.jpeg"/><Relationship Id="rId2" Type="http://schemas.microsoft.com/office/2007/relationships/media" Target="../media/media23.m4a"/><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5.m4a"/><Relationship Id="rId7" Type="http://schemas.openxmlformats.org/officeDocument/2006/relationships/image" Target="../media/image4.jpeg"/><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26.m4a"/><Relationship Id="rId7" Type="http://schemas.openxmlformats.org/officeDocument/2006/relationships/image" Target="../media/image20.jpeg"/><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26.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7.m4a"/><Relationship Id="rId7" Type="http://schemas.openxmlformats.org/officeDocument/2006/relationships/image" Target="../media/image20.jpeg"/><Relationship Id="rId2" Type="http://schemas.microsoft.com/office/2007/relationships/media" Target="../media/media27.m4a"/><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8.m4a"/><Relationship Id="rId7" Type="http://schemas.openxmlformats.org/officeDocument/2006/relationships/image" Target="../media/image20.jpeg"/><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21.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9.m4a"/><Relationship Id="rId7" Type="http://schemas.openxmlformats.org/officeDocument/2006/relationships/image" Target="../media/image20.jpeg"/><Relationship Id="rId2" Type="http://schemas.microsoft.com/office/2007/relationships/media" Target="../media/media29.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30.m4a"/><Relationship Id="rId7" Type="http://schemas.openxmlformats.org/officeDocument/2006/relationships/hyperlink" Target="https://data.hawaii.gov/" TargetMode="External"/><Relationship Id="rId2" Type="http://schemas.microsoft.com/office/2007/relationships/media" Target="../media/media30.m4a"/><Relationship Id="rId1" Type="http://schemas.openxmlformats.org/officeDocument/2006/relationships/tags" Target="../tags/tag17.xml"/><Relationship Id="rId6" Type="http://schemas.openxmlformats.org/officeDocument/2006/relationships/hyperlink" Target="mailto:oip@hawaii.gov" TargetMode="External"/><Relationship Id="rId5" Type="http://schemas.openxmlformats.org/officeDocument/2006/relationships/notesSlide" Target="../notesSlides/notesSlide3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jpeg"/><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4.jpeg"/><Relationship Id="rId5" Type="http://schemas.openxmlformats.org/officeDocument/2006/relationships/hyperlink" Target="mailto:oip@hawaii.gov" TargetMode="External"/><Relationship Id="rId4" Type="http://schemas.openxmlformats.org/officeDocument/2006/relationships/notesSlide" Target="../notesSlides/notesSlide3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4.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4.jpe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4800" y="304800"/>
            <a:ext cx="6400800" cy="1858963"/>
          </a:xfrm>
        </p:spPr>
        <p:txBody>
          <a:bodyPr/>
          <a:lstStyle/>
          <a:p>
            <a:r>
              <a:rPr lang="en-US" sz="4800" dirty="0">
                <a:solidFill>
                  <a:srgbClr val="FF0000"/>
                </a:solidFill>
                <a:latin typeface="Times New Roman" pitchFamily="18" charset="0"/>
              </a:rPr>
              <a:t>The UIPA Log-- </a:t>
            </a:r>
            <a:br>
              <a:rPr lang="en-US" sz="4800" dirty="0">
                <a:solidFill>
                  <a:srgbClr val="FF0000"/>
                </a:solidFill>
                <a:latin typeface="Times New Roman" pitchFamily="18" charset="0"/>
              </a:rPr>
            </a:br>
            <a:r>
              <a:rPr lang="en-US" sz="4800" dirty="0">
                <a:solidFill>
                  <a:srgbClr val="FF0000"/>
                </a:solidFill>
                <a:latin typeface="Times New Roman" pitchFamily="18" charset="0"/>
              </a:rPr>
              <a:t>Third part is:</a:t>
            </a:r>
          </a:p>
        </p:txBody>
      </p:sp>
      <p:sp>
        <p:nvSpPr>
          <p:cNvPr id="6147" name="Rectangle 3"/>
          <p:cNvSpPr>
            <a:spLocks noGrp="1" noChangeArrowheads="1"/>
          </p:cNvSpPr>
          <p:nvPr>
            <p:ph idx="1"/>
          </p:nvPr>
        </p:nvSpPr>
        <p:spPr>
          <a:xfrm>
            <a:off x="533400" y="2057400"/>
            <a:ext cx="8229600" cy="3884613"/>
          </a:xfrm>
          <a:ln>
            <a:solidFill>
              <a:schemeClr val="accent1"/>
            </a:solidFill>
          </a:ln>
        </p:spPr>
        <p:txBody>
          <a:bodyPr/>
          <a:lstStyle/>
          <a:p>
            <a:pPr>
              <a:buFont typeface="Wingdings" pitchFamily="2" charset="2"/>
              <a:buNone/>
            </a:pPr>
            <a:endParaRPr lang="en-US" dirty="0">
              <a:latin typeface="Times New Roman" pitchFamily="18" charset="0"/>
            </a:endParaRPr>
          </a:p>
          <a:p>
            <a:pPr marL="914400" indent="-914400">
              <a:buNone/>
            </a:pPr>
            <a:r>
              <a:rPr lang="en-US" sz="4000" b="1" dirty="0">
                <a:solidFill>
                  <a:schemeClr val="tx2">
                    <a:lumMod val="25000"/>
                  </a:schemeClr>
                </a:solidFill>
                <a:latin typeface="Times New Roman" pitchFamily="18" charset="0"/>
              </a:rPr>
              <a:t>1.    </a:t>
            </a:r>
            <a:r>
              <a:rPr lang="en-US" sz="4000" b="1" u="sng" dirty="0">
                <a:solidFill>
                  <a:schemeClr val="tx2">
                    <a:lumMod val="25000"/>
                  </a:schemeClr>
                </a:solidFill>
                <a:latin typeface="Times New Roman" pitchFamily="18" charset="0"/>
              </a:rPr>
              <a:t>Identification</a:t>
            </a:r>
          </a:p>
          <a:p>
            <a:pPr marL="914400" indent="-914400">
              <a:buClr>
                <a:schemeClr val="accent2">
                  <a:lumMod val="50000"/>
                </a:schemeClr>
              </a:buClr>
              <a:buSzPct val="100000"/>
              <a:buAutoNum type="arabicPeriod" startAt="2"/>
            </a:pPr>
            <a:r>
              <a:rPr lang="en-US" sz="4000" b="1" u="sng" dirty="0">
                <a:solidFill>
                  <a:schemeClr val="tx2">
                    <a:lumMod val="25000"/>
                  </a:schemeClr>
                </a:solidFill>
                <a:latin typeface="Times New Roman" pitchFamily="18" charset="0"/>
              </a:rPr>
              <a:t>Resolution of requests</a:t>
            </a:r>
          </a:p>
          <a:p>
            <a:pPr marL="914400" indent="-914400">
              <a:buClr>
                <a:schemeClr val="accent2">
                  <a:lumMod val="50000"/>
                </a:schemeClr>
              </a:buClr>
              <a:buSzPct val="100000"/>
              <a:buAutoNum type="arabicPeriod" startAt="3"/>
            </a:pPr>
            <a:r>
              <a:rPr lang="en-US" sz="5400" b="1" u="sng" dirty="0">
                <a:solidFill>
                  <a:schemeClr val="tx2">
                    <a:lumMod val="25000"/>
                  </a:schemeClr>
                </a:solidFill>
                <a:latin typeface="Times New Roman" pitchFamily="18" charset="0"/>
              </a:rPr>
              <a:t>Fees</a:t>
            </a:r>
            <a:r>
              <a:rPr lang="en-US" sz="5400" dirty="0">
                <a:solidFill>
                  <a:schemeClr val="tx2">
                    <a:lumMod val="25000"/>
                  </a:schemeClr>
                </a:solidFill>
                <a:latin typeface="Times New Roman" pitchFamily="18" charset="0"/>
              </a:rPr>
              <a:t> &amp; </a:t>
            </a:r>
            <a:r>
              <a:rPr lang="en-US" sz="5400" b="1" u="sng" dirty="0">
                <a:solidFill>
                  <a:schemeClr val="tx2">
                    <a:lumMod val="25000"/>
                  </a:schemeClr>
                </a:solidFill>
                <a:latin typeface="Times New Roman" pitchFamily="18" charset="0"/>
              </a:rPr>
              <a:t>costs</a:t>
            </a:r>
          </a:p>
          <a:p>
            <a:pPr marL="914400" indent="-914400">
              <a:buNone/>
            </a:pPr>
            <a:endParaRPr lang="en-US" sz="1200" b="1" u="sng" dirty="0">
              <a:solidFill>
                <a:srgbClr val="FFC000"/>
              </a:solidFill>
              <a:latin typeface="Times New Roman" pitchFamily="18" charset="0"/>
            </a:endParaRPr>
          </a:p>
        </p:txBody>
      </p:sp>
      <p:pic>
        <p:nvPicPr>
          <p:cNvPr id="5" name="Picture 2" descr="https://encrypted-tbn3.google.com/images?q=tbn:ANd9GcTGhtixzFkEl0mCKH_lDsPRjWMQqiB0d5UeKGhUaFYBVnmK2jPirg"/>
          <p:cNvPicPr>
            <a:picLocks noChangeAspect="1" noChangeArrowheads="1"/>
          </p:cNvPicPr>
          <p:nvPr/>
        </p:nvPicPr>
        <p:blipFill>
          <a:blip r:embed="rId6" cstate="print"/>
          <a:srcRect/>
          <a:stretch>
            <a:fillRect/>
          </a:stretch>
        </p:blipFill>
        <p:spPr bwMode="auto">
          <a:xfrm>
            <a:off x="7282841" y="3999706"/>
            <a:ext cx="1066800" cy="1501423"/>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3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slide(fromBottom)">
                                      <p:cBhvr>
                                        <p:cTn id="11" dur="500"/>
                                        <p:tgtEl>
                                          <p:spTgt spid="61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6147">
                                            <p:txEl>
                                              <p:pRg st="2" end="2"/>
                                            </p:txEl>
                                          </p:spTgt>
                                        </p:tgtEl>
                                        <p:attrNameLst>
                                          <p:attrName>style.visibility</p:attrName>
                                        </p:attrNameLst>
                                      </p:cBhvr>
                                      <p:to>
                                        <p:strVal val="visible"/>
                                      </p:to>
                                    </p:set>
                                    <p:animEffect transition="in" filter="slide(fromBottom)">
                                      <p:cBhvr>
                                        <p:cTn id="16" dur="500"/>
                                        <p:tgtEl>
                                          <p:spTgt spid="61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slide(fromBottom)">
                                      <p:cBhvr>
                                        <p:cTn id="21" dur="500"/>
                                        <p:tgtEl>
                                          <p:spTgt spid="6147">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767" t="17377" r="30075" b="6433"/>
          <a:stretch/>
        </p:blipFill>
        <p:spPr>
          <a:xfrm>
            <a:off x="296862" y="101600"/>
            <a:ext cx="8686800" cy="6553200"/>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121646">
            <a:off x="4777398" y="427998"/>
            <a:ext cx="439414" cy="787975"/>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5400000">
            <a:off x="6172200" y="5715000"/>
            <a:ext cx="304800" cy="6096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9266267"/>
      </p:ext>
    </p:extLst>
  </p:cSld>
  <p:clrMapOvr>
    <a:masterClrMapping/>
  </p:clrMapOvr>
  <p:transition advTm="596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228601"/>
            <a:ext cx="8153400" cy="1219200"/>
          </a:xfrm>
        </p:spPr>
        <p:txBody>
          <a:bodyPr/>
          <a:lstStyle/>
          <a:p>
            <a:r>
              <a:rPr lang="en-US" sz="3200" dirty="0">
                <a:solidFill>
                  <a:schemeClr val="tx2">
                    <a:lumMod val="50000"/>
                  </a:schemeClr>
                </a:solidFill>
                <a:latin typeface="Times New Roman" pitchFamily="18" charset="0"/>
              </a:rPr>
              <a:t>Search, Review, Segregation Fees (SRS)</a:t>
            </a:r>
            <a:r>
              <a:rPr lang="en-US" sz="3600" dirty="0">
                <a:solidFill>
                  <a:schemeClr val="tx2">
                    <a:lumMod val="50000"/>
                  </a:schemeClr>
                </a:solidFill>
                <a:latin typeface="Times New Roman" pitchFamily="18" charset="0"/>
              </a:rPr>
              <a:t/>
            </a:r>
            <a:br>
              <a:rPr lang="en-US" sz="3600" dirty="0">
                <a:solidFill>
                  <a:schemeClr val="tx2">
                    <a:lumMod val="50000"/>
                  </a:schemeClr>
                </a:solidFill>
                <a:latin typeface="Times New Roman" pitchFamily="18" charset="0"/>
              </a:rPr>
            </a:br>
            <a:r>
              <a:rPr lang="en-US" sz="3600" dirty="0">
                <a:solidFill>
                  <a:schemeClr val="tx2">
                    <a:lumMod val="50000"/>
                  </a:schemeClr>
                </a:solidFill>
                <a:latin typeface="Times New Roman" pitchFamily="18" charset="0"/>
              </a:rPr>
              <a:t>Q &amp; A</a:t>
            </a:r>
          </a:p>
        </p:txBody>
      </p:sp>
      <p:sp>
        <p:nvSpPr>
          <p:cNvPr id="12291" name="Rectangle 3"/>
          <p:cNvSpPr>
            <a:spLocks noGrp="1" noChangeArrowheads="1"/>
          </p:cNvSpPr>
          <p:nvPr>
            <p:ph idx="1"/>
          </p:nvPr>
        </p:nvSpPr>
        <p:spPr>
          <a:xfrm>
            <a:off x="533400" y="1600200"/>
            <a:ext cx="8153400" cy="4876800"/>
          </a:xfrm>
        </p:spPr>
        <p:txBody>
          <a:bodyPr/>
          <a:lstStyle/>
          <a:p>
            <a:r>
              <a:rPr lang="en-US" b="1" u="sng" dirty="0">
                <a:solidFill>
                  <a:schemeClr val="tx2">
                    <a:lumMod val="25000"/>
                  </a:schemeClr>
                </a:solidFill>
                <a:latin typeface="Times New Roman" pitchFamily="18" charset="0"/>
                <a:cs typeface="Times New Roman" pitchFamily="18" charset="0"/>
              </a:rPr>
              <a:t>What are fee waivers?  </a:t>
            </a:r>
            <a:r>
              <a:rPr lang="en-US" sz="2800" dirty="0">
                <a:solidFill>
                  <a:schemeClr val="tx2">
                    <a:lumMod val="25000"/>
                  </a:schemeClr>
                </a:solidFill>
                <a:latin typeface="Times New Roman" pitchFamily="18" charset="0"/>
                <a:cs typeface="Times New Roman" pitchFamily="18" charset="0"/>
              </a:rPr>
              <a:t/>
            </a:r>
            <a:br>
              <a:rPr lang="en-US" sz="2800" dirty="0">
                <a:solidFill>
                  <a:schemeClr val="tx2">
                    <a:lumMod val="25000"/>
                  </a:schemeClr>
                </a:solidFill>
                <a:latin typeface="Times New Roman" pitchFamily="18" charset="0"/>
                <a:cs typeface="Times New Roman" pitchFamily="18" charset="0"/>
              </a:rPr>
            </a:br>
            <a:r>
              <a:rPr lang="en-US" sz="2800" dirty="0">
                <a:solidFill>
                  <a:schemeClr val="tx2">
                    <a:lumMod val="25000"/>
                  </a:schemeClr>
                </a:solidFill>
                <a:latin typeface="Times New Roman" pitchFamily="18" charset="0"/>
                <a:cs typeface="Times New Roman" pitchFamily="18" charset="0"/>
              </a:rPr>
              <a:t/>
            </a:r>
            <a:br>
              <a:rPr lang="en-US" sz="2800" dirty="0">
                <a:solidFill>
                  <a:schemeClr val="tx2">
                    <a:lumMod val="25000"/>
                  </a:schemeClr>
                </a:solidFill>
                <a:latin typeface="Times New Roman" pitchFamily="18" charset="0"/>
                <a:cs typeface="Times New Roman" pitchFamily="18" charset="0"/>
              </a:rPr>
            </a:b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The agency </a:t>
            </a:r>
            <a:r>
              <a:rPr lang="en-US" sz="2800" b="1"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must</a:t>
            </a: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waive </a:t>
            </a:r>
            <a:r>
              <a:rPr lang="en-US" sz="2800" b="1" u="sng"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the first </a:t>
            </a:r>
            <a:r>
              <a:rPr lang="en-US" sz="2800" b="1" u="sng"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$30 </a:t>
            </a: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in fees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for search, review, and segregation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b="1" u="sng"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OR</a:t>
            </a:r>
            <a:r>
              <a:rPr lang="en-US" sz="2800" b="1" u="sng"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the first</a:t>
            </a:r>
            <a:r>
              <a:rPr lang="en-US" sz="2800" b="1" u="sng"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$60 </a:t>
            </a: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where the agency finds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that the requester has met the requirements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under OIP’s administrative rules for a </a:t>
            </a:r>
            <a:b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b="1" u="sng"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public interest waiver</a:t>
            </a:r>
            <a:r>
              <a:rPr lang="en-US" sz="280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a:t>
            </a:r>
          </a:p>
          <a:p>
            <a:pPr>
              <a:buNone/>
            </a:pPr>
            <a:r>
              <a:rPr lang="en-US" sz="2800" u="sng" dirty="0">
                <a:latin typeface="Times New Roman" pitchFamily="18" charset="0"/>
              </a:rPr>
              <a:t/>
            </a:r>
            <a:br>
              <a:rPr lang="en-US" sz="2800" u="sng" dirty="0">
                <a:latin typeface="Times New Roman" pitchFamily="18" charset="0"/>
              </a:rPr>
            </a:br>
            <a:endParaRPr lang="en-US" sz="2800" u="sng" dirty="0">
              <a:latin typeface="Times New Roman" pitchFamily="18" charset="0"/>
            </a:endParaRPr>
          </a:p>
        </p:txBody>
      </p:sp>
      <p:pic>
        <p:nvPicPr>
          <p:cNvPr id="4" name="Picture 2" descr="https://encrypted-tbn3.google.com/images?q=tbn:ANd9GcT06v58GvUBtbrPVpRGaj32AleDLwguU4CcNbxT1qp34GQnmJRq"/>
          <p:cNvPicPr>
            <a:picLocks noChangeAspect="1" noChangeArrowheads="1"/>
          </p:cNvPicPr>
          <p:nvPr/>
        </p:nvPicPr>
        <p:blipFill>
          <a:blip r:embed="rId5" cstate="print"/>
          <a:srcRect/>
          <a:stretch>
            <a:fillRect/>
          </a:stretch>
        </p:blipFill>
        <p:spPr bwMode="auto">
          <a:xfrm>
            <a:off x="7315200" y="4267200"/>
            <a:ext cx="1524000" cy="2290164"/>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9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228601"/>
            <a:ext cx="8534400" cy="1219200"/>
          </a:xfrm>
        </p:spPr>
        <p:txBody>
          <a:bodyPr/>
          <a:lstStyle/>
          <a:p>
            <a:r>
              <a:rPr lang="en-US" sz="3200" dirty="0">
                <a:solidFill>
                  <a:schemeClr val="tx2">
                    <a:lumMod val="50000"/>
                  </a:schemeClr>
                </a:solidFill>
                <a:latin typeface="Times New Roman" pitchFamily="18" charset="0"/>
              </a:rPr>
              <a:t>Search, Review, Segregation Fees (SRS)</a:t>
            </a:r>
            <a:r>
              <a:rPr lang="en-US" sz="3600" dirty="0">
                <a:solidFill>
                  <a:schemeClr val="tx2">
                    <a:lumMod val="50000"/>
                  </a:schemeClr>
                </a:solidFill>
                <a:latin typeface="Times New Roman" pitchFamily="18" charset="0"/>
              </a:rPr>
              <a:t/>
            </a:r>
            <a:br>
              <a:rPr lang="en-US" sz="3600" dirty="0">
                <a:solidFill>
                  <a:schemeClr val="tx2">
                    <a:lumMod val="50000"/>
                  </a:schemeClr>
                </a:solidFill>
                <a:latin typeface="Times New Roman" pitchFamily="18" charset="0"/>
              </a:rPr>
            </a:br>
            <a:r>
              <a:rPr lang="en-US" sz="3600" dirty="0">
                <a:solidFill>
                  <a:schemeClr val="tx2">
                    <a:lumMod val="50000"/>
                  </a:schemeClr>
                </a:solidFill>
                <a:latin typeface="Times New Roman" pitchFamily="18" charset="0"/>
              </a:rPr>
              <a:t>Q &amp; A</a:t>
            </a:r>
          </a:p>
        </p:txBody>
      </p:sp>
      <p:sp>
        <p:nvSpPr>
          <p:cNvPr id="12291" name="Rectangle 3"/>
          <p:cNvSpPr>
            <a:spLocks noGrp="1" noChangeArrowheads="1"/>
          </p:cNvSpPr>
          <p:nvPr>
            <p:ph idx="1"/>
          </p:nvPr>
        </p:nvSpPr>
        <p:spPr>
          <a:xfrm>
            <a:off x="533400" y="1752600"/>
            <a:ext cx="8153400" cy="4724400"/>
          </a:xfrm>
        </p:spPr>
        <p:txBody>
          <a:bodyPr/>
          <a:lstStyle/>
          <a:p>
            <a:pPr>
              <a:buClr>
                <a:srgbClr val="00B050"/>
              </a:buClr>
            </a:pPr>
            <a:r>
              <a:rPr lang="en-US" b="1" u="sng" dirty="0">
                <a:solidFill>
                  <a:schemeClr val="accent1">
                    <a:lumMod val="75000"/>
                  </a:schemeClr>
                </a:solidFill>
                <a:latin typeface="Times New Roman" pitchFamily="18" charset="0"/>
                <a:cs typeface="Times New Roman" pitchFamily="18" charset="0"/>
              </a:rPr>
              <a:t>How are $30 fee waivers shown on the Log?  </a:t>
            </a: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solidFill>
                  <a:schemeClr val="bg1">
                    <a:lumMod val="75000"/>
                  </a:schemeClr>
                </a:solidFill>
                <a:latin typeface="Times New Roman" pitchFamily="18" charset="0"/>
                <a:cs typeface="Times New Roman" pitchFamily="18" charset="0"/>
              </a:rPr>
              <a:t>The Log will automatically enter the $30 fee</a:t>
            </a: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waiver as a negative number, which will show up in </a:t>
            </a:r>
            <a:r>
              <a:rPr lang="en-US"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RED</a:t>
            </a: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as </a:t>
            </a:r>
            <a:r>
              <a:rPr lang="en-US"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($30.00) </a:t>
            </a: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in column AB.</a:t>
            </a:r>
          </a:p>
          <a:p>
            <a:pPr marL="0" indent="0">
              <a:buClr>
                <a:srgbClr val="00B050"/>
              </a:buClr>
              <a:buNone/>
            </a:pP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(But </a:t>
            </a:r>
            <a:r>
              <a:rPr lang="en-US" sz="2400" dirty="0">
                <a:solidFill>
                  <a:schemeClr val="bg1">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yellow totals </a:t>
            </a:r>
            <a:r>
              <a:rPr lang="en-US" sz="24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in cell AB10 are for the </a:t>
            </a:r>
            <a:r>
              <a:rPr lang="en-US" sz="2400" u="sng"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total number </a:t>
            </a:r>
            <a:r>
              <a:rPr lang="en-US" sz="24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of $30 fee waivers, and should be a positive number.)</a:t>
            </a:r>
          </a:p>
          <a:p>
            <a:pPr>
              <a:buClr>
                <a:srgbClr val="00B050"/>
              </a:buClr>
            </a:pP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For a </a:t>
            </a:r>
            <a:r>
              <a:rPr lang="en-US" sz="2800" b="1" u="sng"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personal</a:t>
            </a:r>
            <a:r>
              <a:rPr lang="en-US" sz="2800"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records request </a:t>
            </a:r>
            <a:r>
              <a:rPr lang="en-US" sz="2800"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highlighted in purple, </a:t>
            </a:r>
            <a: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the Log will automatically enter ($0.00) because SRS fees may not be charged.</a:t>
            </a:r>
            <a:br>
              <a:rPr lang="en-US" sz="2800" dirty="0">
                <a:solidFill>
                  <a:schemeClr val="bg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2800" dirty="0">
                <a:effectLst>
                  <a:outerShdw blurRad="38100" dist="38100" dir="2700000" algn="tl">
                    <a:srgbClr val="000000">
                      <a:alpha val="43137"/>
                    </a:srgbClr>
                  </a:outerShdw>
                </a:effectLst>
                <a:latin typeface="Times New Roman" pitchFamily="18" charset="0"/>
                <a:cs typeface="Times New Roman" pitchFamily="18" charset="0"/>
              </a:rPr>
              <a:t/>
            </a:r>
            <a:br>
              <a:rPr lang="en-US" sz="2800" dirty="0">
                <a:effectLst>
                  <a:outerShdw blurRad="38100" dist="38100" dir="2700000" algn="tl">
                    <a:srgbClr val="000000">
                      <a:alpha val="43137"/>
                    </a:srgbClr>
                  </a:outerShdw>
                </a:effectLst>
                <a:latin typeface="Times New Roman" pitchFamily="18" charset="0"/>
                <a:cs typeface="Times New Roman" pitchFamily="18" charset="0"/>
              </a:rPr>
            </a:br>
            <a:endParaRPr lang="en-US" sz="2800" u="sng" dirty="0">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58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8994" t="17639" r="18222" b="8348"/>
          <a:stretch/>
        </p:blipFill>
        <p:spPr>
          <a:xfrm>
            <a:off x="76200" y="252995"/>
            <a:ext cx="8915400" cy="6430852"/>
          </a:xfrm>
          <a:prstGeom prst="rect">
            <a:avLst/>
          </a:prstGeom>
        </p:spPr>
      </p:pic>
      <p:pic>
        <p:nvPicPr>
          <p:cNvPr id="5" name="Picture 4"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458378">
            <a:off x="4226921" y="283057"/>
            <a:ext cx="346844" cy="757217"/>
          </a:xfrm>
          <a:prstGeom prst="rect">
            <a:avLst/>
          </a:prstGeom>
          <a:noFill/>
        </p:spPr>
      </p:pic>
      <p:pic>
        <p:nvPicPr>
          <p:cNvPr id="7" name="Picture 6"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8987687">
            <a:off x="4099004" y="4969038"/>
            <a:ext cx="348961" cy="757217"/>
          </a:xfrm>
          <a:prstGeom prst="rect">
            <a:avLst/>
          </a:prstGeom>
          <a:noFill/>
        </p:spPr>
      </p:pic>
      <p:pic>
        <p:nvPicPr>
          <p:cNvPr id="8" name="Picture 7"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5400000">
            <a:off x="5089725" y="6019412"/>
            <a:ext cx="331367" cy="757217"/>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3371065"/>
      </p:ext>
    </p:extLst>
  </p:cSld>
  <p:clrMapOvr>
    <a:masterClrMapping/>
  </p:clrMapOvr>
  <p:transition advTm="104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35975" t="17344" r="23171" b="9331"/>
          <a:stretch/>
        </p:blipFill>
        <p:spPr>
          <a:xfrm>
            <a:off x="145632" y="179729"/>
            <a:ext cx="8845968" cy="6385142"/>
          </a:xfrm>
          <a:prstGeom prst="rect">
            <a:avLst/>
          </a:prstGeom>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969617">
            <a:off x="3168485" y="3666658"/>
            <a:ext cx="299200" cy="668782"/>
          </a:xfrm>
          <a:prstGeom prst="rect">
            <a:avLst/>
          </a:prstGeom>
          <a:noFill/>
        </p:spPr>
      </p:pic>
      <p:pic>
        <p:nvPicPr>
          <p:cNvPr id="19" name="Picture 1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969617">
            <a:off x="3146968" y="3210818"/>
            <a:ext cx="299200" cy="668782"/>
          </a:xfrm>
          <a:prstGeom prst="rect">
            <a:avLst/>
          </a:prstGeom>
          <a:noFill/>
        </p:spPr>
      </p:pic>
      <p:pic>
        <p:nvPicPr>
          <p:cNvPr id="20" name="Picture 1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3162301" y="5295899"/>
            <a:ext cx="304799" cy="685800"/>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5219700" y="5305735"/>
            <a:ext cx="304799" cy="685800"/>
          </a:xfrm>
          <a:prstGeom prst="rect">
            <a:avLst/>
          </a:prstGeom>
          <a:noFill/>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648816">
            <a:off x="4991250" y="3899769"/>
            <a:ext cx="299200" cy="668782"/>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969617">
            <a:off x="3161718" y="2753619"/>
            <a:ext cx="299200" cy="668782"/>
          </a:xfrm>
          <a:prstGeom prst="rect">
            <a:avLst/>
          </a:prstGeom>
          <a:noFill/>
        </p:spPr>
      </p:pic>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15403749"/>
      </p:ext>
    </p:extLst>
  </p:cSld>
  <p:clrMapOvr>
    <a:masterClrMapping/>
  </p:clrMapOvr>
  <p:transition advTm="63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228600"/>
            <a:ext cx="8153400" cy="1523999"/>
          </a:xfrm>
        </p:spPr>
        <p:txBody>
          <a:bodyPr/>
          <a:lstStyle/>
          <a:p>
            <a:r>
              <a:rPr lang="en-US" sz="3600" dirty="0">
                <a:solidFill>
                  <a:schemeClr val="bg1">
                    <a:lumMod val="20000"/>
                    <a:lumOff val="80000"/>
                  </a:schemeClr>
                </a:solidFill>
                <a:latin typeface="Times New Roman" pitchFamily="18" charset="0"/>
              </a:rPr>
              <a:t>Column AD:  </a:t>
            </a:r>
            <a:r>
              <a:rPr lang="en-US" sz="3600" dirty="0">
                <a:solidFill>
                  <a:srgbClr val="92D050"/>
                </a:solidFill>
                <a:latin typeface="Times New Roman" pitchFamily="18" charset="0"/>
              </a:rPr>
              <a:t>Fees for Personal Records</a:t>
            </a:r>
          </a:p>
        </p:txBody>
      </p:sp>
      <p:sp>
        <p:nvSpPr>
          <p:cNvPr id="12291" name="Rectangle 3"/>
          <p:cNvSpPr>
            <a:spLocks noGrp="1" noChangeArrowheads="1"/>
          </p:cNvSpPr>
          <p:nvPr>
            <p:ph idx="1"/>
          </p:nvPr>
        </p:nvSpPr>
        <p:spPr>
          <a:xfrm>
            <a:off x="457200" y="1905000"/>
            <a:ext cx="8153400" cy="4037013"/>
          </a:xfrm>
        </p:spPr>
        <p:txBody>
          <a:bodyPr/>
          <a:lstStyle/>
          <a:p>
            <a:r>
              <a:rPr lang="en-US" sz="3600" b="1" dirty="0">
                <a:solidFill>
                  <a:srgbClr val="FFC000"/>
                </a:solidFill>
                <a:effectLst/>
                <a:latin typeface="Times New Roman" pitchFamily="18" charset="0"/>
              </a:rPr>
              <a:t>Will be subtracted from net amounts chargeable in Column AE</a:t>
            </a:r>
          </a:p>
          <a:p>
            <a:pPr>
              <a:buNone/>
            </a:pPr>
            <a:endParaRPr lang="en-US" sz="3600" b="1" dirty="0">
              <a:solidFill>
                <a:srgbClr val="FFC000"/>
              </a:solidFill>
              <a:effectLst/>
              <a:latin typeface="Times New Roman" pitchFamily="18" charset="0"/>
            </a:endParaRPr>
          </a:p>
          <a:p>
            <a:r>
              <a:rPr lang="en-US" sz="3600" b="1" dirty="0">
                <a:solidFill>
                  <a:srgbClr val="FFC000"/>
                </a:solidFill>
                <a:effectLst/>
                <a:latin typeface="Times New Roman" pitchFamily="18" charset="0"/>
              </a:rPr>
              <a:t>CANNOT be charged by the agency </a:t>
            </a:r>
          </a:p>
          <a:p>
            <a:pPr>
              <a:buNone/>
            </a:pPr>
            <a:endParaRPr lang="en-US" sz="3600" b="1" dirty="0">
              <a:solidFill>
                <a:srgbClr val="FFC000"/>
              </a:solidFill>
              <a:effectLst/>
              <a:latin typeface="Times New Roman" pitchFamily="18" charset="0"/>
            </a:endParaRPr>
          </a:p>
          <a:p>
            <a:r>
              <a:rPr lang="en-US" sz="3600" b="1" dirty="0">
                <a:solidFill>
                  <a:srgbClr val="FFC000"/>
                </a:solidFill>
                <a:effectLst/>
                <a:latin typeface="Times New Roman" pitchFamily="18" charset="0"/>
                <a:cs typeface="Times New Roman" pitchFamily="18" charset="0"/>
              </a:rPr>
              <a:t>Not a refund to requester</a:t>
            </a:r>
          </a:p>
          <a:p>
            <a:endParaRPr lang="en-US" sz="3600" b="1" u="sng" dirty="0">
              <a:solidFill>
                <a:srgbClr val="FFC000"/>
              </a:solidFill>
              <a:effectLst/>
              <a:latin typeface="Times New Roman" pitchFamily="18" charset="0"/>
              <a:cs typeface="Times New Roman" pitchFamily="18" charset="0"/>
            </a:endParaRPr>
          </a:p>
          <a:p>
            <a:pPr>
              <a:buNone/>
            </a:pPr>
            <a:r>
              <a:rPr lang="en-US" sz="2800" u="sng" dirty="0">
                <a:solidFill>
                  <a:srgbClr val="FF0000"/>
                </a:solidFill>
                <a:latin typeface="Times New Roman" pitchFamily="18" charset="0"/>
              </a:rPr>
              <a:t/>
            </a:r>
            <a:br>
              <a:rPr lang="en-US" sz="2800" u="sng" dirty="0">
                <a:solidFill>
                  <a:srgbClr val="FF0000"/>
                </a:solidFill>
                <a:latin typeface="Times New Roman" pitchFamily="18" charset="0"/>
              </a:rPr>
            </a:br>
            <a:r>
              <a:rPr lang="en-US" sz="2800" dirty="0">
                <a:latin typeface="Times New Roman" pitchFamily="18" charset="0"/>
              </a:rPr>
              <a:t/>
            </a:r>
            <a:br>
              <a:rPr lang="en-US" sz="2800" dirty="0">
                <a:latin typeface="Times New Roman" pitchFamily="18" charset="0"/>
              </a:rPr>
            </a:br>
            <a:endParaRPr lang="en-US" sz="2800" dirty="0">
              <a:latin typeface="Times New Roman" pitchFamily="18" charset="0"/>
            </a:endParaRPr>
          </a:p>
          <a:p>
            <a:pPr>
              <a:buNone/>
            </a:pPr>
            <a:r>
              <a:rPr lang="en-US" sz="2800" u="sng" dirty="0">
                <a:latin typeface="Times New Roman" pitchFamily="18" charset="0"/>
              </a:rPr>
              <a:t/>
            </a:r>
            <a:br>
              <a:rPr lang="en-US" sz="2800" u="sng" dirty="0">
                <a:latin typeface="Times New Roman" pitchFamily="18" charset="0"/>
              </a:rPr>
            </a:br>
            <a:endParaRPr lang="en-US" sz="2800" u="sng" dirty="0">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86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animEffect transition="in" filter="slide(fromBottom)">
                                      <p:cBhvr>
                                        <p:cTn id="11" dur="500"/>
                                        <p:tgtEl>
                                          <p:spTgt spid="122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2291">
                                            <p:txEl>
                                              <p:pRg st="2" end="2"/>
                                            </p:txEl>
                                          </p:spTgt>
                                        </p:tgtEl>
                                        <p:attrNameLst>
                                          <p:attrName>style.visibility</p:attrName>
                                        </p:attrNameLst>
                                      </p:cBhvr>
                                      <p:to>
                                        <p:strVal val="visible"/>
                                      </p:to>
                                    </p:set>
                                    <p:animEffect transition="in" filter="slide(fromBottom)">
                                      <p:cBhvr>
                                        <p:cTn id="16" dur="500"/>
                                        <p:tgtEl>
                                          <p:spTgt spid="1229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2291">
                                            <p:txEl>
                                              <p:pRg st="4" end="4"/>
                                            </p:txEl>
                                          </p:spTgt>
                                        </p:tgtEl>
                                        <p:attrNameLst>
                                          <p:attrName>style.visibility</p:attrName>
                                        </p:attrNameLst>
                                      </p:cBhvr>
                                      <p:to>
                                        <p:strVal val="visible"/>
                                      </p:to>
                                    </p:set>
                                    <p:animEffect transition="in" filter="slide(fromBottom)">
                                      <p:cBhvr>
                                        <p:cTn id="21" dur="500"/>
                                        <p:tgtEl>
                                          <p:spTgt spid="122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30050" t="17377" r="19192" b="7769"/>
          <a:stretch/>
        </p:blipFill>
        <p:spPr>
          <a:xfrm>
            <a:off x="254000" y="134679"/>
            <a:ext cx="8721036" cy="6588638"/>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237338">
            <a:off x="6073928" y="513394"/>
            <a:ext cx="444611" cy="764419"/>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4630540" y="4119760"/>
            <a:ext cx="304800" cy="726680"/>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7373740" y="4132460"/>
            <a:ext cx="304800" cy="726680"/>
          </a:xfrm>
          <a:prstGeom prst="rect">
            <a:avLst/>
          </a:prstGeom>
          <a:noFill/>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468609"/>
      </p:ext>
    </p:extLst>
  </p:cSld>
  <p:clrMapOvr>
    <a:masterClrMapping/>
  </p:clrMapOvr>
  <p:transition advTm="33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a:srcRect l="18302" t="17707" r="8297" b="8575"/>
          <a:stretch/>
        </p:blipFill>
        <p:spPr>
          <a:xfrm>
            <a:off x="228600" y="136712"/>
            <a:ext cx="8763000" cy="6416488"/>
          </a:xfrm>
          <a:prstGeom prst="rect">
            <a:avLst/>
          </a:prstGeom>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573557">
            <a:off x="3756416" y="363899"/>
            <a:ext cx="444751" cy="764660"/>
          </a:xfrm>
          <a:prstGeom prst="rect">
            <a:avLst/>
          </a:prstGeom>
          <a:noFill/>
        </p:spPr>
      </p:pic>
      <p:pic>
        <p:nvPicPr>
          <p:cNvPr id="19" name="Picture 18" descr="https://encrypted-tbn2.google.com/images?q=tbn:ANd9GcQh22D-SJ4dWwnJgqMdVceXCLeVwz00f6FHuf0JIrgxfkYCS73U"/>
          <p:cNvPicPr>
            <a:picLocks noChangeAspect="1" noChangeArrowheads="1"/>
          </p:cNvPicPr>
          <p:nvPr/>
        </p:nvPicPr>
        <p:blipFill>
          <a:blip r:embed="rId8" cstate="print"/>
          <a:srcRect/>
          <a:stretch>
            <a:fillRect/>
          </a:stretch>
        </p:blipFill>
        <p:spPr bwMode="auto">
          <a:xfrm rot="5400000">
            <a:off x="4956672" y="3663453"/>
            <a:ext cx="228600" cy="693144"/>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8" cstate="print"/>
          <a:srcRect/>
          <a:stretch>
            <a:fillRect/>
          </a:stretch>
        </p:blipFill>
        <p:spPr bwMode="auto">
          <a:xfrm rot="5400000">
            <a:off x="4956672" y="4015878"/>
            <a:ext cx="228600" cy="693144"/>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8" cstate="print"/>
          <a:srcRect/>
          <a:stretch>
            <a:fillRect/>
          </a:stretch>
        </p:blipFill>
        <p:spPr bwMode="auto">
          <a:xfrm rot="5400000">
            <a:off x="4956672" y="4492128"/>
            <a:ext cx="228600" cy="693144"/>
          </a:xfrm>
          <a:prstGeom prst="rect">
            <a:avLst/>
          </a:prstGeom>
          <a:noFill/>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3559758"/>
      </p:ext>
    </p:extLst>
  </p:cSld>
  <p:clrMapOvr>
    <a:masterClrMapping/>
  </p:clrMapOvr>
  <p:transition advTm="109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18302" t="17707" r="8297" b="8575"/>
          <a:stretch/>
        </p:blipFill>
        <p:spPr>
          <a:xfrm>
            <a:off x="228600" y="136712"/>
            <a:ext cx="8763000" cy="6416488"/>
          </a:xfrm>
          <a:prstGeom prst="rect">
            <a:avLst/>
          </a:prstGeom>
        </p:spPr>
      </p:pic>
      <p:pic>
        <p:nvPicPr>
          <p:cNvPr id="7" name="Picture 6"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5400000">
            <a:off x="4903587" y="4914900"/>
            <a:ext cx="304801" cy="685800"/>
          </a:xfrm>
          <a:prstGeom prst="rect">
            <a:avLst/>
          </a:prstGeom>
          <a:noFill/>
        </p:spPr>
      </p:pic>
      <p:pic>
        <p:nvPicPr>
          <p:cNvPr id="5" name="Picture 4"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066043">
            <a:off x="3824995" y="502243"/>
            <a:ext cx="398883" cy="68580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0201043"/>
      </p:ext>
    </p:extLst>
  </p:cSld>
  <p:clrMapOvr>
    <a:masterClrMapping/>
  </p:clrMapOvr>
  <p:transition advTm="48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https://encrypted-tbn1.google.com/images?q=tbn:ANd9GcR_vJ6fQn3RHSwNjJ-bN9VcR0WoER1DviEg7YIGbORv0TdoOyqqog"/>
          <p:cNvPicPr>
            <a:picLocks noChangeAspect="1" noChangeArrowheads="1"/>
          </p:cNvPicPr>
          <p:nvPr/>
        </p:nvPicPr>
        <p:blipFill>
          <a:blip r:embed="rId6" cstate="print"/>
          <a:srcRect/>
          <a:stretch>
            <a:fillRect/>
          </a:stretch>
        </p:blipFill>
        <p:spPr bwMode="auto">
          <a:xfrm>
            <a:off x="7010400" y="287518"/>
            <a:ext cx="1752600" cy="1312759"/>
          </a:xfrm>
          <a:prstGeom prst="rect">
            <a:avLst/>
          </a:prstGeom>
          <a:noFill/>
        </p:spPr>
      </p:pic>
      <p:sp>
        <p:nvSpPr>
          <p:cNvPr id="10242" name="Rectangle 2"/>
          <p:cNvSpPr>
            <a:spLocks noGrp="1" noRot="1" noChangeArrowheads="1"/>
          </p:cNvSpPr>
          <p:nvPr>
            <p:ph type="title"/>
          </p:nvPr>
        </p:nvSpPr>
        <p:spPr>
          <a:xfrm>
            <a:off x="152400" y="152400"/>
            <a:ext cx="8610600" cy="1524000"/>
          </a:xfrm>
        </p:spPr>
        <p:txBody>
          <a:bodyPr/>
          <a:lstStyle/>
          <a:p>
            <a:r>
              <a:rPr lang="en-US" sz="3600" i="1" dirty="0">
                <a:solidFill>
                  <a:srgbClr val="FFFF00"/>
                </a:solidFill>
                <a:latin typeface="Times New Roman" pitchFamily="18" charset="0"/>
              </a:rPr>
              <a:t>Columns AF &amp; AG:</a:t>
            </a:r>
            <a:r>
              <a:rPr lang="en-US" dirty="0">
                <a:solidFill>
                  <a:schemeClr val="hlink"/>
                </a:solidFill>
                <a:latin typeface="Times New Roman" pitchFamily="18" charset="0"/>
              </a:rPr>
              <a:t/>
            </a:r>
            <a:br>
              <a:rPr lang="en-US" dirty="0">
                <a:solidFill>
                  <a:schemeClr val="hlink"/>
                </a:solidFill>
                <a:latin typeface="Times New Roman" pitchFamily="18" charset="0"/>
              </a:rPr>
            </a:br>
            <a:r>
              <a:rPr lang="en-US" sz="4000" dirty="0">
                <a:solidFill>
                  <a:srgbClr val="FFC000"/>
                </a:solidFill>
                <a:latin typeface="Times New Roman" pitchFamily="18" charset="0"/>
              </a:rPr>
              <a:t>Copy/Delivery Costs</a:t>
            </a:r>
            <a:br>
              <a:rPr lang="en-US" sz="4000" dirty="0">
                <a:solidFill>
                  <a:srgbClr val="FFC000"/>
                </a:solidFill>
                <a:latin typeface="Times New Roman" pitchFamily="18" charset="0"/>
              </a:rPr>
            </a:br>
            <a:r>
              <a:rPr lang="en-US" sz="2000" dirty="0">
                <a:solidFill>
                  <a:srgbClr val="FFC000"/>
                </a:solidFill>
                <a:latin typeface="Times New Roman" pitchFamily="18" charset="0"/>
              </a:rPr>
              <a:t>HRS Sec. 92-21; HAR Sec. 2-17-19</a:t>
            </a:r>
          </a:p>
        </p:txBody>
      </p:sp>
      <p:sp>
        <p:nvSpPr>
          <p:cNvPr id="10243" name="Rectangle 3"/>
          <p:cNvSpPr>
            <a:spLocks noGrp="1" noChangeArrowheads="1"/>
          </p:cNvSpPr>
          <p:nvPr>
            <p:ph idx="1"/>
          </p:nvPr>
        </p:nvSpPr>
        <p:spPr>
          <a:xfrm>
            <a:off x="457200" y="1676400"/>
            <a:ext cx="8229600" cy="5105400"/>
          </a:xfrm>
        </p:spPr>
        <p:txBody>
          <a:bodyPr/>
          <a:lstStyle/>
          <a:p>
            <a:pPr>
              <a:lnSpc>
                <a:spcPct val="90000"/>
              </a:lnSpc>
            </a:pPr>
            <a:r>
              <a:rPr lang="en-US" b="1" dirty="0">
                <a:solidFill>
                  <a:srgbClr val="FFC000"/>
                </a:solidFill>
                <a:latin typeface="Times New Roman" pitchFamily="18" charset="0"/>
              </a:rPr>
              <a:t>AF:  </a:t>
            </a:r>
            <a:r>
              <a:rPr lang="en-US" b="1" u="sng" dirty="0">
                <a:solidFill>
                  <a:srgbClr val="FFC000"/>
                </a:solidFill>
                <a:latin typeface="Times New Roman" pitchFamily="18" charset="0"/>
              </a:rPr>
              <a:t>Gross</a:t>
            </a:r>
            <a:r>
              <a:rPr lang="en-US" dirty="0">
                <a:solidFill>
                  <a:srgbClr val="FF0000"/>
                </a:solidFill>
                <a:latin typeface="Times New Roman" pitchFamily="18" charset="0"/>
              </a:rPr>
              <a:t> </a:t>
            </a:r>
            <a:r>
              <a:rPr lang="en-US" dirty="0">
                <a:latin typeface="Times New Roman" pitchFamily="18" charset="0"/>
              </a:rPr>
              <a:t>copy/delivery costs that agency </a:t>
            </a:r>
            <a:br>
              <a:rPr lang="en-US" dirty="0">
                <a:latin typeface="Times New Roman" pitchFamily="18" charset="0"/>
              </a:rPr>
            </a:br>
            <a:r>
              <a:rPr lang="en-US" dirty="0">
                <a:latin typeface="Times New Roman" pitchFamily="18" charset="0"/>
              </a:rPr>
              <a:t>actually </a:t>
            </a:r>
            <a:r>
              <a:rPr lang="en-US" b="1" u="sng" dirty="0">
                <a:solidFill>
                  <a:srgbClr val="FFC000"/>
                </a:solidFill>
                <a:latin typeface="Times New Roman" pitchFamily="18" charset="0"/>
              </a:rPr>
              <a:t>incurred</a:t>
            </a:r>
            <a:r>
              <a:rPr lang="en-US" dirty="0">
                <a:latin typeface="Times New Roman" pitchFamily="18" charset="0"/>
              </a:rPr>
              <a:t>, but may not have </a:t>
            </a:r>
            <a:br>
              <a:rPr lang="en-US" dirty="0">
                <a:latin typeface="Times New Roman" pitchFamily="18" charset="0"/>
              </a:rPr>
            </a:br>
            <a:r>
              <a:rPr lang="en-US" dirty="0">
                <a:latin typeface="Times New Roman" pitchFamily="18" charset="0"/>
              </a:rPr>
              <a:t>totally recovered</a:t>
            </a:r>
            <a:br>
              <a:rPr lang="en-US" dirty="0">
                <a:latin typeface="Times New Roman" pitchFamily="18" charset="0"/>
              </a:rPr>
            </a:br>
            <a:r>
              <a:rPr lang="en-US" dirty="0">
                <a:latin typeface="Times New Roman" pitchFamily="18" charset="0"/>
              </a:rPr>
              <a:t>   -- </a:t>
            </a:r>
            <a:r>
              <a:rPr lang="en-US" u="sng" dirty="0">
                <a:latin typeface="Times New Roman" pitchFamily="18" charset="0"/>
              </a:rPr>
              <a:t>Include</a:t>
            </a:r>
            <a:r>
              <a:rPr lang="en-US" dirty="0">
                <a:latin typeface="Times New Roman" pitchFamily="18" charset="0"/>
              </a:rPr>
              <a:t> copies made for redaction</a:t>
            </a:r>
            <a:r>
              <a:rPr lang="en-US" sz="4400" b="1" dirty="0">
                <a:solidFill>
                  <a:srgbClr val="FF0000"/>
                </a:solidFill>
                <a:latin typeface="Times New Roman" pitchFamily="18" charset="0"/>
              </a:rPr>
              <a:t/>
            </a:r>
            <a:br>
              <a:rPr lang="en-US" sz="4400" b="1" dirty="0">
                <a:solidFill>
                  <a:srgbClr val="FF0000"/>
                </a:solidFill>
                <a:latin typeface="Times New Roman" pitchFamily="18" charset="0"/>
              </a:rPr>
            </a:br>
            <a:endParaRPr lang="en-US" dirty="0">
              <a:latin typeface="Times New Roman" pitchFamily="18" charset="0"/>
            </a:endParaRPr>
          </a:p>
          <a:p>
            <a:pPr>
              <a:lnSpc>
                <a:spcPct val="90000"/>
              </a:lnSpc>
            </a:pPr>
            <a:r>
              <a:rPr lang="en-US" b="1" dirty="0">
                <a:solidFill>
                  <a:srgbClr val="FFC000"/>
                </a:solidFill>
                <a:latin typeface="Times New Roman" pitchFamily="18" charset="0"/>
              </a:rPr>
              <a:t>AG:  </a:t>
            </a:r>
            <a:r>
              <a:rPr lang="en-US" b="1" u="sng" dirty="0">
                <a:solidFill>
                  <a:srgbClr val="FFC000"/>
                </a:solidFill>
                <a:latin typeface="Times New Roman" pitchFamily="18" charset="0"/>
              </a:rPr>
              <a:t>Net</a:t>
            </a:r>
            <a:r>
              <a:rPr lang="en-US" dirty="0">
                <a:latin typeface="Times New Roman" pitchFamily="18" charset="0"/>
              </a:rPr>
              <a:t> copy/delivery costs properly </a:t>
            </a:r>
            <a:br>
              <a:rPr lang="en-US" dirty="0">
                <a:latin typeface="Times New Roman" pitchFamily="18" charset="0"/>
              </a:rPr>
            </a:br>
            <a:r>
              <a:rPr lang="en-US" b="1" u="sng" dirty="0">
                <a:solidFill>
                  <a:srgbClr val="FFC000"/>
                </a:solidFill>
                <a:latin typeface="Times New Roman" pitchFamily="18" charset="0"/>
              </a:rPr>
              <a:t>chargeable</a:t>
            </a:r>
            <a:r>
              <a:rPr lang="en-US" dirty="0">
                <a:latin typeface="Times New Roman" pitchFamily="18" charset="0"/>
              </a:rPr>
              <a:t> to requester</a:t>
            </a:r>
            <a:br>
              <a:rPr lang="en-US" dirty="0">
                <a:latin typeface="Times New Roman" pitchFamily="18" charset="0"/>
              </a:rPr>
            </a:br>
            <a:r>
              <a:rPr lang="en-US" dirty="0">
                <a:latin typeface="Times New Roman" pitchFamily="18" charset="0"/>
              </a:rPr>
              <a:t>   -- </a:t>
            </a:r>
            <a:r>
              <a:rPr lang="en-US" u="sng" dirty="0">
                <a:latin typeface="Times New Roman" pitchFamily="18" charset="0"/>
              </a:rPr>
              <a:t>Exclude</a:t>
            </a:r>
            <a:r>
              <a:rPr lang="en-US" dirty="0">
                <a:latin typeface="Times New Roman" pitchFamily="18" charset="0"/>
              </a:rPr>
              <a:t> copies made for redaction</a:t>
            </a:r>
            <a:br>
              <a:rPr lang="en-US" dirty="0">
                <a:latin typeface="Times New Roman" pitchFamily="18" charset="0"/>
              </a:rPr>
            </a:br>
            <a:r>
              <a:rPr lang="en-US" dirty="0">
                <a:latin typeface="Times New Roman" pitchFamily="18" charset="0"/>
              </a:rPr>
              <a:t>   -- </a:t>
            </a:r>
            <a:r>
              <a:rPr lang="en-US" u="sng" dirty="0">
                <a:latin typeface="Times New Roman" pitchFamily="18" charset="0"/>
              </a:rPr>
              <a:t>Include</a:t>
            </a:r>
            <a:r>
              <a:rPr lang="en-US" dirty="0">
                <a:latin typeface="Times New Roman" pitchFamily="18" charset="0"/>
              </a:rPr>
              <a:t> copies made of electronic record </a:t>
            </a:r>
            <a:br>
              <a:rPr lang="en-US" dirty="0">
                <a:latin typeface="Times New Roman" pitchFamily="18" charset="0"/>
              </a:rPr>
            </a:br>
            <a:r>
              <a:rPr lang="en-US" dirty="0">
                <a:latin typeface="Times New Roman" pitchFamily="18" charset="0"/>
              </a:rPr>
              <a:t>       </a:t>
            </a:r>
            <a:r>
              <a:rPr lang="en-US" b="1" dirty="0">
                <a:latin typeface="Times New Roman" pitchFamily="18" charset="0"/>
              </a:rPr>
              <a:t>if</a:t>
            </a:r>
            <a:r>
              <a:rPr lang="en-US" dirty="0">
                <a:latin typeface="Times New Roman" pitchFamily="18" charset="0"/>
              </a:rPr>
              <a:t> requester wants them faxed, mailed, or                  	 provided in a physical form</a:t>
            </a:r>
          </a:p>
        </p:txBody>
      </p:sp>
      <p:pic>
        <p:nvPicPr>
          <p:cNvPr id="399366" name="Picture 6" descr="https://encrypted-tbn0.google.com/images?q=tbn:ANd9GcSyIx27YTFcqmyVnT8iXTnanUqtSO5gamO6HcIJBWvDz5Y5abJm"/>
          <p:cNvPicPr>
            <a:picLocks noChangeAspect="1" noChangeArrowheads="1"/>
          </p:cNvPicPr>
          <p:nvPr/>
        </p:nvPicPr>
        <p:blipFill>
          <a:blip r:embed="rId7" cstate="print"/>
          <a:srcRect/>
          <a:stretch>
            <a:fillRect/>
          </a:stretch>
        </p:blipFill>
        <p:spPr bwMode="auto">
          <a:xfrm>
            <a:off x="381000" y="228600"/>
            <a:ext cx="1143000" cy="1260505"/>
          </a:xfrm>
          <a:prstGeom prst="rect">
            <a:avLst/>
          </a:prstGeom>
          <a:noFill/>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1495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anim calcmode="lin" valueType="num">
                                      <p:cBhvr additive="base">
                                        <p:cTn id="11"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 calcmode="lin" valueType="num">
                                      <p:cBhvr additive="base">
                                        <p:cTn id="17"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1219200" y="304800"/>
            <a:ext cx="6400800" cy="1858963"/>
          </a:xfrm>
        </p:spPr>
        <p:txBody>
          <a:bodyPr/>
          <a:lstStyle/>
          <a:p>
            <a:r>
              <a:rPr lang="en-US" sz="3600" dirty="0">
                <a:solidFill>
                  <a:srgbClr val="FFFF00"/>
                </a:solidFill>
                <a:latin typeface="Times New Roman" pitchFamily="18" charset="0"/>
              </a:rPr>
              <a:t>UIPA Log, Part 3:</a:t>
            </a:r>
            <a:r>
              <a:rPr lang="en-US" dirty="0">
                <a:solidFill>
                  <a:srgbClr val="FFFF00"/>
                </a:solidFill>
                <a:latin typeface="Times New Roman" pitchFamily="18" charset="0"/>
              </a:rPr>
              <a:t/>
            </a:r>
            <a:br>
              <a:rPr lang="en-US" dirty="0">
                <a:solidFill>
                  <a:srgbClr val="FFFF00"/>
                </a:solidFill>
                <a:latin typeface="Times New Roman" pitchFamily="18" charset="0"/>
              </a:rPr>
            </a:br>
            <a:r>
              <a:rPr lang="en-US" sz="4800" dirty="0">
                <a:solidFill>
                  <a:srgbClr val="FFC000"/>
                </a:solidFill>
                <a:latin typeface="Times New Roman" pitchFamily="18" charset="0"/>
              </a:rPr>
              <a:t>Fees &amp; Costs</a:t>
            </a:r>
          </a:p>
        </p:txBody>
      </p:sp>
      <p:sp>
        <p:nvSpPr>
          <p:cNvPr id="6147" name="Rectangle 3"/>
          <p:cNvSpPr>
            <a:spLocks noGrp="1" noChangeArrowheads="1"/>
          </p:cNvSpPr>
          <p:nvPr>
            <p:ph idx="1"/>
          </p:nvPr>
        </p:nvSpPr>
        <p:spPr>
          <a:xfrm>
            <a:off x="533400" y="2133600"/>
            <a:ext cx="8077200" cy="4495800"/>
          </a:xfrm>
        </p:spPr>
        <p:txBody>
          <a:bodyPr/>
          <a:lstStyle/>
          <a:p>
            <a:pPr>
              <a:buNone/>
            </a:pPr>
            <a:r>
              <a:rPr lang="en-US" sz="2800" dirty="0">
                <a:latin typeface="Times New Roman" pitchFamily="18" charset="0"/>
              </a:rPr>
              <a:t>    </a:t>
            </a:r>
            <a:r>
              <a:rPr lang="en-US" b="1" u="sng" dirty="0">
                <a:solidFill>
                  <a:srgbClr val="FFC000"/>
                </a:solidFill>
                <a:latin typeface="Times New Roman" pitchFamily="18" charset="0"/>
              </a:rPr>
              <a:t>Automatic Calculations</a:t>
            </a:r>
            <a:r>
              <a:rPr lang="en-US" dirty="0">
                <a:solidFill>
                  <a:srgbClr val="FFC000"/>
                </a:solidFill>
                <a:latin typeface="Times New Roman" pitchFamily="18" charset="0"/>
              </a:rPr>
              <a:t> </a:t>
            </a:r>
            <a:r>
              <a:rPr lang="en-US" b="1" dirty="0">
                <a:latin typeface="Times New Roman" pitchFamily="18" charset="0"/>
              </a:rPr>
              <a:t>based on agency’s input of hours, costs, &amp; fee waivers</a:t>
            </a:r>
            <a:r>
              <a:rPr lang="en-US" sz="2800" b="1" dirty="0">
                <a:latin typeface="Times New Roman" pitchFamily="18" charset="0"/>
              </a:rPr>
              <a:t/>
            </a:r>
            <a:br>
              <a:rPr lang="en-US" sz="2800" b="1" dirty="0">
                <a:latin typeface="Times New Roman" pitchFamily="18" charset="0"/>
              </a:rPr>
            </a:br>
            <a:endParaRPr lang="en-US" sz="2800" b="1" dirty="0">
              <a:latin typeface="Times New Roman" pitchFamily="18" charset="0"/>
            </a:endParaRPr>
          </a:p>
          <a:p>
            <a:r>
              <a:rPr lang="en-US" sz="3600" dirty="0">
                <a:latin typeface="Times New Roman" pitchFamily="18" charset="0"/>
              </a:rPr>
              <a:t>Search, review, segregation </a:t>
            </a:r>
            <a:r>
              <a:rPr lang="en-US" sz="3600" b="1" u="sng" dirty="0">
                <a:solidFill>
                  <a:srgbClr val="FFC000"/>
                </a:solidFill>
                <a:latin typeface="Times New Roman" pitchFamily="18" charset="0"/>
              </a:rPr>
              <a:t>fees</a:t>
            </a:r>
            <a:r>
              <a:rPr lang="en-US" sz="3600" dirty="0">
                <a:latin typeface="Times New Roman" pitchFamily="18" charset="0"/>
              </a:rPr>
              <a:t> (SRS)</a:t>
            </a:r>
            <a:br>
              <a:rPr lang="en-US" sz="3600" dirty="0">
                <a:latin typeface="Times New Roman" pitchFamily="18" charset="0"/>
              </a:rPr>
            </a:br>
            <a:r>
              <a:rPr lang="en-US" sz="3600" dirty="0">
                <a:latin typeface="Times New Roman" pitchFamily="18" charset="0"/>
              </a:rPr>
              <a:t>   -- Fee waivers</a:t>
            </a:r>
          </a:p>
          <a:p>
            <a:r>
              <a:rPr lang="en-US" sz="3600" dirty="0">
                <a:latin typeface="Times New Roman" pitchFamily="18" charset="0"/>
              </a:rPr>
              <a:t>Copy/delivery </a:t>
            </a:r>
            <a:r>
              <a:rPr lang="en-US" sz="3600" b="1" u="sng" dirty="0">
                <a:solidFill>
                  <a:srgbClr val="FFC000"/>
                </a:solidFill>
                <a:latin typeface="Times New Roman" pitchFamily="18" charset="0"/>
              </a:rPr>
              <a:t>costs</a:t>
            </a:r>
            <a:endParaRPr lang="en-US" sz="3600" b="1" dirty="0">
              <a:solidFill>
                <a:srgbClr val="FFC000"/>
              </a:solidFill>
              <a:latin typeface="Times New Roman" pitchFamily="18" charset="0"/>
            </a:endParaRPr>
          </a:p>
          <a:p>
            <a:r>
              <a:rPr lang="en-US" sz="3600" dirty="0">
                <a:latin typeface="Times New Roman" pitchFamily="18" charset="0"/>
              </a:rPr>
              <a:t>Total fees and costs – ALL compared to COMPLEX requests</a:t>
            </a:r>
          </a:p>
          <a:p>
            <a:endParaRPr lang="en-US" sz="3600" dirty="0">
              <a:latin typeface="Times New Roman" pitchFamily="18" charset="0"/>
            </a:endParaRPr>
          </a:p>
          <a:p>
            <a:endParaRPr lang="en-US" sz="3600" dirty="0">
              <a:latin typeface="Times New Roman" pitchFamily="18" charset="0"/>
            </a:endParaRPr>
          </a:p>
        </p:txBody>
      </p:sp>
      <p:pic>
        <p:nvPicPr>
          <p:cNvPr id="288770" name="Picture 2" descr="https://encrypted-tbn3.google.com/images?q=tbn:ANd9GcTGhtixzFkEl0mCKH_lDsPRjWMQqiB0d5UeKGhUaFYBVnmK2jPirg"/>
          <p:cNvPicPr>
            <a:picLocks noChangeAspect="1" noChangeArrowheads="1"/>
          </p:cNvPicPr>
          <p:nvPr/>
        </p:nvPicPr>
        <p:blipFill>
          <a:blip r:embed="rId5" cstate="print"/>
          <a:srcRect/>
          <a:stretch>
            <a:fillRect/>
          </a:stretch>
        </p:blipFill>
        <p:spPr bwMode="auto">
          <a:xfrm>
            <a:off x="7162800" y="457200"/>
            <a:ext cx="1066800" cy="1501423"/>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66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58366" t="18258" r="2775" b="7725"/>
          <a:stretch/>
        </p:blipFill>
        <p:spPr>
          <a:xfrm>
            <a:off x="100983" y="100933"/>
            <a:ext cx="8839200" cy="6613073"/>
          </a:xfrm>
          <a:prstGeom prst="rect">
            <a:avLst/>
          </a:prstGeom>
        </p:spPr>
      </p:pic>
      <p:pic>
        <p:nvPicPr>
          <p:cNvPr id="5" name="Picture 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49588" y="-82294"/>
            <a:ext cx="304799" cy="764660"/>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56787" y="5736357"/>
            <a:ext cx="185485" cy="764660"/>
          </a:xfrm>
          <a:prstGeom prst="rect">
            <a:avLst/>
          </a:prstGeom>
          <a:noFill/>
        </p:spPr>
      </p:pic>
      <p:pic>
        <p:nvPicPr>
          <p:cNvPr id="14" name="Picture 1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73330" y="5237517"/>
            <a:ext cx="152400" cy="764660"/>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73330" y="5408870"/>
            <a:ext cx="152400" cy="764660"/>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90536" y="6018470"/>
            <a:ext cx="152400" cy="764660"/>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flipV="1">
            <a:off x="1696880" y="5208835"/>
            <a:ext cx="161933" cy="812492"/>
          </a:xfrm>
          <a:prstGeom prst="rect">
            <a:avLst/>
          </a:prstGeom>
          <a:noFill/>
        </p:spPr>
      </p:pic>
      <p:pic>
        <p:nvPicPr>
          <p:cNvPr id="15" name="Picture 1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flipV="1">
            <a:off x="1679674" y="5370768"/>
            <a:ext cx="161933" cy="812492"/>
          </a:xfrm>
          <a:prstGeom prst="rect">
            <a:avLst/>
          </a:prstGeom>
          <a:noFill/>
        </p:spPr>
      </p:pic>
      <p:pic>
        <p:nvPicPr>
          <p:cNvPr id="16" name="Picture 1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4573330" y="5567415"/>
            <a:ext cx="152400" cy="764660"/>
          </a:xfrm>
          <a:prstGeom prst="rect">
            <a:avLst/>
          </a:prstGeom>
          <a:noFill/>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1476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676400"/>
          </a:xfrm>
        </p:spPr>
        <p:txBody>
          <a:bodyPr/>
          <a:lstStyle/>
          <a:p>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200" i="1" dirty="0">
                <a:solidFill>
                  <a:srgbClr val="00B0F0"/>
                </a:solidFill>
                <a:latin typeface="Times New Roman" pitchFamily="18" charset="0"/>
              </a:rPr>
              <a:t>Columns AH thru AK:</a:t>
            </a:r>
            <a:r>
              <a:rPr lang="en-US" dirty="0">
                <a:solidFill>
                  <a:schemeClr val="hlink"/>
                </a:solidFill>
                <a:latin typeface="Times New Roman" pitchFamily="18" charset="0"/>
              </a:rPr>
              <a:t/>
            </a:r>
            <a:br>
              <a:rPr lang="en-US" dirty="0">
                <a:solidFill>
                  <a:schemeClr val="hlink"/>
                </a:solidFill>
                <a:latin typeface="Times New Roman" pitchFamily="18" charset="0"/>
              </a:rPr>
            </a:br>
            <a:r>
              <a:rPr lang="en-US" dirty="0">
                <a:solidFill>
                  <a:srgbClr val="92D050"/>
                </a:solidFill>
                <a:latin typeface="Times New Roman" pitchFamily="18" charset="0"/>
              </a:rPr>
              <a:t>Total Fees &amp; Costs</a:t>
            </a:r>
            <a:r>
              <a:rPr lang="en-US" dirty="0">
                <a:solidFill>
                  <a:srgbClr val="FF0000"/>
                </a:solidFill>
                <a:latin typeface="Times New Roman" pitchFamily="18" charset="0"/>
              </a:rPr>
              <a:t/>
            </a:r>
            <a:br>
              <a:rPr lang="en-US" dirty="0">
                <a:solidFill>
                  <a:srgbClr val="FF0000"/>
                </a:solidFill>
                <a:latin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1828800"/>
            <a:ext cx="8686800" cy="5029200"/>
          </a:xfrm>
        </p:spPr>
        <p:txBody>
          <a:bodyPr/>
          <a:lstStyle/>
          <a:p>
            <a:pPr>
              <a:buNone/>
            </a:pPr>
            <a:r>
              <a:rPr lang="en-US" b="1" dirty="0">
                <a:solidFill>
                  <a:srgbClr val="FFFF00"/>
                </a:solidFill>
                <a:effectLst/>
              </a:rPr>
              <a:t>Agency to input:</a:t>
            </a:r>
          </a:p>
          <a:p>
            <a:r>
              <a:rPr lang="en-US" dirty="0">
                <a:effectLst/>
              </a:rPr>
              <a:t>Total fees &amp; costs </a:t>
            </a:r>
            <a:r>
              <a:rPr lang="en-US" b="1" u="sng" dirty="0">
                <a:solidFill>
                  <a:srgbClr val="FFFF00"/>
                </a:solidFill>
                <a:effectLst/>
              </a:rPr>
              <a:t>actually paid</a:t>
            </a:r>
            <a:r>
              <a:rPr lang="en-US" b="1" dirty="0">
                <a:solidFill>
                  <a:srgbClr val="FFFF00"/>
                </a:solidFill>
                <a:effectLst/>
              </a:rPr>
              <a:t> </a:t>
            </a:r>
            <a:r>
              <a:rPr lang="en-US" dirty="0">
                <a:effectLst/>
              </a:rPr>
              <a:t>by requester (AH)</a:t>
            </a:r>
          </a:p>
          <a:p>
            <a:pPr>
              <a:buNone/>
            </a:pPr>
            <a:r>
              <a:rPr lang="en-US" b="1" dirty="0">
                <a:solidFill>
                  <a:srgbClr val="FFC000"/>
                </a:solidFill>
                <a:effectLst/>
              </a:rPr>
              <a:t>Log automatically calculates</a:t>
            </a:r>
            <a:r>
              <a:rPr lang="en-US" sz="2800" dirty="0">
                <a:effectLst/>
              </a:rPr>
              <a:t>:</a:t>
            </a:r>
          </a:p>
          <a:p>
            <a:r>
              <a:rPr lang="en-US" dirty="0">
                <a:effectLst/>
              </a:rPr>
              <a:t>Total net fees &amp; costs </a:t>
            </a:r>
            <a:r>
              <a:rPr lang="en-US" b="1" u="sng" dirty="0">
                <a:solidFill>
                  <a:srgbClr val="FFC000"/>
                </a:solidFill>
                <a:effectLst/>
              </a:rPr>
              <a:t>chargeable</a:t>
            </a:r>
            <a:r>
              <a:rPr lang="en-US" b="1" dirty="0">
                <a:effectLst/>
              </a:rPr>
              <a:t>  </a:t>
            </a:r>
            <a:r>
              <a:rPr lang="en-US" dirty="0">
                <a:effectLst/>
              </a:rPr>
              <a:t>(AI) – make sure amounts paid in AH do not exceed AI amount</a:t>
            </a:r>
          </a:p>
          <a:p>
            <a:r>
              <a:rPr lang="en-US" dirty="0">
                <a:effectLst/>
              </a:rPr>
              <a:t>Total gross fees &amp; costs </a:t>
            </a:r>
            <a:r>
              <a:rPr lang="en-US" b="1" u="sng" dirty="0">
                <a:solidFill>
                  <a:srgbClr val="FFC000"/>
                </a:solidFill>
                <a:effectLst/>
              </a:rPr>
              <a:t>incurred</a:t>
            </a:r>
            <a:r>
              <a:rPr lang="en-US" b="1" dirty="0">
                <a:solidFill>
                  <a:srgbClr val="FFC000"/>
                </a:solidFill>
                <a:effectLst/>
              </a:rPr>
              <a:t>  </a:t>
            </a:r>
            <a:r>
              <a:rPr lang="en-US" dirty="0">
                <a:effectLst/>
              </a:rPr>
              <a:t>(AJ)</a:t>
            </a:r>
            <a:endParaRPr lang="en-US" u="sng" dirty="0">
              <a:solidFill>
                <a:srgbClr val="FFC000"/>
              </a:solidFill>
              <a:effectLst/>
            </a:endParaRPr>
          </a:p>
          <a:p>
            <a:r>
              <a:rPr lang="en-US" dirty="0">
                <a:effectLst/>
              </a:rPr>
              <a:t>Total gross fees &amp; costs </a:t>
            </a:r>
            <a:r>
              <a:rPr lang="en-US" b="1" u="sng" dirty="0">
                <a:solidFill>
                  <a:srgbClr val="FFC000"/>
                </a:solidFill>
                <a:effectLst/>
              </a:rPr>
              <a:t>incurred but not charged  </a:t>
            </a:r>
            <a:r>
              <a:rPr lang="en-US" dirty="0">
                <a:effectLst/>
              </a:rPr>
              <a:t>(AK)</a:t>
            </a:r>
            <a:endParaRPr lang="en-US" u="sng" dirty="0">
              <a:solidFill>
                <a:srgbClr val="FFC000"/>
              </a:solidFill>
              <a:effectLst/>
            </a:endParaRPr>
          </a:p>
          <a:p>
            <a:endParaRPr lang="en-US" b="1" u="sng" dirty="0">
              <a:solidFill>
                <a:srgbClr val="FFC000"/>
              </a:solidFill>
            </a:endParaRPr>
          </a:p>
          <a:p>
            <a:endParaRPr lang="en-US" u="sng" dirty="0">
              <a:solidFill>
                <a:srgbClr val="FF0000"/>
              </a:solidFill>
            </a:endParaRPr>
          </a:p>
        </p:txBody>
      </p:sp>
      <p:pic>
        <p:nvPicPr>
          <p:cNvPr id="4" name="Picture 2" descr="https://encrypted-tbn3.google.com/images?q=tbn:ANd9GcTGhtixzFkEl0mCKH_lDsPRjWMQqiB0d5UeKGhUaFYBVnmK2jPirg"/>
          <p:cNvPicPr>
            <a:picLocks noChangeAspect="1" noChangeArrowheads="1"/>
          </p:cNvPicPr>
          <p:nvPr/>
        </p:nvPicPr>
        <p:blipFill>
          <a:blip r:embed="rId6" cstate="print"/>
          <a:srcRect/>
          <a:stretch>
            <a:fillRect/>
          </a:stretch>
        </p:blipFill>
        <p:spPr bwMode="auto">
          <a:xfrm>
            <a:off x="7924800" y="381000"/>
            <a:ext cx="762000" cy="1072445"/>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83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lide(fromBottom)">
                                      <p:cBhvr>
                                        <p:cTn id="13" dur="500"/>
                                        <p:tgtEl>
                                          <p:spTgt spid="3">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lide(fromBottom)">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slide(fromBottom)">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slide(fromBottom)">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slide(fromBottom)">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slide(fromBottom)">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295400"/>
          </a:xfrm>
        </p:spPr>
        <p:txBody>
          <a:bodyPr/>
          <a:lstStyle/>
          <a:p>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4800" dirty="0">
                <a:solidFill>
                  <a:schemeClr val="accent2">
                    <a:lumMod val="75000"/>
                  </a:schemeClr>
                </a:solidFill>
                <a:latin typeface="Times New Roman" pitchFamily="18" charset="0"/>
              </a:rPr>
              <a:t>ENTRY TIP</a:t>
            </a: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sz="3600" dirty="0">
                <a:solidFill>
                  <a:schemeClr val="hlink"/>
                </a:solidFill>
                <a:latin typeface="Times New Roman" pitchFamily="18" charset="0"/>
              </a:rPr>
              <a:t/>
            </a:r>
            <a:br>
              <a:rPr lang="en-US" sz="3600" dirty="0">
                <a:solidFill>
                  <a:schemeClr val="hlink"/>
                </a:solidFill>
                <a:latin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1981200"/>
            <a:ext cx="8686800" cy="3809999"/>
          </a:xfrm>
        </p:spPr>
        <p:txBody>
          <a:bodyPr/>
          <a:lstStyle/>
          <a:p>
            <a:pPr>
              <a:buNone/>
            </a:pPr>
            <a:r>
              <a:rPr lang="en-US" dirty="0">
                <a:solidFill>
                  <a:srgbClr val="FFFF00"/>
                </a:solidFill>
                <a:effectLst/>
                <a:latin typeface="Times New Roman" pitchFamily="18" charset="0"/>
                <a:cs typeface="Times New Roman" pitchFamily="18" charset="0"/>
              </a:rPr>
              <a:t> </a:t>
            </a:r>
            <a:r>
              <a:rPr lang="en-US" b="1" dirty="0">
                <a:solidFill>
                  <a:schemeClr val="bg1">
                    <a:lumMod val="75000"/>
                  </a:schemeClr>
                </a:solidFill>
                <a:latin typeface="Times New Roman" pitchFamily="18" charset="0"/>
                <a:cs typeface="Times New Roman" pitchFamily="18" charset="0"/>
              </a:rPr>
              <a:t>The calculations and information obtained are only as good as the data that is entered by the agency. </a:t>
            </a:r>
          </a:p>
          <a:p>
            <a:pPr>
              <a:buNone/>
            </a:pPr>
            <a:endParaRPr lang="en-US" b="1" dirty="0">
              <a:solidFill>
                <a:schemeClr val="bg1">
                  <a:lumMod val="75000"/>
                </a:schemeClr>
              </a:solidFill>
              <a:latin typeface="Times New Roman" pitchFamily="18" charset="0"/>
              <a:cs typeface="Times New Roman" pitchFamily="18" charset="0"/>
            </a:endParaRPr>
          </a:p>
          <a:p>
            <a:pPr>
              <a:buNone/>
            </a:pPr>
            <a:r>
              <a:rPr lang="en-US" b="1" dirty="0">
                <a:solidFill>
                  <a:schemeClr val="bg1">
                    <a:lumMod val="75000"/>
                  </a:schemeClr>
                </a:solidFill>
                <a:latin typeface="Times New Roman" pitchFamily="18" charset="0"/>
                <a:cs typeface="Times New Roman" pitchFamily="18" charset="0"/>
              </a:rPr>
              <a:t> Agencies must properly enter the data, especially in Columns F and K, which </a:t>
            </a:r>
            <a:r>
              <a:rPr lang="en-US" b="1" dirty="0">
                <a:solidFill>
                  <a:schemeClr val="bg2">
                    <a:lumMod val="50000"/>
                    <a:lumOff val="50000"/>
                  </a:schemeClr>
                </a:solidFill>
                <a:latin typeface="Times New Roman" pitchFamily="18" charset="0"/>
                <a:cs typeface="Times New Roman" pitchFamily="18" charset="0"/>
              </a:rPr>
              <a:t>identify personal record and complex requests. </a:t>
            </a:r>
            <a:endParaRPr lang="en-US" u="sng" dirty="0">
              <a:solidFill>
                <a:schemeClr val="bg2">
                  <a:lumMod val="50000"/>
                  <a:lumOff val="50000"/>
                </a:schemeClr>
              </a:solidFill>
              <a:effectLs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81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63448" t="17714" r="6897" b="6743"/>
          <a:stretch/>
        </p:blipFill>
        <p:spPr>
          <a:xfrm>
            <a:off x="561128" y="287982"/>
            <a:ext cx="7239000" cy="6332833"/>
          </a:xfrm>
          <a:prstGeom prst="rect">
            <a:avLst/>
          </a:prstGeom>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8086813" y="3072070"/>
            <a:ext cx="228600" cy="764660"/>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7976764" y="5121282"/>
            <a:ext cx="228600" cy="764660"/>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7976764" y="5349882"/>
            <a:ext cx="228600" cy="764660"/>
          </a:xfrm>
          <a:prstGeom prst="rect">
            <a:avLst/>
          </a:prstGeom>
          <a:noFill/>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014311" flipH="1">
            <a:off x="3027910" y="2805833"/>
            <a:ext cx="191165" cy="639437"/>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014311" flipH="1">
            <a:off x="4312930" y="2691503"/>
            <a:ext cx="191300" cy="639437"/>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014311" flipH="1">
            <a:off x="5606502" y="2691532"/>
            <a:ext cx="191165" cy="639437"/>
          </a:xfrm>
          <a:prstGeom prst="rect">
            <a:avLst/>
          </a:prstGeom>
          <a:noFill/>
        </p:spPr>
      </p:pic>
      <p:pic>
        <p:nvPicPr>
          <p:cNvPr id="14" name="Picture 1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0014311" flipH="1">
            <a:off x="6875301" y="2691532"/>
            <a:ext cx="191165" cy="639437"/>
          </a:xfrm>
          <a:prstGeom prst="rect">
            <a:avLst/>
          </a:prstGeom>
          <a:noFill/>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924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10000"/>
            <a:lumOff val="90000"/>
          </a:schemeClr>
        </a:soli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304800" y="304800"/>
            <a:ext cx="6400800" cy="1858963"/>
          </a:xfrm>
        </p:spPr>
        <p:txBody>
          <a:bodyPr/>
          <a:lstStyle/>
          <a:p>
            <a:r>
              <a:rPr lang="en-US" sz="4800" dirty="0">
                <a:solidFill>
                  <a:srgbClr val="FF0000"/>
                </a:solidFill>
                <a:latin typeface="Times New Roman" pitchFamily="18" charset="0"/>
              </a:rPr>
              <a:t>The UIPA Log-- </a:t>
            </a:r>
            <a:br>
              <a:rPr lang="en-US" sz="4800" dirty="0">
                <a:solidFill>
                  <a:srgbClr val="FF0000"/>
                </a:solidFill>
                <a:latin typeface="Times New Roman" pitchFamily="18" charset="0"/>
              </a:rPr>
            </a:br>
            <a:r>
              <a:rPr lang="en-US" sz="4800" dirty="0">
                <a:solidFill>
                  <a:srgbClr val="FF0000"/>
                </a:solidFill>
                <a:latin typeface="Times New Roman" pitchFamily="18" charset="0"/>
              </a:rPr>
              <a:t>Fourth part is:</a:t>
            </a:r>
          </a:p>
        </p:txBody>
      </p:sp>
      <p:sp>
        <p:nvSpPr>
          <p:cNvPr id="6147" name="Rectangle 3"/>
          <p:cNvSpPr>
            <a:spLocks noGrp="1" noChangeArrowheads="1"/>
          </p:cNvSpPr>
          <p:nvPr>
            <p:ph idx="1"/>
          </p:nvPr>
        </p:nvSpPr>
        <p:spPr>
          <a:xfrm>
            <a:off x="533400" y="2057400"/>
            <a:ext cx="8229600" cy="3884613"/>
          </a:xfrm>
          <a:ln>
            <a:solidFill>
              <a:schemeClr val="accent1"/>
            </a:solidFill>
          </a:ln>
        </p:spPr>
        <p:txBody>
          <a:bodyPr/>
          <a:lstStyle/>
          <a:p>
            <a:pPr marL="742950" indent="-742950">
              <a:buClr>
                <a:schemeClr val="bg1"/>
              </a:buClr>
              <a:buAutoNum type="arabicPeriod"/>
            </a:pPr>
            <a:r>
              <a:rPr lang="en-US" sz="4000" b="1" dirty="0">
                <a:solidFill>
                  <a:schemeClr val="tx2">
                    <a:lumMod val="25000"/>
                  </a:schemeClr>
                </a:solidFill>
                <a:latin typeface="Times New Roman" pitchFamily="18" charset="0"/>
              </a:rPr>
              <a:t> </a:t>
            </a:r>
            <a:r>
              <a:rPr lang="en-US" sz="4000" b="1" u="sng" dirty="0">
                <a:solidFill>
                  <a:schemeClr val="tx2">
                    <a:lumMod val="25000"/>
                  </a:schemeClr>
                </a:solidFill>
                <a:latin typeface="Times New Roman" pitchFamily="18" charset="0"/>
              </a:rPr>
              <a:t>Identification</a:t>
            </a:r>
          </a:p>
          <a:p>
            <a:pPr marL="742950" indent="-742950">
              <a:buClr>
                <a:schemeClr val="bg1"/>
              </a:buClr>
              <a:buAutoNum type="arabicPeriod" startAt="2"/>
            </a:pPr>
            <a:r>
              <a:rPr lang="en-US" sz="4000" b="1" dirty="0">
                <a:solidFill>
                  <a:schemeClr val="tx2">
                    <a:lumMod val="25000"/>
                  </a:schemeClr>
                </a:solidFill>
                <a:latin typeface="Times New Roman" pitchFamily="18" charset="0"/>
              </a:rPr>
              <a:t> </a:t>
            </a:r>
            <a:r>
              <a:rPr lang="en-US" sz="4000" b="1" u="sng" dirty="0">
                <a:solidFill>
                  <a:schemeClr val="tx2">
                    <a:lumMod val="25000"/>
                  </a:schemeClr>
                </a:solidFill>
                <a:latin typeface="Times New Roman" pitchFamily="18" charset="0"/>
              </a:rPr>
              <a:t>Resolution of requests</a:t>
            </a:r>
          </a:p>
          <a:p>
            <a:pPr marL="742950" indent="-742950">
              <a:buClr>
                <a:schemeClr val="bg1"/>
              </a:buClr>
              <a:buAutoNum type="arabicPeriod" startAt="2"/>
            </a:pPr>
            <a:r>
              <a:rPr lang="en-US" sz="4000" b="1" dirty="0">
                <a:solidFill>
                  <a:schemeClr val="tx2">
                    <a:lumMod val="25000"/>
                  </a:schemeClr>
                </a:solidFill>
                <a:latin typeface="Times New Roman" pitchFamily="18" charset="0"/>
              </a:rPr>
              <a:t> </a:t>
            </a:r>
            <a:r>
              <a:rPr lang="en-US" sz="4000" b="1" u="sng" dirty="0">
                <a:solidFill>
                  <a:schemeClr val="tx2">
                    <a:lumMod val="25000"/>
                  </a:schemeClr>
                </a:solidFill>
                <a:latin typeface="Times New Roman" pitchFamily="18" charset="0"/>
              </a:rPr>
              <a:t>Fees and costs</a:t>
            </a:r>
          </a:p>
          <a:p>
            <a:pPr marL="0" indent="0">
              <a:buNone/>
            </a:pPr>
            <a:r>
              <a:rPr lang="en-US" sz="5400" b="1" dirty="0">
                <a:solidFill>
                  <a:schemeClr val="tx2">
                    <a:lumMod val="25000"/>
                  </a:schemeClr>
                </a:solidFill>
                <a:latin typeface="Times New Roman" pitchFamily="18" charset="0"/>
              </a:rPr>
              <a:t>4.	</a:t>
            </a:r>
            <a:r>
              <a:rPr lang="en-US" sz="5400" b="1" u="sng" dirty="0">
                <a:solidFill>
                  <a:schemeClr val="tx2">
                    <a:lumMod val="25000"/>
                  </a:schemeClr>
                </a:solidFill>
                <a:latin typeface="Times New Roman" pitchFamily="18" charset="0"/>
              </a:rPr>
              <a:t>Time to respond</a:t>
            </a:r>
          </a:p>
          <a:p>
            <a:pPr marL="914400" indent="-914400">
              <a:buAutoNum type="arabicPeriod" startAt="3"/>
            </a:pPr>
            <a:endParaRPr lang="en-US" sz="2400" b="1" u="sng" dirty="0">
              <a:solidFill>
                <a:srgbClr val="FFC000"/>
              </a:solidFill>
              <a:latin typeface="Times New Roman" pitchFamily="18" charset="0"/>
            </a:endParaRPr>
          </a:p>
          <a:p>
            <a:pPr marL="914400" indent="-914400">
              <a:buNone/>
            </a:pPr>
            <a:r>
              <a:rPr lang="en-US" sz="5400" b="1" u="sng" dirty="0">
                <a:solidFill>
                  <a:srgbClr val="FFC000"/>
                </a:solidFill>
                <a:latin typeface="Times New Roman" pitchFamily="18" charset="0"/>
              </a:rPr>
              <a:t/>
            </a:r>
            <a:br>
              <a:rPr lang="en-US" sz="5400" b="1" u="sng" dirty="0">
                <a:solidFill>
                  <a:srgbClr val="FFC000"/>
                </a:solidFill>
                <a:latin typeface="Times New Roman" pitchFamily="18" charset="0"/>
              </a:rPr>
            </a:br>
            <a:endParaRPr lang="en-US" sz="5400" b="1" u="sng" dirty="0">
              <a:solidFill>
                <a:srgbClr val="FFC000"/>
              </a:solidFill>
              <a:latin typeface="Times New Roman" pitchFamily="18" charset="0"/>
            </a:endParaRPr>
          </a:p>
          <a:p>
            <a:pPr marL="457200" indent="-457200">
              <a:buAutoNum type="arabicPeriod" startAt="3"/>
            </a:pPr>
            <a:endParaRPr lang="en-US" sz="2400" b="1" u="sng" dirty="0">
              <a:solidFill>
                <a:srgbClr val="FFC000"/>
              </a:solidFill>
              <a:latin typeface="Times New Roman" pitchFamily="18" charset="0"/>
            </a:endParaRPr>
          </a:p>
          <a:p>
            <a:pPr marL="457200" indent="-457200">
              <a:buNone/>
            </a:pPr>
            <a:endParaRPr lang="en-US" sz="2400" b="1" u="sng" dirty="0">
              <a:solidFill>
                <a:srgbClr val="FFC000"/>
              </a:solidFill>
              <a:latin typeface="Times New Roman" pitchFamily="18" charset="0"/>
            </a:endParaRPr>
          </a:p>
        </p:txBody>
      </p:sp>
      <p:pic>
        <p:nvPicPr>
          <p:cNvPr id="288772" name="Picture 4" descr="http://akm-fll.com/webLesson/graphicsHTTP/requestResponse.jpg"/>
          <p:cNvPicPr>
            <a:picLocks noChangeAspect="1" noChangeArrowheads="1"/>
          </p:cNvPicPr>
          <p:nvPr/>
        </p:nvPicPr>
        <p:blipFill>
          <a:blip r:embed="rId5" cstate="print"/>
          <a:srcRect/>
          <a:stretch>
            <a:fillRect/>
          </a:stretch>
        </p:blipFill>
        <p:spPr bwMode="auto">
          <a:xfrm>
            <a:off x="6858000" y="381000"/>
            <a:ext cx="1838325" cy="16002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51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t="17000" r="30315" b="6847"/>
          <a:stretch/>
        </p:blipFill>
        <p:spPr>
          <a:xfrm>
            <a:off x="228600" y="201940"/>
            <a:ext cx="8677414" cy="6553200"/>
          </a:xfrm>
          <a:prstGeom prst="rect">
            <a:avLst/>
          </a:prstGeom>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969603">
            <a:off x="6303047" y="6172496"/>
            <a:ext cx="187778" cy="447437"/>
          </a:xfrm>
          <a:prstGeom prst="rect">
            <a:avLst/>
          </a:prstGeom>
          <a:noFill/>
        </p:spPr>
      </p:pic>
      <p:pic>
        <p:nvPicPr>
          <p:cNvPr id="15" name="Picture 1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2220296">
            <a:off x="6764256" y="5755904"/>
            <a:ext cx="227802" cy="463542"/>
          </a:xfrm>
          <a:prstGeom prst="rect">
            <a:avLst/>
          </a:prstGeom>
          <a:noFill/>
        </p:spPr>
      </p:pic>
      <p:pic>
        <p:nvPicPr>
          <p:cNvPr id="16" name="Picture 1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969603">
            <a:off x="3601802" y="6349154"/>
            <a:ext cx="219987" cy="483457"/>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969603">
            <a:off x="7799742" y="6304684"/>
            <a:ext cx="196962" cy="408097"/>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8402072">
            <a:off x="4858974" y="6210228"/>
            <a:ext cx="186868" cy="473056"/>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4652475">
            <a:off x="3449163" y="5574499"/>
            <a:ext cx="216375" cy="527235"/>
          </a:xfrm>
          <a:prstGeom prst="rect">
            <a:avLst/>
          </a:prstGeom>
          <a:noFill/>
        </p:spPr>
      </p:pic>
      <p:pic>
        <p:nvPicPr>
          <p:cNvPr id="14" name="Picture 1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4652475">
            <a:off x="3765545" y="5227352"/>
            <a:ext cx="216375" cy="527235"/>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2152550" y="5836175"/>
            <a:ext cx="174389" cy="473056"/>
          </a:xfrm>
          <a:prstGeom prst="rect">
            <a:avLst/>
          </a:prstGeom>
          <a:noFill/>
        </p:spPr>
      </p:pic>
      <p:pic>
        <p:nvPicPr>
          <p:cNvPr id="18" name="Picture 1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4652475">
            <a:off x="4973162" y="5227351"/>
            <a:ext cx="216375" cy="527235"/>
          </a:xfrm>
          <a:prstGeom prst="rect">
            <a:avLst/>
          </a:prstGeom>
          <a:noFill/>
        </p:spPr>
      </p:pic>
      <p:pic>
        <p:nvPicPr>
          <p:cNvPr id="19" name="Picture 1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3334505" flipH="1">
            <a:off x="6334002" y="5219141"/>
            <a:ext cx="178972" cy="463542"/>
          </a:xfrm>
          <a:prstGeom prst="rect">
            <a:avLst/>
          </a:prstGeom>
          <a:noFill/>
        </p:spPr>
      </p:pic>
      <p:pic>
        <p:nvPicPr>
          <p:cNvPr id="20" name="Picture 1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3334505" flipH="1">
            <a:off x="6828465" y="5223335"/>
            <a:ext cx="178972" cy="463542"/>
          </a:xfrm>
          <a:prstGeom prst="rect">
            <a:avLst/>
          </a:prstGeom>
          <a:noFill/>
        </p:spPr>
      </p:pic>
      <p:pic>
        <p:nvPicPr>
          <p:cNvPr id="21" name="Picture 2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2256168" y="6019863"/>
            <a:ext cx="174389" cy="473056"/>
          </a:xfrm>
          <a:prstGeom prst="rect">
            <a:avLst/>
          </a:prstGeom>
          <a:noFill/>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7872769"/>
      </p:ext>
    </p:extLst>
  </p:cSld>
  <p:clrMapOvr>
    <a:masterClrMapping/>
  </p:clrMapOvr>
  <p:transition advTm="1941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fill="hold"/>
                                        <p:tgtEl>
                                          <p:spTgt spid="11"/>
                                        </p:tgtEl>
                                        <p:attrNameLst>
                                          <p:attrName>ppt_x</p:attrName>
                                        </p:attrNameLst>
                                      </p:cBhvr>
                                      <p:tavLst>
                                        <p:tav tm="0">
                                          <p:val>
                                            <p:strVal val="#ppt_x"/>
                                          </p:val>
                                        </p:tav>
                                        <p:tav tm="100000">
                                          <p:val>
                                            <p:strVal val="#ppt_x"/>
                                          </p:val>
                                        </p:tav>
                                      </p:tavLst>
                                    </p:anim>
                                    <p:anim calcmode="lin" valueType="num">
                                      <p:cBhvr additive="base">
                                        <p:cTn id="7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srcRect l="15862" t="17165" r="26897" b="8959"/>
          <a:stretch/>
        </p:blipFill>
        <p:spPr>
          <a:xfrm>
            <a:off x="228600" y="252925"/>
            <a:ext cx="8763000" cy="6400800"/>
          </a:xfrm>
          <a:prstGeom prst="rect">
            <a:avLst/>
          </a:prstGeom>
        </p:spPr>
      </p:pic>
      <p:pic>
        <p:nvPicPr>
          <p:cNvPr id="8" name="Picture 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3127285">
            <a:off x="6882099" y="5315714"/>
            <a:ext cx="204233" cy="512363"/>
          </a:xfrm>
          <a:prstGeom prst="rect">
            <a:avLst/>
          </a:prstGeom>
          <a:noFill/>
        </p:spPr>
      </p:pic>
      <p:pic>
        <p:nvPicPr>
          <p:cNvPr id="10" name="Picture 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800000">
            <a:off x="4381500" y="6319532"/>
            <a:ext cx="228600" cy="512240"/>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8" cstate="print"/>
          <a:srcRect/>
          <a:stretch>
            <a:fillRect/>
          </a:stretch>
        </p:blipFill>
        <p:spPr bwMode="auto">
          <a:xfrm rot="5400000">
            <a:off x="6249730" y="151070"/>
            <a:ext cx="304800" cy="764660"/>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800000">
            <a:off x="5410200" y="6319533"/>
            <a:ext cx="228600" cy="512240"/>
          </a:xfrm>
          <a:prstGeom prst="rect">
            <a:avLst/>
          </a:prstGeom>
          <a:noFill/>
        </p:spPr>
      </p:pic>
      <p:pic>
        <p:nvPicPr>
          <p:cNvPr id="11" name="Picture 1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a:off x="923582" y="5943600"/>
            <a:ext cx="210234" cy="471087"/>
          </a:xfrm>
          <a:prstGeom prst="rect">
            <a:avLst/>
          </a:prstGeom>
          <a:noFill/>
        </p:spPr>
      </p:pic>
      <p:pic>
        <p:nvPicPr>
          <p:cNvPr id="13" name="Picture 1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800000">
            <a:off x="6490710" y="6510920"/>
            <a:ext cx="228600" cy="512240"/>
          </a:xfrm>
          <a:prstGeom prst="rect">
            <a:avLst/>
          </a:prstGeom>
          <a:noFill/>
        </p:spPr>
      </p:pic>
      <p:pic>
        <p:nvPicPr>
          <p:cNvPr id="15" name="Picture 1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a:off x="3352800" y="145456"/>
            <a:ext cx="241142" cy="540344"/>
          </a:xfrm>
          <a:prstGeom prst="rect">
            <a:avLst/>
          </a:prstGeom>
          <a:noFill/>
        </p:spPr>
      </p:pic>
      <p:pic>
        <p:nvPicPr>
          <p:cNvPr id="17" name="Picture 1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7101223">
            <a:off x="7436958" y="6389123"/>
            <a:ext cx="227395" cy="509540"/>
          </a:xfrm>
          <a:prstGeom prst="rect">
            <a:avLst/>
          </a:prstGeom>
          <a:noFill/>
        </p:spPr>
      </p:pic>
      <p:pic>
        <p:nvPicPr>
          <p:cNvPr id="18" name="Picture 1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800000">
            <a:off x="4879743" y="6525172"/>
            <a:ext cx="209003" cy="468327"/>
          </a:xfrm>
          <a:prstGeom prst="rect">
            <a:avLst/>
          </a:prstGeom>
          <a:noFill/>
        </p:spPr>
      </p:pic>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advTm="148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2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6"/>
          <a:srcRect l="26193" t="23632" r="6834" b="7164"/>
          <a:stretch/>
        </p:blipFill>
        <p:spPr>
          <a:xfrm>
            <a:off x="152400" y="175088"/>
            <a:ext cx="8812696" cy="6473526"/>
          </a:xfrm>
          <a:prstGeom prst="rect">
            <a:avLst/>
          </a:prstGeom>
        </p:spPr>
      </p:pic>
      <p:pic>
        <p:nvPicPr>
          <p:cNvPr id="26" name="Picture 2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1247702" y="5432595"/>
            <a:ext cx="152400" cy="764660"/>
          </a:xfrm>
          <a:prstGeom prst="rect">
            <a:avLst/>
          </a:prstGeom>
          <a:noFill/>
        </p:spPr>
      </p:pic>
      <p:pic>
        <p:nvPicPr>
          <p:cNvPr id="27" name="Picture 2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5400000">
            <a:off x="2477164" y="5699960"/>
            <a:ext cx="152400" cy="382330"/>
          </a:xfrm>
          <a:prstGeom prst="rect">
            <a:avLst/>
          </a:prstGeom>
          <a:noFill/>
        </p:spPr>
      </p:pic>
      <p:pic>
        <p:nvPicPr>
          <p:cNvPr id="28" name="Picture 2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2560458" y="6261264"/>
            <a:ext cx="166861" cy="279073"/>
          </a:xfrm>
          <a:prstGeom prst="rect">
            <a:avLst/>
          </a:prstGeom>
          <a:noFill/>
        </p:spPr>
      </p:pic>
      <p:pic>
        <p:nvPicPr>
          <p:cNvPr id="36" name="Picture 3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713604">
            <a:off x="2516671" y="5015514"/>
            <a:ext cx="189823" cy="461917"/>
          </a:xfrm>
          <a:prstGeom prst="rect">
            <a:avLst/>
          </a:prstGeom>
          <a:noFill/>
        </p:spPr>
      </p:pic>
      <p:pic>
        <p:nvPicPr>
          <p:cNvPr id="37" name="Picture 3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1300801" y="-76200"/>
            <a:ext cx="304800" cy="1066800"/>
          </a:xfrm>
          <a:prstGeom prst="rect">
            <a:avLst/>
          </a:prstGeom>
          <a:noFill/>
        </p:spPr>
      </p:pic>
      <p:pic>
        <p:nvPicPr>
          <p:cNvPr id="38" name="Picture 37"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948288" y="1718483"/>
            <a:ext cx="304800" cy="764660"/>
          </a:xfrm>
          <a:prstGeom prst="rect">
            <a:avLst/>
          </a:prstGeom>
          <a:noFill/>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5572008"/>
      </p:ext>
    </p:extLst>
  </p:cSld>
  <p:clrMapOvr>
    <a:masterClrMapping/>
  </p:clrMapOvr>
  <p:transition advTm="652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6"/>
          <a:srcRect l="26193" t="23632" r="6834" b="7164"/>
          <a:stretch/>
        </p:blipFill>
        <p:spPr>
          <a:xfrm>
            <a:off x="152400" y="175088"/>
            <a:ext cx="8812696" cy="6473526"/>
          </a:xfrm>
          <a:prstGeom prst="rect">
            <a:avLst/>
          </a:prstGeom>
        </p:spPr>
      </p:pic>
      <p:pic>
        <p:nvPicPr>
          <p:cNvPr id="29" name="Picture 2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4360203" y="6242079"/>
            <a:ext cx="173728" cy="316402"/>
          </a:xfrm>
          <a:prstGeom prst="rect">
            <a:avLst/>
          </a:prstGeom>
          <a:noFill/>
        </p:spPr>
      </p:pic>
      <p:pic>
        <p:nvPicPr>
          <p:cNvPr id="30" name="Picture 2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4709590" y="6239165"/>
            <a:ext cx="196913" cy="329334"/>
          </a:xfrm>
          <a:prstGeom prst="rect">
            <a:avLst/>
          </a:prstGeom>
          <a:noFill/>
        </p:spPr>
      </p:pic>
      <p:pic>
        <p:nvPicPr>
          <p:cNvPr id="31" name="Picture 3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713604">
            <a:off x="3985450" y="5014125"/>
            <a:ext cx="189823" cy="461917"/>
          </a:xfrm>
          <a:prstGeom prst="rect">
            <a:avLst/>
          </a:prstGeom>
          <a:noFill/>
        </p:spPr>
      </p:pic>
      <p:pic>
        <p:nvPicPr>
          <p:cNvPr id="32" name="Picture 3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6425324" y="6241195"/>
            <a:ext cx="196913" cy="329334"/>
          </a:xfrm>
          <a:prstGeom prst="rect">
            <a:avLst/>
          </a:prstGeom>
          <a:noFill/>
        </p:spPr>
      </p:pic>
      <p:pic>
        <p:nvPicPr>
          <p:cNvPr id="33" name="Picture 32"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6945311" y="6241195"/>
            <a:ext cx="196913" cy="329334"/>
          </a:xfrm>
          <a:prstGeom prst="rect">
            <a:avLst/>
          </a:prstGeom>
          <a:noFill/>
        </p:spPr>
      </p:pic>
      <p:pic>
        <p:nvPicPr>
          <p:cNvPr id="37" name="Picture 3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1300801" y="-76200"/>
            <a:ext cx="304800" cy="1066800"/>
          </a:xfrm>
          <a:prstGeom prst="rect">
            <a:avLst/>
          </a:prstGeom>
          <a:noFill/>
        </p:spPr>
      </p:pic>
      <p:pic>
        <p:nvPicPr>
          <p:cNvPr id="39" name="Picture 38"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713604">
            <a:off x="3705375" y="1361773"/>
            <a:ext cx="268168" cy="652563"/>
          </a:xfrm>
          <a:prstGeom prst="rect">
            <a:avLst/>
          </a:prstGeom>
          <a:noFill/>
        </p:spPr>
      </p:pic>
      <p:pic>
        <p:nvPicPr>
          <p:cNvPr id="40" name="Picture 3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7713604">
            <a:off x="5743471" y="1493822"/>
            <a:ext cx="249442" cy="606994"/>
          </a:xfrm>
          <a:prstGeom prst="rect">
            <a:avLst/>
          </a:prstGeom>
          <a:noFill/>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8594187"/>
      </p:ext>
    </p:extLst>
  </p:cSld>
  <p:clrMapOvr>
    <a:masterClrMapping/>
  </p:clrMapOvr>
  <p:transition advTm="82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6"/>
          <a:srcRect l="26193" t="23632" r="6834" b="7164"/>
          <a:stretch/>
        </p:blipFill>
        <p:spPr>
          <a:xfrm>
            <a:off x="152400" y="175088"/>
            <a:ext cx="8812696" cy="6473526"/>
          </a:xfrm>
          <a:prstGeom prst="rect">
            <a:avLst/>
          </a:prstGeom>
        </p:spPr>
      </p:pic>
      <p:pic>
        <p:nvPicPr>
          <p:cNvPr id="34" name="Picture 33"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7465297" y="6262157"/>
            <a:ext cx="196913" cy="329334"/>
          </a:xfrm>
          <a:prstGeom prst="rect">
            <a:avLst/>
          </a:prstGeom>
          <a:noFill/>
        </p:spPr>
      </p:pic>
      <p:pic>
        <p:nvPicPr>
          <p:cNvPr id="35" name="Picture 34"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0583889">
            <a:off x="7932354" y="6262155"/>
            <a:ext cx="196913" cy="329334"/>
          </a:xfrm>
          <a:prstGeom prst="rect">
            <a:avLst/>
          </a:prstGeom>
          <a:noFill/>
        </p:spPr>
      </p:pic>
      <p:pic>
        <p:nvPicPr>
          <p:cNvPr id="37" name="Picture 3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a:off x="7376352" y="0"/>
            <a:ext cx="157588" cy="551557"/>
          </a:xfrm>
          <a:prstGeom prst="rect">
            <a:avLst/>
          </a:prstGeom>
          <a:noFill/>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52055850"/>
      </p:ext>
    </p:extLst>
  </p:cSld>
  <p:clrMapOvr>
    <a:masterClrMapping/>
  </p:clrMapOvr>
  <p:transition advTm="685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000"/>
                                        <p:tgtEl>
                                          <p:spTgt spid="34"/>
                                        </p:tgtEl>
                                      </p:cBhvr>
                                    </p:animEffect>
                                    <p:anim calcmode="lin" valueType="num">
                                      <p:cBhvr>
                                        <p:cTn id="12" dur="2000" fill="hold"/>
                                        <p:tgtEl>
                                          <p:spTgt spid="34"/>
                                        </p:tgtEl>
                                        <p:attrNameLst>
                                          <p:attrName>ppt_w</p:attrName>
                                        </p:attrNameLst>
                                      </p:cBhvr>
                                      <p:tavLst>
                                        <p:tav tm="0" fmla="#ppt_w*sin(2.5*pi*$)">
                                          <p:val>
                                            <p:fltVal val="0"/>
                                          </p:val>
                                        </p:tav>
                                        <p:tav tm="100000">
                                          <p:val>
                                            <p:fltVal val="1"/>
                                          </p:val>
                                        </p:tav>
                                      </p:tavLst>
                                    </p:anim>
                                    <p:anim calcmode="lin" valueType="num">
                                      <p:cBhvr>
                                        <p:cTn id="13"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000"/>
                                        <p:tgtEl>
                                          <p:spTgt spid="35"/>
                                        </p:tgtEl>
                                      </p:cBhvr>
                                    </p:animEffect>
                                    <p:anim calcmode="lin" valueType="num">
                                      <p:cBhvr>
                                        <p:cTn id="19" dur="2000" fill="hold"/>
                                        <p:tgtEl>
                                          <p:spTgt spid="35"/>
                                        </p:tgtEl>
                                        <p:attrNameLst>
                                          <p:attrName>ppt_w</p:attrName>
                                        </p:attrNameLst>
                                      </p:cBhvr>
                                      <p:tavLst>
                                        <p:tav tm="0" fmla="#ppt_w*sin(2.5*pi*$)">
                                          <p:val>
                                            <p:fltVal val="0"/>
                                          </p:val>
                                        </p:tav>
                                        <p:tav tm="100000">
                                          <p:val>
                                            <p:fltVal val="1"/>
                                          </p:val>
                                        </p:tav>
                                      </p:tavLst>
                                    </p:anim>
                                    <p:anim calcmode="lin" valueType="num">
                                      <p:cBhvr>
                                        <p:cTn id="20" dur="20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5536" t="16862" r="19744" b="19039"/>
          <a:stretch/>
        </p:blipFill>
        <p:spPr>
          <a:xfrm>
            <a:off x="304800" y="228600"/>
            <a:ext cx="8572502" cy="6477000"/>
          </a:xfrm>
          <a:prstGeom prst="rect">
            <a:avLst/>
          </a:prstGeom>
        </p:spPr>
      </p:pic>
      <p:pic>
        <p:nvPicPr>
          <p:cNvPr id="5" name="Picture 4"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6200000">
            <a:off x="1836356" y="144846"/>
            <a:ext cx="444751" cy="76466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7297493"/>
      </p:ext>
    </p:extLst>
  </p:cSld>
  <p:clrMapOvr>
    <a:masterClrMapping/>
  </p:clrMapOvr>
  <p:transition advTm="128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22" y="152400"/>
            <a:ext cx="8229600" cy="1295400"/>
          </a:xfrm>
        </p:spPr>
        <p:txBody>
          <a:bodyPr/>
          <a:lstStyle/>
          <a:p>
            <a:pPr algn="l"/>
            <a:r>
              <a:rPr lang="en-US" dirty="0">
                <a:solidFill>
                  <a:srgbClr val="92D050"/>
                </a:solidFill>
              </a:rPr>
              <a:t>Submitting the Log and Checklist</a:t>
            </a:r>
            <a:br>
              <a:rPr lang="en-US" dirty="0">
                <a:solidFill>
                  <a:srgbClr val="92D050"/>
                </a:solidFill>
              </a:rPr>
            </a:br>
            <a:endParaRPr lang="en-US" dirty="0">
              <a:solidFill>
                <a:srgbClr val="92D050"/>
              </a:solidFill>
            </a:endParaRPr>
          </a:p>
        </p:txBody>
      </p:sp>
      <p:sp>
        <p:nvSpPr>
          <p:cNvPr id="3" name="Content Placeholder 2"/>
          <p:cNvSpPr>
            <a:spLocks noGrp="1"/>
          </p:cNvSpPr>
          <p:nvPr>
            <p:ph idx="1"/>
          </p:nvPr>
        </p:nvSpPr>
        <p:spPr>
          <a:xfrm>
            <a:off x="301978" y="1219200"/>
            <a:ext cx="8540044" cy="5257800"/>
          </a:xfrm>
        </p:spPr>
        <p:txBody>
          <a:bodyPr>
            <a:normAutofit fontScale="25000" lnSpcReduction="20000"/>
          </a:bodyPr>
          <a:lstStyle/>
          <a:p>
            <a:endParaRPr lang="en-US" sz="4500" b="1" dirty="0">
              <a:solidFill>
                <a:srgbClr val="FF0000"/>
              </a:solidFill>
            </a:endParaRPr>
          </a:p>
          <a:p>
            <a:pPr lvl="1"/>
            <a:r>
              <a:rPr lang="en-US" sz="11200" dirty="0">
                <a:effectLst/>
                <a:latin typeface="Garamond" panose="02020404030301010803" pitchFamily="18" charset="0"/>
                <a:ea typeface="Calibri" panose="020F0502020204030204" pitchFamily="34" charset="0"/>
              </a:rPr>
              <a:t>Submit your completed </a:t>
            </a:r>
            <a:r>
              <a:rPr lang="en-US" sz="11200" b="1" dirty="0">
                <a:solidFill>
                  <a:srgbClr val="FFFF00"/>
                </a:solidFill>
                <a:effectLst/>
                <a:latin typeface="Garamond" panose="02020404030301010803" pitchFamily="18" charset="0"/>
                <a:ea typeface="Calibri" panose="020F0502020204030204" pitchFamily="34" charset="0"/>
              </a:rPr>
              <a:t>Log and Checklist </a:t>
            </a:r>
            <a:r>
              <a:rPr lang="en-US" sz="11200" b="1" dirty="0">
                <a:effectLst/>
                <a:latin typeface="Garamond" panose="02020404030301010803" pitchFamily="18" charset="0"/>
                <a:ea typeface="Calibri" panose="020F0502020204030204" pitchFamily="34" charset="0"/>
              </a:rPr>
              <a:t>to OIP </a:t>
            </a:r>
            <a:r>
              <a:rPr lang="en-US" sz="11200" dirty="0">
                <a:effectLst/>
                <a:latin typeface="Garamond" panose="02020404030301010803" pitchFamily="18" charset="0"/>
                <a:ea typeface="Calibri" panose="020F0502020204030204" pitchFamily="34" charset="0"/>
              </a:rPr>
              <a:t>(</a:t>
            </a:r>
            <a:r>
              <a:rPr lang="en-US" sz="11200" b="1" u="sng" dirty="0">
                <a:solidFill>
                  <a:srgbClr val="0000FF"/>
                </a:solidFill>
                <a:effectLst/>
                <a:latin typeface="Garamond" panose="02020404030301010803" pitchFamily="18" charset="0"/>
                <a:ea typeface="Calibri" panose="020F0502020204030204" pitchFamily="34" charset="0"/>
                <a:hlinkClick r:id="rId6"/>
              </a:rPr>
              <a:t>oip@hawaii.gov</a:t>
            </a:r>
            <a:r>
              <a:rPr lang="en-US" sz="11200" dirty="0">
                <a:effectLst/>
                <a:latin typeface="Garamond" panose="02020404030301010803" pitchFamily="18" charset="0"/>
                <a:ea typeface="Calibri" panose="020F0502020204030204" pitchFamily="34" charset="0"/>
              </a:rPr>
              <a:t>) by the </a:t>
            </a:r>
            <a:r>
              <a:rPr lang="en-US" sz="11200" b="1" dirty="0">
                <a:solidFill>
                  <a:srgbClr val="FFFF00"/>
                </a:solidFill>
                <a:latin typeface="Garamond" panose="02020404030301010803" pitchFamily="18" charset="0"/>
                <a:ea typeface="Calibri" panose="020F0502020204030204" pitchFamily="34" charset="0"/>
              </a:rPr>
              <a:t>January 3</a:t>
            </a:r>
            <a:r>
              <a:rPr lang="en-US" sz="11200" b="1" dirty="0">
                <a:solidFill>
                  <a:srgbClr val="FFFF00"/>
                </a:solidFill>
                <a:effectLst/>
                <a:latin typeface="Garamond" panose="02020404030301010803" pitchFamily="18" charset="0"/>
                <a:ea typeface="Calibri" panose="020F0502020204030204" pitchFamily="34" charset="0"/>
              </a:rPr>
              <a:t>1</a:t>
            </a:r>
            <a:r>
              <a:rPr lang="en-US" sz="11200" dirty="0">
                <a:solidFill>
                  <a:srgbClr val="FFFF00"/>
                </a:solidFill>
                <a:effectLst/>
                <a:latin typeface="Garamond" panose="02020404030301010803" pitchFamily="18" charset="0"/>
                <a:ea typeface="Calibri" panose="020F0502020204030204" pitchFamily="34" charset="0"/>
              </a:rPr>
              <a:t> and </a:t>
            </a:r>
            <a:r>
              <a:rPr lang="en-US" sz="11200" b="1" dirty="0">
                <a:solidFill>
                  <a:srgbClr val="FFFF00"/>
                </a:solidFill>
                <a:effectLst/>
                <a:latin typeface="Garamond" panose="02020404030301010803" pitchFamily="18" charset="0"/>
                <a:ea typeface="Calibri" panose="020F0502020204030204" pitchFamily="34" charset="0"/>
              </a:rPr>
              <a:t>July 31</a:t>
            </a:r>
            <a:r>
              <a:rPr lang="en-US" sz="11200" b="1" dirty="0">
                <a:effectLst/>
                <a:latin typeface="Garamond" panose="02020404030301010803" pitchFamily="18" charset="0"/>
                <a:ea typeface="Calibri" panose="020F0502020204030204" pitchFamily="34" charset="0"/>
              </a:rPr>
              <a:t> </a:t>
            </a:r>
            <a:r>
              <a:rPr lang="en-US" sz="11200" dirty="0">
                <a:effectLst/>
                <a:latin typeface="Garamond" panose="02020404030301010803" pitchFamily="18" charset="0"/>
                <a:ea typeface="Calibri" panose="020F0502020204030204" pitchFamily="34" charset="0"/>
              </a:rPr>
              <a:t>deadlines each year.  </a:t>
            </a:r>
          </a:p>
          <a:p>
            <a:pPr marL="457200" lvl="1" indent="0">
              <a:buNone/>
            </a:pPr>
            <a:endParaRPr lang="en-US" sz="11200" dirty="0">
              <a:latin typeface="Garamond" panose="02020404030301010803" pitchFamily="18" charset="0"/>
              <a:ea typeface="Calibri" panose="020F0502020204030204" pitchFamily="34" charset="0"/>
            </a:endParaRPr>
          </a:p>
          <a:p>
            <a:pPr lvl="1"/>
            <a:r>
              <a:rPr lang="en-US" sz="11200" b="1" dirty="0">
                <a:solidFill>
                  <a:schemeClr val="tx1">
                    <a:lumMod val="95000"/>
                  </a:schemeClr>
                </a:solidFill>
                <a:latin typeface="Garamond" panose="02020404030301010803" pitchFamily="18" charset="0"/>
              </a:rPr>
              <a:t>Before</a:t>
            </a:r>
            <a:r>
              <a:rPr lang="en-US" sz="11200" b="1" dirty="0">
                <a:solidFill>
                  <a:srgbClr val="FF0000"/>
                </a:solidFill>
                <a:latin typeface="Garamond" panose="02020404030301010803" pitchFamily="18" charset="0"/>
              </a:rPr>
              <a:t> </a:t>
            </a:r>
            <a:r>
              <a:rPr lang="en-US" sz="11200" dirty="0">
                <a:effectLst/>
                <a:latin typeface="Garamond" panose="02020404030301010803" pitchFamily="18" charset="0"/>
                <a:ea typeface="Calibri" panose="020F0502020204030204" pitchFamily="34" charset="0"/>
              </a:rPr>
              <a:t>submitting to OIP your agency’s completed UIPA Record Request Log, please review the data entries, </a:t>
            </a:r>
            <a:r>
              <a:rPr lang="en-US" sz="11200" b="1" dirty="0">
                <a:effectLst/>
                <a:latin typeface="Garamond" panose="02020404030301010803" pitchFamily="18" charset="0"/>
                <a:ea typeface="Calibri" panose="020F0502020204030204" pitchFamily="34" charset="0"/>
              </a:rPr>
              <a:t>correct any </a:t>
            </a:r>
            <a:r>
              <a:rPr lang="en-US" sz="11200" b="1" dirty="0">
                <a:latin typeface="Garamond" panose="02020404030301010803" pitchFamily="18" charset="0"/>
                <a:ea typeface="Calibri" panose="020F0502020204030204" pitchFamily="34" charset="0"/>
              </a:rPr>
              <a:t>data entry</a:t>
            </a:r>
            <a:r>
              <a:rPr lang="en-US" sz="11200" b="1" dirty="0">
                <a:effectLst/>
                <a:latin typeface="Garamond" panose="02020404030301010803" pitchFamily="18" charset="0"/>
                <a:ea typeface="Calibri" panose="020F0502020204030204" pitchFamily="34" charset="0"/>
              </a:rPr>
              <a:t> errors</a:t>
            </a:r>
            <a:r>
              <a:rPr lang="en-US" sz="11200" dirty="0">
                <a:effectLst/>
                <a:latin typeface="Garamond" panose="02020404030301010803" pitchFamily="18" charset="0"/>
                <a:ea typeface="Calibri" panose="020F0502020204030204" pitchFamily="34" charset="0"/>
              </a:rPr>
              <a:t>, and complete the </a:t>
            </a:r>
            <a:r>
              <a:rPr lang="en-US" sz="11200" b="1" dirty="0">
                <a:solidFill>
                  <a:srgbClr val="FFFF00"/>
                </a:solidFill>
                <a:effectLst/>
                <a:latin typeface="Garamond" panose="02020404030301010803" pitchFamily="18" charset="0"/>
                <a:ea typeface="Calibri" panose="020F0502020204030204" pitchFamily="34" charset="0"/>
              </a:rPr>
              <a:t>Checklist</a:t>
            </a:r>
            <a:r>
              <a:rPr lang="en-US" sz="11200" dirty="0">
                <a:solidFill>
                  <a:srgbClr val="FFFF00"/>
                </a:solidFill>
                <a:effectLst/>
                <a:latin typeface="Garamond" panose="02020404030301010803" pitchFamily="18" charset="0"/>
                <a:ea typeface="Calibri" panose="020F0502020204030204" pitchFamily="34" charset="0"/>
              </a:rPr>
              <a:t> </a:t>
            </a:r>
            <a:r>
              <a:rPr lang="en-US" sz="11200" dirty="0">
                <a:effectLst/>
                <a:latin typeface="Garamond" panose="02020404030301010803" pitchFamily="18" charset="0"/>
                <a:ea typeface="Calibri" panose="020F0502020204030204" pitchFamily="34" charset="0"/>
              </a:rPr>
              <a:t>that must accompany the Log.</a:t>
            </a:r>
            <a:br>
              <a:rPr lang="en-US" sz="11200" dirty="0">
                <a:effectLst/>
                <a:latin typeface="Garamond" panose="02020404030301010803" pitchFamily="18" charset="0"/>
                <a:ea typeface="Calibri" panose="020F0502020204030204" pitchFamily="34" charset="0"/>
              </a:rPr>
            </a:br>
            <a:endParaRPr lang="en-US" sz="11200" dirty="0">
              <a:effectLst/>
              <a:latin typeface="Garamond" panose="02020404030301010803" pitchFamily="18" charset="0"/>
              <a:ea typeface="Calibri" panose="020F0502020204030204" pitchFamily="34" charset="0"/>
            </a:endParaRPr>
          </a:p>
          <a:p>
            <a:pPr lvl="1"/>
            <a:r>
              <a:rPr lang="en-US" sz="11200" dirty="0">
                <a:effectLst/>
                <a:latin typeface="Garamond" panose="02020404030301010803" pitchFamily="18" charset="0"/>
                <a:ea typeface="Calibri" panose="020F0502020204030204" pitchFamily="34" charset="0"/>
              </a:rPr>
              <a:t>OIP will upload your Log totals and routine requests estimate to the Master Log on </a:t>
            </a:r>
            <a:r>
              <a:rPr lang="en-US" sz="11200" b="1" i="1" u="sng" dirty="0">
                <a:solidFill>
                  <a:srgbClr val="0000FF"/>
                </a:solidFill>
                <a:effectLst/>
                <a:latin typeface="Garamond" panose="02020404030301010803" pitchFamily="18" charset="0"/>
                <a:ea typeface="Calibri" panose="020F0502020204030204" pitchFamily="34" charset="0"/>
                <a:hlinkClick r:id="rId7"/>
              </a:rPr>
              <a:t>data.hawaii.gov</a:t>
            </a:r>
            <a:r>
              <a:rPr lang="en-US" sz="11200" dirty="0">
                <a:effectLst/>
                <a:latin typeface="Garamond" panose="02020404030301010803" pitchFamily="18" charset="0"/>
                <a:ea typeface="Calibri" panose="020F0502020204030204" pitchFamily="34" charset="0"/>
              </a:rPr>
              <a:t> and will prepare State and County reports posted at </a:t>
            </a:r>
            <a:r>
              <a:rPr lang="en-US" sz="11200" b="1" i="1" u="sng" dirty="0">
                <a:solidFill>
                  <a:srgbClr val="FFC000"/>
                </a:solidFill>
                <a:effectLst/>
                <a:latin typeface="Garamond" panose="02020404030301010803" pitchFamily="18" charset="0"/>
                <a:ea typeface="Calibri" panose="020F0502020204030204" pitchFamily="34" charset="0"/>
              </a:rPr>
              <a:t>oip.hawaii.gov</a:t>
            </a:r>
          </a:p>
          <a:p>
            <a:pPr lvl="1"/>
            <a:endParaRPr lang="en-US" sz="11200" b="1" dirty="0">
              <a:solidFill>
                <a:srgbClr val="FF0000"/>
              </a:solidFill>
            </a:endParaRPr>
          </a:p>
          <a:p>
            <a:pPr marL="0" marR="0" indent="0">
              <a:spcBef>
                <a:spcPts val="0"/>
              </a:spcBef>
              <a:spcAft>
                <a:spcPts val="0"/>
              </a:spcAft>
              <a:buNone/>
            </a:pPr>
            <a:r>
              <a:rPr lang="en-US" sz="11200" b="1" dirty="0">
                <a:effectLst/>
              </a:rPr>
              <a:t>	</a:t>
            </a:r>
            <a:r>
              <a:rPr lang="en-US" sz="11200" dirty="0"/>
              <a:t/>
            </a:r>
            <a:br>
              <a:rPr lang="en-US" sz="11200" dirty="0"/>
            </a:br>
            <a:endParaRPr lang="en-US" sz="11200" dirty="0"/>
          </a:p>
        </p:txBody>
      </p:sp>
      <p:pic>
        <p:nvPicPr>
          <p:cNvPr id="5" name="Picture 2" descr="https://encrypted-tbn1.google.com/images?q=tbn:ANd9GcStOYuF3oZV6Ml0NHJqzDN_NeC0XMyTm76pmabXHfGwul3gR0CheQ"/>
          <p:cNvPicPr>
            <a:picLocks noChangeAspect="1" noChangeArrowheads="1"/>
          </p:cNvPicPr>
          <p:nvPr/>
        </p:nvPicPr>
        <p:blipFill>
          <a:blip r:embed="rId8" cstate="print"/>
          <a:srcRect/>
          <a:stretch>
            <a:fillRect/>
          </a:stretch>
        </p:blipFill>
        <p:spPr bwMode="auto">
          <a:xfrm rot="21446678">
            <a:off x="102827" y="3374016"/>
            <a:ext cx="815115" cy="1212625"/>
          </a:xfrm>
          <a:prstGeom prst="rect">
            <a:avLst/>
          </a:prstGeom>
          <a:noFill/>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10376205"/>
      </p:ext>
    </p:extLst>
  </p:cSld>
  <p:clrMapOvr>
    <a:masterClrMapping/>
  </p:clrMapOvr>
  <mc:AlternateContent xmlns:mc="http://schemas.openxmlformats.org/markup-compatibility/2006" xmlns:p14="http://schemas.microsoft.com/office/powerpoint/2010/main">
    <mc:Choice Requires="p14">
      <p:transition spd="slow" p14:dur="2000" advTm="73642"/>
    </mc:Choice>
    <mc:Fallback xmlns="">
      <p:transition spd="slow" advTm="73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rotWithShape="1">
          <a:blip r:embed="rId5" cstate="print"/>
          <a:srcRect t="4167" b="3125"/>
          <a:stretch/>
        </p:blipFill>
        <p:spPr bwMode="auto">
          <a:xfrm>
            <a:off x="157537" y="-2"/>
            <a:ext cx="8986463" cy="6684963"/>
          </a:xfrm>
          <a:prstGeom prst="rect">
            <a:avLst/>
          </a:prstGeom>
          <a:noFill/>
          <a:ln w="9525">
            <a:noFill/>
            <a:miter lim="800000"/>
            <a:headEnd/>
            <a:tailEnd/>
          </a:ln>
        </p:spPr>
      </p:pic>
      <p:pic>
        <p:nvPicPr>
          <p:cNvPr id="10" name="Picture 9"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5400000">
            <a:off x="7202230" y="4456370"/>
            <a:ext cx="380999" cy="764660"/>
          </a:xfrm>
          <a:prstGeom prst="rect">
            <a:avLst/>
          </a:prstGeom>
          <a:noFill/>
        </p:spPr>
      </p:pic>
      <p:pic>
        <p:nvPicPr>
          <p:cNvPr id="9" name="Picture 8"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5829317">
            <a:off x="2670032" y="-158427"/>
            <a:ext cx="337477" cy="764660"/>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advTm="87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609600" y="285750"/>
            <a:ext cx="7772400" cy="942975"/>
          </a:xfrm>
        </p:spPr>
        <p:txBody>
          <a:bodyPr/>
          <a:lstStyle/>
          <a:p>
            <a:r>
              <a:rPr lang="en-US" sz="6000" dirty="0">
                <a:solidFill>
                  <a:srgbClr val="FFFF00"/>
                </a:solidFill>
                <a:latin typeface="Times New Roman" pitchFamily="18" charset="0"/>
              </a:rPr>
              <a:t>Need Help?</a:t>
            </a:r>
            <a:endParaRPr lang="en-US" dirty="0">
              <a:solidFill>
                <a:srgbClr val="FFFF00"/>
              </a:solidFill>
              <a:latin typeface="Times New Roman" pitchFamily="18" charset="0"/>
            </a:endParaRPr>
          </a:p>
        </p:txBody>
      </p:sp>
      <p:sp>
        <p:nvSpPr>
          <p:cNvPr id="99331" name="Rectangle 3"/>
          <p:cNvSpPr>
            <a:spLocks noGrp="1" noChangeArrowheads="1"/>
          </p:cNvSpPr>
          <p:nvPr>
            <p:ph idx="1"/>
          </p:nvPr>
        </p:nvSpPr>
        <p:spPr>
          <a:xfrm>
            <a:off x="304800" y="1600200"/>
            <a:ext cx="8839200" cy="4419600"/>
          </a:xfrm>
        </p:spPr>
        <p:txBody>
          <a:bodyPr/>
          <a:lstStyle/>
          <a:p>
            <a:r>
              <a:rPr lang="en-US" sz="4000" dirty="0">
                <a:latin typeface="Times New Roman" pitchFamily="18" charset="0"/>
              </a:rPr>
              <a:t>Call OIP </a:t>
            </a:r>
            <a:r>
              <a:rPr lang="en-US" sz="4000" dirty="0" smtClean="0">
                <a:solidFill>
                  <a:srgbClr val="FFC000"/>
                </a:solidFill>
                <a:latin typeface="Times New Roman" pitchFamily="18" charset="0"/>
              </a:rPr>
              <a:t>(808)</a:t>
            </a:r>
            <a:r>
              <a:rPr lang="en-US" sz="4000" dirty="0" smtClean="0">
                <a:latin typeface="Times New Roman" pitchFamily="18" charset="0"/>
              </a:rPr>
              <a:t> </a:t>
            </a:r>
            <a:r>
              <a:rPr lang="en-US" sz="4000" b="1" u="sng" dirty="0" smtClean="0">
                <a:solidFill>
                  <a:srgbClr val="FFC000"/>
                </a:solidFill>
                <a:latin typeface="Times New Roman" pitchFamily="18" charset="0"/>
              </a:rPr>
              <a:t>586-1400</a:t>
            </a:r>
            <a:endParaRPr lang="en-US" sz="4000" b="1" u="sng" dirty="0">
              <a:solidFill>
                <a:srgbClr val="FFC000"/>
              </a:solidFill>
              <a:latin typeface="Times New Roman" pitchFamily="18" charset="0"/>
            </a:endParaRPr>
          </a:p>
          <a:p>
            <a:r>
              <a:rPr lang="en-US" sz="4000" dirty="0">
                <a:latin typeface="Times New Roman" pitchFamily="18" charset="0"/>
              </a:rPr>
              <a:t>E-mail:   </a:t>
            </a:r>
            <a:r>
              <a:rPr lang="en-US" sz="4000" b="1" dirty="0">
                <a:solidFill>
                  <a:srgbClr val="FFC000"/>
                </a:solidFill>
                <a:latin typeface="Times New Roman" pitchFamily="18" charset="0"/>
                <a:hlinkClick r:id="rId5"/>
              </a:rPr>
              <a:t>oip@hawaii.gov</a:t>
            </a:r>
            <a:endParaRPr lang="en-US" sz="4000" b="1" dirty="0">
              <a:solidFill>
                <a:srgbClr val="FFC000"/>
              </a:solidFill>
              <a:latin typeface="Times New Roman" pitchFamily="18" charset="0"/>
            </a:endParaRPr>
          </a:p>
          <a:p>
            <a:r>
              <a:rPr lang="en-US" sz="4000" dirty="0">
                <a:latin typeface="Times New Roman" pitchFamily="18" charset="0"/>
              </a:rPr>
              <a:t>OIP website:  </a:t>
            </a:r>
            <a:r>
              <a:rPr lang="en-US" sz="4000" b="1" u="sng" dirty="0">
                <a:solidFill>
                  <a:srgbClr val="FFC000"/>
                </a:solidFill>
                <a:latin typeface="Times New Roman" pitchFamily="18" charset="0"/>
              </a:rPr>
              <a:t>oip.hawaii.gov</a:t>
            </a:r>
          </a:p>
          <a:p>
            <a:r>
              <a:rPr lang="en-US" sz="4000" b="1" dirty="0">
                <a:latin typeface="Times New Roman" pitchFamily="18" charset="0"/>
              </a:rPr>
              <a:t>What’s New e-mails</a:t>
            </a:r>
          </a:p>
        </p:txBody>
      </p:sp>
      <p:pic>
        <p:nvPicPr>
          <p:cNvPr id="99332" name="Picture 4" descr="MPj04021910000[1]"/>
          <p:cNvPicPr>
            <a:picLocks noChangeAspect="1" noChangeArrowheads="1"/>
          </p:cNvPicPr>
          <p:nvPr/>
        </p:nvPicPr>
        <p:blipFill>
          <a:blip r:embed="rId6" cstate="print"/>
          <a:srcRect/>
          <a:stretch>
            <a:fillRect/>
          </a:stretch>
        </p:blipFill>
        <p:spPr bwMode="auto">
          <a:xfrm>
            <a:off x="6248400" y="1210796"/>
            <a:ext cx="2590800" cy="1726722"/>
          </a:xfrm>
          <a:prstGeom prst="rect">
            <a:avLst/>
          </a:prstGeom>
          <a:noFill/>
        </p:spPr>
      </p:pic>
      <p:pic>
        <p:nvPicPr>
          <p:cNvPr id="5" name="Picture 4" descr="http://www.highdisplay.com/wp-content/uploads/2010/05/computer-monitors-dallas1.jpg"/>
          <p:cNvPicPr>
            <a:picLocks noChangeAspect="1" noChangeArrowheads="1"/>
          </p:cNvPicPr>
          <p:nvPr/>
        </p:nvPicPr>
        <p:blipFill>
          <a:blip r:embed="rId7" cstate="print"/>
          <a:srcRect/>
          <a:stretch>
            <a:fillRect/>
          </a:stretch>
        </p:blipFill>
        <p:spPr bwMode="auto">
          <a:xfrm>
            <a:off x="5715000" y="4016360"/>
            <a:ext cx="2286000" cy="2104293"/>
          </a:xfrm>
          <a:prstGeom prst="rect">
            <a:avLst/>
          </a:prstGeom>
          <a:noFill/>
        </p:spPr>
      </p:pic>
      <p:pic>
        <p:nvPicPr>
          <p:cNvPr id="304130" name="Picture 2"/>
          <p:cNvPicPr>
            <a:picLocks noChangeAspect="1" noChangeArrowheads="1"/>
          </p:cNvPicPr>
          <p:nvPr/>
        </p:nvPicPr>
        <p:blipFill>
          <a:blip r:embed="rId8" cstate="print"/>
          <a:srcRect/>
          <a:stretch>
            <a:fillRect/>
          </a:stretch>
        </p:blipFill>
        <p:spPr bwMode="auto">
          <a:xfrm>
            <a:off x="6057900" y="4229100"/>
            <a:ext cx="1600200" cy="1219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advTm="620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04800" y="228601"/>
            <a:ext cx="8153400" cy="1219200"/>
          </a:xfrm>
        </p:spPr>
        <p:txBody>
          <a:bodyPr/>
          <a:lstStyle/>
          <a:p>
            <a:r>
              <a:rPr lang="en-US" sz="3200" dirty="0">
                <a:solidFill>
                  <a:srgbClr val="FFC000"/>
                </a:solidFill>
                <a:latin typeface="Times New Roman" pitchFamily="18" charset="0"/>
              </a:rPr>
              <a:t>Search, Review, Segregation Fees (SRS)</a:t>
            </a:r>
            <a:r>
              <a:rPr lang="en-US" sz="3600" dirty="0">
                <a:solidFill>
                  <a:srgbClr val="FF0000"/>
                </a:solidFill>
                <a:latin typeface="Times New Roman" pitchFamily="18" charset="0"/>
              </a:rPr>
              <a:t/>
            </a:r>
            <a:br>
              <a:rPr lang="en-US" sz="3600" dirty="0">
                <a:solidFill>
                  <a:srgbClr val="FF0000"/>
                </a:solidFill>
                <a:latin typeface="Times New Roman" pitchFamily="18" charset="0"/>
              </a:rPr>
            </a:br>
            <a:r>
              <a:rPr lang="en-US" sz="3600" dirty="0">
                <a:solidFill>
                  <a:srgbClr val="FFFF00"/>
                </a:solidFill>
                <a:latin typeface="Times New Roman" pitchFamily="18" charset="0"/>
              </a:rPr>
              <a:t>Q &amp; A</a:t>
            </a:r>
          </a:p>
        </p:txBody>
      </p:sp>
      <p:sp>
        <p:nvSpPr>
          <p:cNvPr id="12291" name="Rectangle 3"/>
          <p:cNvSpPr>
            <a:spLocks noGrp="1" noChangeArrowheads="1"/>
          </p:cNvSpPr>
          <p:nvPr>
            <p:ph idx="1"/>
          </p:nvPr>
        </p:nvSpPr>
        <p:spPr>
          <a:xfrm>
            <a:off x="533400" y="1524000"/>
            <a:ext cx="8153400" cy="4189413"/>
          </a:xfrm>
        </p:spPr>
        <p:txBody>
          <a:bodyPr/>
          <a:lstStyle/>
          <a:p>
            <a:r>
              <a:rPr lang="en-US" b="1" u="sng" dirty="0">
                <a:solidFill>
                  <a:srgbClr val="FFC000"/>
                </a:solidFill>
                <a:latin typeface="Times New Roman" pitchFamily="18" charset="0"/>
              </a:rPr>
              <a:t>What are SRS fees?  </a:t>
            </a:r>
            <a:r>
              <a:rPr lang="en-US" sz="2800" dirty="0">
                <a:latin typeface="Times New Roman" pitchFamily="18" charset="0"/>
              </a:rPr>
              <a:t/>
            </a:r>
            <a:br>
              <a:rPr lang="en-US" sz="2800" dirty="0">
                <a:latin typeface="Times New Roman" pitchFamily="18" charset="0"/>
              </a:rPr>
            </a:br>
            <a:r>
              <a:rPr lang="en-US" sz="2800" dirty="0">
                <a:latin typeface="Times New Roman" pitchFamily="18" charset="0"/>
              </a:rPr>
              <a:t/>
            </a:r>
            <a:br>
              <a:rPr lang="en-US" sz="2800" dirty="0">
                <a:latin typeface="Times New Roman" pitchFamily="18" charset="0"/>
              </a:rPr>
            </a:br>
            <a:r>
              <a:rPr lang="en-US" sz="2800" dirty="0">
                <a:latin typeface="Times New Roman" pitchFamily="18" charset="0"/>
              </a:rPr>
              <a:t>These are fees that the agency may charge for time spent searching for, reviewing, and segregating government records in response to a request:</a:t>
            </a:r>
            <a:br>
              <a:rPr lang="en-US" sz="2800" dirty="0">
                <a:latin typeface="Times New Roman" pitchFamily="18" charset="0"/>
              </a:rPr>
            </a:br>
            <a:r>
              <a:rPr lang="en-US" sz="2800" dirty="0">
                <a:latin typeface="Times New Roman" pitchFamily="18" charset="0"/>
              </a:rPr>
              <a:t/>
            </a:r>
            <a:br>
              <a:rPr lang="en-US" sz="2800" dirty="0">
                <a:latin typeface="Times New Roman" pitchFamily="18" charset="0"/>
              </a:rPr>
            </a:br>
            <a:r>
              <a:rPr lang="en-US" sz="2800" dirty="0"/>
              <a:t> </a:t>
            </a:r>
            <a:r>
              <a:rPr lang="en-US" sz="2800" dirty="0">
                <a:latin typeface="Times New Roman" pitchFamily="18" charset="0"/>
                <a:cs typeface="Times New Roman" pitchFamily="18" charset="0"/>
              </a:rPr>
              <a:t>$2.50 per fifteen minutes or fraction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thereof for </a:t>
            </a:r>
            <a:r>
              <a:rPr lang="en-US" sz="2800" b="1" dirty="0">
                <a:solidFill>
                  <a:srgbClr val="FFC000"/>
                </a:solidFill>
                <a:latin typeface="Times New Roman" pitchFamily="18" charset="0"/>
                <a:cs typeface="Times New Roman" pitchFamily="18" charset="0"/>
              </a:rPr>
              <a:t>searching</a:t>
            </a:r>
            <a:r>
              <a:rPr lang="en-US" sz="2800" dirty="0">
                <a:latin typeface="Times New Roman" pitchFamily="18" charset="0"/>
                <a:cs typeface="Times New Roman" pitchFamily="18" charset="0"/>
              </a:rPr>
              <a:t> for the record; and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$5.00 per fifteen minutes or fraction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thereof for </a:t>
            </a:r>
            <a:r>
              <a:rPr lang="en-US" sz="2800" b="1" dirty="0">
                <a:solidFill>
                  <a:srgbClr val="FFC000"/>
                </a:solidFill>
                <a:latin typeface="Times New Roman" pitchFamily="18" charset="0"/>
                <a:cs typeface="Times New Roman" pitchFamily="18" charset="0"/>
              </a:rPr>
              <a:t>reviewing and segregating </a:t>
            </a:r>
            <a:r>
              <a:rPr lang="en-US" sz="2800" dirty="0">
                <a:solidFill>
                  <a:srgbClr val="FFC000"/>
                </a:solidFill>
                <a:latin typeface="Times New Roman" pitchFamily="18" charset="0"/>
                <a:cs typeface="Times New Roman" pitchFamily="18" charset="0"/>
              </a:rPr>
              <a:t/>
            </a:r>
            <a:br>
              <a:rPr lang="en-US" sz="2800" dirty="0">
                <a:solidFill>
                  <a:srgbClr val="FFC000"/>
                </a:solidFill>
                <a:latin typeface="Times New Roman" pitchFamily="18" charset="0"/>
                <a:cs typeface="Times New Roman" pitchFamily="18" charset="0"/>
              </a:rPr>
            </a:br>
            <a:r>
              <a:rPr lang="en-US" sz="2800" dirty="0">
                <a:latin typeface="Times New Roman" pitchFamily="18" charset="0"/>
                <a:cs typeface="Times New Roman" pitchFamily="18" charset="0"/>
              </a:rPr>
              <a:t>the record.</a:t>
            </a:r>
          </a:p>
          <a:p>
            <a:pPr>
              <a:buNone/>
            </a:pPr>
            <a:r>
              <a:rPr lang="en-US" sz="2800" u="sng" dirty="0">
                <a:latin typeface="Times New Roman" pitchFamily="18" charset="0"/>
              </a:rPr>
              <a:t/>
            </a:r>
            <a:br>
              <a:rPr lang="en-US" sz="2800" u="sng" dirty="0">
                <a:latin typeface="Times New Roman" pitchFamily="18" charset="0"/>
              </a:rPr>
            </a:br>
            <a:endParaRPr lang="en-US" sz="2800" u="sng" dirty="0">
              <a:latin typeface="Times New Roman" pitchFamily="18" charset="0"/>
            </a:endParaRPr>
          </a:p>
        </p:txBody>
      </p:sp>
      <p:pic>
        <p:nvPicPr>
          <p:cNvPr id="309250" name="Picture 2" descr="https://encrypted-tbn3.google.com/images?q=tbn:ANd9GcT06v58GvUBtbrPVpRGaj32AleDLwguU4CcNbxT1qp34GQnmJRq"/>
          <p:cNvPicPr>
            <a:picLocks noChangeAspect="1" noChangeArrowheads="1"/>
          </p:cNvPicPr>
          <p:nvPr/>
        </p:nvPicPr>
        <p:blipFill>
          <a:blip r:embed="rId5" cstate="print"/>
          <a:srcRect/>
          <a:stretch>
            <a:fillRect/>
          </a:stretch>
        </p:blipFill>
        <p:spPr bwMode="auto">
          <a:xfrm>
            <a:off x="7086600" y="3962400"/>
            <a:ext cx="1743075" cy="2619375"/>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51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1128" t="17312" r="13060" b="19167"/>
          <a:stretch/>
        </p:blipFill>
        <p:spPr>
          <a:xfrm>
            <a:off x="533400" y="230694"/>
            <a:ext cx="8305800" cy="6246306"/>
          </a:xfrm>
          <a:prstGeom prst="rect">
            <a:avLst/>
          </a:prstGeom>
        </p:spPr>
      </p:pic>
      <p:pic>
        <p:nvPicPr>
          <p:cNvPr id="20" name="Picture 19"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8188545">
            <a:off x="2102396" y="5895483"/>
            <a:ext cx="420515" cy="549246"/>
          </a:xfrm>
          <a:prstGeom prst="rect">
            <a:avLst/>
          </a:prstGeom>
          <a:noFill/>
        </p:spPr>
      </p:pic>
      <p:pic>
        <p:nvPicPr>
          <p:cNvPr id="12" name="Picture 11"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845755" y="2430846"/>
            <a:ext cx="444751" cy="612260"/>
          </a:xfrm>
          <a:prstGeom prst="rect">
            <a:avLst/>
          </a:prstGeom>
          <a:noFill/>
        </p:spPr>
      </p:pic>
      <p:pic>
        <p:nvPicPr>
          <p:cNvPr id="21" name="Picture 20"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6200000">
            <a:off x="978766" y="3593235"/>
            <a:ext cx="420515" cy="549246"/>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07241775"/>
      </p:ext>
    </p:extLst>
  </p:cSld>
  <p:clrMapOvr>
    <a:masterClrMapping/>
  </p:clrMapOvr>
  <p:transition advTm="192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6767" t="17377" r="30075" b="6433"/>
          <a:stretch/>
        </p:blipFill>
        <p:spPr>
          <a:xfrm>
            <a:off x="228600" y="228600"/>
            <a:ext cx="8686800" cy="6553200"/>
          </a:xfrm>
          <a:prstGeom prst="rect">
            <a:avLst/>
          </a:prstGeom>
        </p:spPr>
      </p:pic>
      <p:pic>
        <p:nvPicPr>
          <p:cNvPr id="10" name="Picture 9"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849745">
            <a:off x="1844170" y="529808"/>
            <a:ext cx="511704" cy="821553"/>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0315042"/>
      </p:ext>
    </p:extLst>
  </p:cSld>
  <p:clrMapOvr>
    <a:masterClrMapping/>
  </p:clrMapOvr>
  <p:transition advTm="57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6767" t="17377" r="30075" b="6433"/>
          <a:stretch/>
        </p:blipFill>
        <p:spPr>
          <a:xfrm>
            <a:off x="228600" y="144292"/>
            <a:ext cx="8686800" cy="6553200"/>
          </a:xfrm>
          <a:prstGeom prst="rect">
            <a:avLst/>
          </a:prstGeom>
        </p:spPr>
      </p:pic>
      <p:pic>
        <p:nvPicPr>
          <p:cNvPr id="10" name="Picture 9"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121646">
            <a:off x="2577377" y="478258"/>
            <a:ext cx="360817" cy="787975"/>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1021858"/>
      </p:ext>
    </p:extLst>
  </p:cSld>
  <p:clrMapOvr>
    <a:masterClrMapping/>
  </p:clrMapOvr>
  <p:transition advTm="61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6767" t="17377" r="30075" b="6433"/>
          <a:stretch/>
        </p:blipFill>
        <p:spPr>
          <a:xfrm>
            <a:off x="228600" y="144292"/>
            <a:ext cx="8686800" cy="6553200"/>
          </a:xfrm>
          <a:prstGeom prst="rect">
            <a:avLst/>
          </a:prstGeom>
        </p:spPr>
      </p:pic>
      <p:pic>
        <p:nvPicPr>
          <p:cNvPr id="6" name="Picture 5" descr="https://encrypted-tbn2.google.com/images?q=tbn:ANd9GcQh22D-SJ4dWwnJgqMdVceXCLeVwz00f6FHuf0JIrgxfkYCS73U"/>
          <p:cNvPicPr>
            <a:picLocks noChangeAspect="1" noChangeArrowheads="1"/>
          </p:cNvPicPr>
          <p:nvPr/>
        </p:nvPicPr>
        <p:blipFill>
          <a:blip r:embed="rId6" cstate="print"/>
          <a:srcRect/>
          <a:stretch>
            <a:fillRect/>
          </a:stretch>
        </p:blipFill>
        <p:spPr bwMode="auto">
          <a:xfrm rot="19121646">
            <a:off x="3263176" y="478259"/>
            <a:ext cx="360817" cy="787975"/>
          </a:xfrm>
          <a:prstGeom prst="rect">
            <a:avLst/>
          </a:prstGeom>
          <a:noFill/>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5378258"/>
      </p:ext>
    </p:extLst>
  </p:cSld>
  <p:clrMapOvr>
    <a:masterClrMapping/>
  </p:clrMapOvr>
  <p:transition advTm="792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6767" t="17377" r="30075" b="6433"/>
          <a:stretch/>
        </p:blipFill>
        <p:spPr>
          <a:xfrm>
            <a:off x="228600" y="144292"/>
            <a:ext cx="8686800" cy="6553200"/>
          </a:xfrm>
          <a:prstGeom prst="rect">
            <a:avLst/>
          </a:prstGeom>
        </p:spPr>
      </p:pic>
      <p:pic>
        <p:nvPicPr>
          <p:cNvPr id="6" name="Picture 5"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rot="19121646">
            <a:off x="4031865" y="156385"/>
            <a:ext cx="360817" cy="787975"/>
          </a:xfrm>
          <a:prstGeom prst="rect">
            <a:avLst/>
          </a:prstGeom>
          <a:noFill/>
        </p:spPr>
      </p:pic>
      <p:pic>
        <p:nvPicPr>
          <p:cNvPr id="7" name="Picture 6" descr="https://encrypted-tbn2.google.com/images?q=tbn:ANd9GcQh22D-SJ4dWwnJgqMdVceXCLeVwz00f6FHuf0JIrgxfkYCS73U"/>
          <p:cNvPicPr>
            <a:picLocks noChangeAspect="1" noChangeArrowheads="1"/>
          </p:cNvPicPr>
          <p:nvPr/>
        </p:nvPicPr>
        <p:blipFill>
          <a:blip r:embed="rId7" cstate="print"/>
          <a:srcRect/>
          <a:stretch>
            <a:fillRect/>
          </a:stretch>
        </p:blipFill>
        <p:spPr bwMode="auto">
          <a:xfrm>
            <a:off x="4648200" y="3581400"/>
            <a:ext cx="360817" cy="685973"/>
          </a:xfrm>
          <a:prstGeom prst="rect">
            <a:avLst/>
          </a:prstGeom>
          <a:noFill/>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2983693"/>
      </p:ext>
    </p:extLst>
  </p:cSld>
  <p:clrMapOvr>
    <a:masterClrMapping/>
  </p:clrMapOvr>
  <p:transition advTm="40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1|2.6"/>
</p:tagLst>
</file>

<file path=ppt/tags/tag10.xml><?xml version="1.0" encoding="utf-8"?>
<p:tagLst xmlns:a="http://schemas.openxmlformats.org/drawingml/2006/main" xmlns:r="http://schemas.openxmlformats.org/officeDocument/2006/relationships" xmlns:p="http://schemas.openxmlformats.org/presentationml/2006/main">
  <p:tag name="TIMING" val="|28|13.9|3|19.3|7.9"/>
</p:tagLst>
</file>

<file path=ppt/tags/tag11.xml><?xml version="1.0" encoding="utf-8"?>
<p:tagLst xmlns:a="http://schemas.openxmlformats.org/drawingml/2006/main" xmlns:r="http://schemas.openxmlformats.org/officeDocument/2006/relationships" xmlns:p="http://schemas.openxmlformats.org/presentationml/2006/main">
  <p:tag name="TIMING" val="|7.5|3.9|6.2|6.9|7.6|22.4|10.1"/>
</p:tagLst>
</file>

<file path=ppt/tags/tag12.xml><?xml version="1.0" encoding="utf-8"?>
<p:tagLst xmlns:a="http://schemas.openxmlformats.org/drawingml/2006/main" xmlns:r="http://schemas.openxmlformats.org/officeDocument/2006/relationships" xmlns:p="http://schemas.openxmlformats.org/presentationml/2006/main">
  <p:tag name="TIMING" val="|17.4|14.4|8.1|10.2|16.9|12.7|21.3|11.5|13.6|15.9|13.5|16.6"/>
</p:tagLst>
</file>

<file path=ppt/tags/tag13.xml><?xml version="1.0" encoding="utf-8"?>
<p:tagLst xmlns:a="http://schemas.openxmlformats.org/drawingml/2006/main" xmlns:r="http://schemas.openxmlformats.org/officeDocument/2006/relationships" xmlns:p="http://schemas.openxmlformats.org/presentationml/2006/main">
  <p:tag name="TIMING" val="|9.7|20.3|1|51.5|16.9|14.8|9.2|13.5"/>
</p:tagLst>
</file>

<file path=ppt/tags/tag14.xml><?xml version="1.0" encoding="utf-8"?>
<p:tagLst xmlns:a="http://schemas.openxmlformats.org/drawingml/2006/main" xmlns:r="http://schemas.openxmlformats.org/officeDocument/2006/relationships" xmlns:p="http://schemas.openxmlformats.org/presentationml/2006/main">
  <p:tag name="TIMING" val="|13.7|12.4|8.9|6|13"/>
</p:tagLst>
</file>

<file path=ppt/tags/tag15.xml><?xml version="1.0" encoding="utf-8"?>
<p:tagLst xmlns:a="http://schemas.openxmlformats.org/drawingml/2006/main" xmlns:r="http://schemas.openxmlformats.org/officeDocument/2006/relationships" xmlns:p="http://schemas.openxmlformats.org/presentationml/2006/main">
  <p:tag name="TIMING" val="|3.6|7.1|11.9|9.3|10.6|14.3|9.2"/>
</p:tagLst>
</file>

<file path=ppt/tags/tag16.xml><?xml version="1.0" encoding="utf-8"?>
<p:tagLst xmlns:a="http://schemas.openxmlformats.org/drawingml/2006/main" xmlns:r="http://schemas.openxmlformats.org/officeDocument/2006/relationships" xmlns:p="http://schemas.openxmlformats.org/presentationml/2006/main">
  <p:tag name="TIMING" val="|7|9.3"/>
</p:tagLst>
</file>

<file path=ppt/tags/tag17.xml><?xml version="1.0" encoding="utf-8"?>
<p:tagLst xmlns:a="http://schemas.openxmlformats.org/drawingml/2006/main" xmlns:r="http://schemas.openxmlformats.org/officeDocument/2006/relationships" xmlns:p="http://schemas.openxmlformats.org/presentationml/2006/main">
  <p:tag name="TIMING" val="|8.2|12.2|0.8|6.9"/>
</p:tagLst>
</file>

<file path=ppt/tags/tag2.xml><?xml version="1.0" encoding="utf-8"?>
<p:tagLst xmlns:a="http://schemas.openxmlformats.org/drawingml/2006/main" xmlns:r="http://schemas.openxmlformats.org/officeDocument/2006/relationships" xmlns:p="http://schemas.openxmlformats.org/presentationml/2006/main">
  <p:tag name="TIMING" val="|8.1|34.2|98.7"/>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4.xml><?xml version="1.0" encoding="utf-8"?>
<p:tagLst xmlns:a="http://schemas.openxmlformats.org/drawingml/2006/main" xmlns:r="http://schemas.openxmlformats.org/officeDocument/2006/relationships" xmlns:p="http://schemas.openxmlformats.org/presentationml/2006/main">
  <p:tag name="TIMING" val="|11.5|1.5|5.7|8.8|10.7|1"/>
</p:tagLst>
</file>

<file path=ppt/tags/tag5.xml><?xml version="1.0" encoding="utf-8"?>
<p:tagLst xmlns:a="http://schemas.openxmlformats.org/drawingml/2006/main" xmlns:r="http://schemas.openxmlformats.org/officeDocument/2006/relationships" xmlns:p="http://schemas.openxmlformats.org/presentationml/2006/main">
  <p:tag name="TIMING" val="|25.5|7|7.6"/>
</p:tagLst>
</file>

<file path=ppt/tags/tag6.xml><?xml version="1.0" encoding="utf-8"?>
<p:tagLst xmlns:a="http://schemas.openxmlformats.org/drawingml/2006/main" xmlns:r="http://schemas.openxmlformats.org/officeDocument/2006/relationships" xmlns:p="http://schemas.openxmlformats.org/presentationml/2006/main">
  <p:tag name="TIMING" val="|8.7|8"/>
</p:tagLst>
</file>

<file path=ppt/tags/tag7.xml><?xml version="1.0" encoding="utf-8"?>
<p:tagLst xmlns:a="http://schemas.openxmlformats.org/drawingml/2006/main" xmlns:r="http://schemas.openxmlformats.org/officeDocument/2006/relationships" xmlns:p="http://schemas.openxmlformats.org/presentationml/2006/main">
  <p:tag name="TIMING" val="|33.5|28.3|9.1"/>
</p:tagLst>
</file>

<file path=ppt/tags/tag8.xml><?xml version="1.0" encoding="utf-8"?>
<p:tagLst xmlns:a="http://schemas.openxmlformats.org/drawingml/2006/main" xmlns:r="http://schemas.openxmlformats.org/officeDocument/2006/relationships" xmlns:p="http://schemas.openxmlformats.org/presentationml/2006/main">
  <p:tag name="TIMING" val="|49.6|18.2"/>
</p:tagLst>
</file>

<file path=ppt/tags/tag9.xml><?xml version="1.0" encoding="utf-8"?>
<p:tagLst xmlns:a="http://schemas.openxmlformats.org/drawingml/2006/main" xmlns:r="http://schemas.openxmlformats.org/officeDocument/2006/relationships" xmlns:p="http://schemas.openxmlformats.org/presentationml/2006/main">
  <p:tag name="TIMING" val="|8.1|12.9|37.8|5|10.1|19.5|2.7"/>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16370</TotalTime>
  <Words>5894</Words>
  <Application>Microsoft Office PowerPoint</Application>
  <PresentationFormat>On-screen Show (4:3)</PresentationFormat>
  <Paragraphs>245</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Garamond</vt:lpstr>
      <vt:lpstr>Tahoma</vt:lpstr>
      <vt:lpstr>Times New Roman</vt:lpstr>
      <vt:lpstr>Wingdings</vt:lpstr>
      <vt:lpstr>Stream</vt:lpstr>
      <vt:lpstr>The UIPA Log--  Third part is:</vt:lpstr>
      <vt:lpstr>UIPA Log, Part 3: Fees &amp; Costs</vt:lpstr>
      <vt:lpstr>PowerPoint Presentation</vt:lpstr>
      <vt:lpstr>Search, Review, Segregation Fees (SRS) Q &amp; A</vt:lpstr>
      <vt:lpstr>PowerPoint Presentation</vt:lpstr>
      <vt:lpstr>PowerPoint Presentation</vt:lpstr>
      <vt:lpstr>PowerPoint Presentation</vt:lpstr>
      <vt:lpstr>PowerPoint Presentation</vt:lpstr>
      <vt:lpstr>PowerPoint Presentation</vt:lpstr>
      <vt:lpstr>PowerPoint Presentation</vt:lpstr>
      <vt:lpstr>Search, Review, Segregation Fees (SRS) Q &amp; A</vt:lpstr>
      <vt:lpstr>Search, Review, Segregation Fees (SRS) Q &amp; A</vt:lpstr>
      <vt:lpstr>PowerPoint Presentation</vt:lpstr>
      <vt:lpstr>PowerPoint Presentation</vt:lpstr>
      <vt:lpstr>Column AD:  Fees for Personal Records</vt:lpstr>
      <vt:lpstr>PowerPoint Presentation</vt:lpstr>
      <vt:lpstr>PowerPoint Presentation</vt:lpstr>
      <vt:lpstr>PowerPoint Presentation</vt:lpstr>
      <vt:lpstr>Columns AF &amp; AG: Copy/Delivery Costs HRS Sec. 92-21; HAR Sec. 2-17-19</vt:lpstr>
      <vt:lpstr>PowerPoint Presentation</vt:lpstr>
      <vt:lpstr>   Columns AH thru AK: Total Fees &amp; Costs   </vt:lpstr>
      <vt:lpstr>   ENTRY TIP   </vt:lpstr>
      <vt:lpstr>PowerPoint Presentation</vt:lpstr>
      <vt:lpstr>The UIPA Log--  Fourth part is:</vt:lpstr>
      <vt:lpstr>PowerPoint Presentation</vt:lpstr>
      <vt:lpstr>PowerPoint Presentation</vt:lpstr>
      <vt:lpstr>PowerPoint Presentation</vt:lpstr>
      <vt:lpstr>PowerPoint Presentation</vt:lpstr>
      <vt:lpstr>PowerPoint Presentation</vt:lpstr>
      <vt:lpstr>Submitting the Log and Checklist </vt:lpstr>
      <vt:lpstr>PowerPoint Presentation</vt:lpstr>
      <vt:lpstr>Need Help?</vt:lpstr>
    </vt:vector>
  </TitlesOfParts>
  <Company>OIP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Z. Brooks</dc:creator>
  <cp:lastModifiedBy>Little, Michael V</cp:lastModifiedBy>
  <cp:revision>1611</cp:revision>
  <cp:lastPrinted>2016-06-20T22:01:12Z</cp:lastPrinted>
  <dcterms:created xsi:type="dcterms:W3CDTF">2007-05-30T00:31:56Z</dcterms:created>
  <dcterms:modified xsi:type="dcterms:W3CDTF">2016-06-20T22:22:59Z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