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4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4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4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1.xml" ContentType="application/vnd.openxmlformats-officedocument.drawingml.chartshapes+xml"/>
  <Override PartName="/ppt/notesSlides/notesSlide4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2.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4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4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3.xml" ContentType="application/vnd.openxmlformats-officedocument.drawingml.chartshapes+xml"/>
  <Override PartName="/ppt/notesSlides/notesSlide5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4.xml" ContentType="application/vnd.openxmlformats-officedocument.drawingml.chartshapes+xml"/>
  <Override PartName="/ppt/notesSlides/notesSlide5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5.xml" ContentType="application/vnd.openxmlformats-officedocument.drawingml.chartshapes+xml"/>
  <Override PartName="/ppt/notesSlides/notesSlide5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6.xml" ContentType="application/vnd.openxmlformats-officedocument.drawingml.chartshapes+xml"/>
  <Override PartName="/ppt/notesSlides/notesSlide5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notesSlides/notesSlide5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notesSlides/notesSlide5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drawings/drawing7.xml" ContentType="application/vnd.openxmlformats-officedocument.drawingml.chartshapes+xml"/>
  <Override PartName="/ppt/notesSlides/notesSlide5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drawings/drawing8.xml" ContentType="application/vnd.openxmlformats-officedocument.drawingml.chartshapes+xml"/>
  <Override PartName="/ppt/notesSlides/notesSlide5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drawings/drawing9.xml" ContentType="application/vnd.openxmlformats-officedocument.drawingml.chartshapes+xml"/>
  <Override PartName="/ppt/notesSlides/notesSlide5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drawings/drawing10.xml" ContentType="application/vnd.openxmlformats-officedocument.drawingml.chartshapes+xml"/>
  <Override PartName="/ppt/notesSlides/notesSlide59.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notesSlides/notesSlide6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notesSlides/notesSlide6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notesSlides/notesSlide62.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handoutMasterIdLst>
    <p:handoutMasterId r:id="rId73"/>
  </p:handoutMasterIdLst>
  <p:sldIdLst>
    <p:sldId id="257" r:id="rId2"/>
    <p:sldId id="541" r:id="rId3"/>
    <p:sldId id="398" r:id="rId4"/>
    <p:sldId id="543" r:id="rId5"/>
    <p:sldId id="518" r:id="rId6"/>
    <p:sldId id="540" r:id="rId7"/>
    <p:sldId id="371" r:id="rId8"/>
    <p:sldId id="519" r:id="rId9"/>
    <p:sldId id="401" r:id="rId10"/>
    <p:sldId id="404" r:id="rId11"/>
    <p:sldId id="408" r:id="rId12"/>
    <p:sldId id="521" r:id="rId13"/>
    <p:sldId id="522" r:id="rId14"/>
    <p:sldId id="410" r:id="rId15"/>
    <p:sldId id="411" r:id="rId16"/>
    <p:sldId id="413" r:id="rId17"/>
    <p:sldId id="497" r:id="rId18"/>
    <p:sldId id="494" r:id="rId19"/>
    <p:sldId id="493" r:id="rId20"/>
    <p:sldId id="495" r:id="rId21"/>
    <p:sldId id="499" r:id="rId22"/>
    <p:sldId id="501" r:id="rId23"/>
    <p:sldId id="503" r:id="rId24"/>
    <p:sldId id="505" r:id="rId25"/>
    <p:sldId id="507" r:id="rId26"/>
    <p:sldId id="509" r:id="rId27"/>
    <p:sldId id="511" r:id="rId28"/>
    <p:sldId id="513" r:id="rId29"/>
    <p:sldId id="534" r:id="rId30"/>
    <p:sldId id="532" r:id="rId31"/>
    <p:sldId id="517" r:id="rId32"/>
    <p:sldId id="407" r:id="rId33"/>
    <p:sldId id="415" r:id="rId34"/>
    <p:sldId id="419" r:id="rId35"/>
    <p:sldId id="420" r:id="rId36"/>
    <p:sldId id="421" r:id="rId37"/>
    <p:sldId id="422" r:id="rId38"/>
    <p:sldId id="537" r:id="rId39"/>
    <p:sldId id="538" r:id="rId40"/>
    <p:sldId id="424" r:id="rId41"/>
    <p:sldId id="425" r:id="rId42"/>
    <p:sldId id="428" r:id="rId43"/>
    <p:sldId id="429" r:id="rId44"/>
    <p:sldId id="431" r:id="rId45"/>
    <p:sldId id="432" r:id="rId46"/>
    <p:sldId id="434" r:id="rId47"/>
    <p:sldId id="438" r:id="rId48"/>
    <p:sldId id="436" r:id="rId49"/>
    <p:sldId id="442" r:id="rId50"/>
    <p:sldId id="444" r:id="rId51"/>
    <p:sldId id="450" r:id="rId52"/>
    <p:sldId id="452" r:id="rId53"/>
    <p:sldId id="456" r:id="rId54"/>
    <p:sldId id="458" r:id="rId55"/>
    <p:sldId id="462" r:id="rId56"/>
    <p:sldId id="465" r:id="rId57"/>
    <p:sldId id="469" r:id="rId58"/>
    <p:sldId id="471" r:id="rId59"/>
    <p:sldId id="475" r:id="rId60"/>
    <p:sldId id="477" r:id="rId61"/>
    <p:sldId id="479" r:id="rId62"/>
    <p:sldId id="481" r:id="rId63"/>
    <p:sldId id="483" r:id="rId64"/>
    <p:sldId id="490" r:id="rId65"/>
    <p:sldId id="545" r:id="rId66"/>
    <p:sldId id="525" r:id="rId67"/>
    <p:sldId id="526" r:id="rId68"/>
    <p:sldId id="528" r:id="rId69"/>
    <p:sldId id="535" r:id="rId70"/>
    <p:sldId id="539" r:id="rId71"/>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77" d="100"/>
          <a:sy n="77" d="100"/>
        </p:scale>
        <p:origin x="1061"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960"/>
    </p:cViewPr>
  </p:sorterViewPr>
  <p:notesViewPr>
    <p:cSldViewPr>
      <p:cViewPr varScale="1">
        <p:scale>
          <a:sx n="66" d="100"/>
          <a:sy n="66" d="100"/>
        </p:scale>
        <p:origin x="3101"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0.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xml"/><Relationship Id="rId4" Type="http://schemas.openxmlformats.org/officeDocument/2006/relationships/oleObject" Target="../embeddings/oleObject11.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oleObject" Target="../embeddings/oleObject12.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13.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4.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3.xml"/><Relationship Id="rId4" Type="http://schemas.openxmlformats.org/officeDocument/2006/relationships/oleObject" Target="../embeddings/oleObject15.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4.xml"/><Relationship Id="rId4" Type="http://schemas.openxmlformats.org/officeDocument/2006/relationships/oleObject" Target="../embeddings/oleObject16.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5.xml"/><Relationship Id="rId4" Type="http://schemas.openxmlformats.org/officeDocument/2006/relationships/package" Target="../embeddings/Microsoft_Excel_Worksheet1.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6.xml"/><Relationship Id="rId4" Type="http://schemas.openxmlformats.org/officeDocument/2006/relationships/package" Target="../embeddings/Microsoft_Excel_Worksheet2.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embeddings/oleObject17.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18.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7.xml"/><Relationship Id="rId4" Type="http://schemas.openxmlformats.org/officeDocument/2006/relationships/oleObject" Target="../embeddings/oleObject19.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8.xml"/><Relationship Id="rId4" Type="http://schemas.openxmlformats.org/officeDocument/2006/relationships/oleObject" Target="../embeddings/oleObject20.bin"/></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9.xml"/><Relationship Id="rId4" Type="http://schemas.openxmlformats.org/officeDocument/2006/relationships/oleObject" Target="../embeddings/oleObject21.bin"/></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10.xml"/><Relationship Id="rId4" Type="http://schemas.openxmlformats.org/officeDocument/2006/relationships/oleObject" Target="../embeddings/oleObject22.bin"/></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23.bin"/></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embeddings/oleObject24.bin"/></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embeddings/oleObject25.bin"/></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embeddings/oleObject26.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6.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8.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9.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US" sz="2000" b="1" baseline="0" dirty="0">
                <a:solidFill>
                  <a:sysClr val="windowText" lastClr="000000"/>
                </a:solidFill>
              </a:rPr>
              <a:t>FORMAL UIPA REQUESTS</a:t>
            </a:r>
            <a:br>
              <a:rPr lang="en-US" sz="2000" b="1" baseline="0" dirty="0">
                <a:solidFill>
                  <a:sysClr val="windowText" lastClr="000000"/>
                </a:solidFill>
              </a:rPr>
            </a:br>
            <a:r>
              <a:rPr lang="en-US" sz="2000" b="1" baseline="0" dirty="0">
                <a:solidFill>
                  <a:sysClr val="windowText" lastClr="000000"/>
                </a:solidFill>
              </a:rPr>
              <a:t>AND ROUTINE REQUESTS</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spPr>
            <a:solidFill>
              <a:schemeClr val="accent1">
                <a:lumMod val="75000"/>
              </a:schemeClr>
            </a:solidFill>
            <a:ln>
              <a:solidFill>
                <a:sysClr val="windowText" lastClr="000000"/>
              </a:solidFill>
            </a:ln>
          </c:spPr>
          <c:explosion val="26"/>
          <c:dPt>
            <c:idx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A2ED-4CF5-B39B-B16ED599AF0D}"/>
              </c:ext>
            </c:extLst>
          </c:dPt>
          <c:dPt>
            <c:idx val="1"/>
            <c:bubble3D val="0"/>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A2ED-4CF5-B39B-B16ED599AF0D}"/>
              </c:ext>
            </c:extLst>
          </c:dPt>
          <c:dLbls>
            <c:dLbl>
              <c:idx val="0"/>
              <c:layout>
                <c:manualLayout>
                  <c:x val="7.2222222222222118E-2"/>
                  <c:y val="-6.4814814814814853E-2"/>
                </c:manualLayout>
              </c:layout>
              <c:tx>
                <c:rich>
                  <a:bodyPr/>
                  <a:lstStyle/>
                  <a:p>
                    <a:fld id="{0834D2AD-7DE0-4AFC-A545-0365554EE0A7}" type="CATEGORYNAME">
                      <a:rPr lang="pt-BR" sz="1800" baseline="0"/>
                      <a:pPr/>
                      <a:t>[CATEGORY NAME]</a:t>
                    </a:fld>
                    <a:r>
                      <a:rPr lang="pt-BR" sz="1800" baseline="0" dirty="0"/>
                      <a:t/>
                    </a:r>
                    <a:br>
                      <a:rPr lang="pt-BR" sz="1800" baseline="0" dirty="0"/>
                    </a:br>
                    <a:r>
                      <a:rPr lang="pt-BR" sz="1800" baseline="0" dirty="0"/>
                      <a:t>2,188</a:t>
                    </a:r>
                  </a:p>
                  <a:p>
                    <a:r>
                      <a:rPr lang="pt-BR" sz="1600" baseline="0" dirty="0"/>
                      <a:t> (</a:t>
                    </a:r>
                    <a:fld id="{5256BEF9-ABD6-4A96-8B93-41B2CA1D9F70}" type="PERCENTAGE">
                      <a:rPr lang="pt-BR" sz="1600" baseline="0"/>
                      <a:pPr/>
                      <a:t>[PERCENTAGE]</a:t>
                    </a:fld>
                    <a:r>
                      <a:rPr lang="pt-BR" sz="1600" baseline="0" dirty="0"/>
                      <a:t>)</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A2ED-4CF5-B39B-B16ED599AF0D}"/>
                </c:ext>
                <c:ext xmlns:c15="http://schemas.microsoft.com/office/drawing/2012/chart" uri="{CE6537A1-D6FC-4f65-9D91-7224C49458BB}">
                  <c15:layout/>
                  <c15:dlblFieldTable/>
                  <c15:showDataLabelsRange val="0"/>
                </c:ext>
              </c:extLst>
            </c:dLbl>
            <c:dLbl>
              <c:idx val="1"/>
              <c:layout>
                <c:manualLayout>
                  <c:x val="-8.4259259259259256E-2"/>
                  <c:y val="-0.22453712817147858"/>
                </c:manualLayout>
              </c:layout>
              <c:tx>
                <c:rich>
                  <a:bodyPr/>
                  <a:lstStyle/>
                  <a:p>
                    <a:fld id="{5B0AA794-49AC-41A1-AA22-01E173092790}" type="CATEGORYNAME">
                      <a:rPr lang="en-US" sz="1800" baseline="0"/>
                      <a:pPr/>
                      <a:t>[CATEGORY NAME]</a:t>
                    </a:fld>
                    <a:endParaRPr lang="en-US" sz="1800" baseline="0" dirty="0"/>
                  </a:p>
                  <a:p>
                    <a:r>
                      <a:rPr lang="en-US" sz="1800" baseline="0" dirty="0"/>
                      <a:t>87,347</a:t>
                    </a:r>
                  </a:p>
                  <a:p>
                    <a:r>
                      <a:rPr lang="en-US" sz="1800" baseline="0" dirty="0"/>
                      <a:t> (</a:t>
                    </a:r>
                    <a:fld id="{10DEFD54-F6B8-4C39-9993-C7B4C7D0AE69}" type="PERCENTAGE">
                      <a:rPr lang="en-US" sz="1800" baseline="0"/>
                      <a:pPr/>
                      <a:t>[PERCENTAGE]</a:t>
                    </a:fld>
                    <a:r>
                      <a:rPr lang="en-US" sz="1800" baseline="0" dirty="0"/>
                      <a:t>)</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A2ED-4CF5-B39B-B16ED599AF0D}"/>
                </c:ext>
                <c:ext xmlns:c15="http://schemas.microsoft.com/office/drawing/2012/chart" uri="{CE6537A1-D6FC-4f65-9D91-7224C49458BB}">
                  <c15:layout/>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Sheet4!$A$1:$B$1</c:f>
              <c:strCache>
                <c:ptCount val="2"/>
                <c:pt idx="0">
                  <c:v>Formal UIPA Requests</c:v>
                </c:pt>
                <c:pt idx="1">
                  <c:v>Routine Requests</c:v>
                </c:pt>
              </c:strCache>
            </c:strRef>
          </c:cat>
          <c:val>
            <c:numRef>
              <c:f>Sheet4!$A$2:$B$2</c:f>
              <c:numCache>
                <c:formatCode>#,##0</c:formatCode>
                <c:ptCount val="2"/>
                <c:pt idx="0">
                  <c:v>2188</c:v>
                </c:pt>
                <c:pt idx="1">
                  <c:v>87347</c:v>
                </c:pt>
              </c:numCache>
            </c:numRef>
          </c:val>
          <c:extLst xmlns:c16r2="http://schemas.microsoft.com/office/drawing/2015/06/chart">
            <c:ext xmlns:c16="http://schemas.microsoft.com/office/drawing/2014/chart" uri="{C3380CC4-5D6E-409C-BE32-E72D297353CC}">
              <c16:uniqueId val="{00000004-A2ED-4CF5-B39B-B16ED599AF0D}"/>
            </c:ext>
          </c:extLst>
        </c:ser>
        <c:dLbls>
          <c:showLegendKey val="0"/>
          <c:showVal val="0"/>
          <c:showCatName val="0"/>
          <c:showSerName val="0"/>
          <c:showPercent val="0"/>
          <c:showBubbleSize val="0"/>
          <c:showLeaderLines val="1"/>
        </c:dLbls>
        <c:firstSliceAng val="78"/>
      </c:pieChart>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baseline="0" dirty="0">
                <a:solidFill>
                  <a:sysClr val="windowText" lastClr="000000"/>
                </a:solidFill>
              </a:rPr>
              <a:t>Counties' Resolution of </a:t>
            </a:r>
            <a:br>
              <a:rPr lang="en-US" sz="2000" b="1" baseline="0" dirty="0">
                <a:solidFill>
                  <a:sysClr val="windowText" lastClr="000000"/>
                </a:solidFill>
              </a:rPr>
            </a:br>
            <a:r>
              <a:rPr lang="en-US" sz="2000" b="1" baseline="0" dirty="0">
                <a:solidFill>
                  <a:sysClr val="windowText" lastClr="000000"/>
                </a:solidFill>
              </a:rPr>
              <a:t>1,427 Completed Requests</a:t>
            </a:r>
          </a:p>
        </c:rich>
      </c:tx>
      <c:layout>
        <c:manualLayout>
          <c:xMode val="edge"/>
          <c:yMode val="edge"/>
          <c:x val="0.30577060367454068"/>
          <c:y val="1.938691625810924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ysClr val="windowText" lastClr="000000"/>
              </a:solidFill>
            </a:ln>
          </c:spPr>
          <c:explosion val="20"/>
          <c:dPt>
            <c:idx val="0"/>
            <c:bubble3D val="0"/>
            <c:explosion val="23"/>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940E-4075-A9A1-E8D797DC15FA}"/>
              </c:ext>
            </c:extLst>
          </c:dPt>
          <c:dPt>
            <c:idx val="1"/>
            <c:bubble3D val="0"/>
            <c:explosion val="16"/>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940E-4075-A9A1-E8D797DC15FA}"/>
              </c:ext>
            </c:extLst>
          </c:dPt>
          <c:dPt>
            <c:idx val="2"/>
            <c:bubble3D val="0"/>
            <c:spPr>
              <a:solidFill>
                <a:schemeClr val="accent2">
                  <a:lumMod val="40000"/>
                  <a:lumOff val="60000"/>
                </a:schemeClr>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940E-4075-A9A1-E8D797DC15FA}"/>
              </c:ext>
            </c:extLst>
          </c:dPt>
          <c:dPt>
            <c:idx val="3"/>
            <c:bubble3D val="0"/>
            <c:explosion val="29"/>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940E-4075-A9A1-E8D797DC15FA}"/>
              </c:ext>
            </c:extLst>
          </c:dPt>
          <c:dPt>
            <c:idx val="4"/>
            <c:bubble3D val="0"/>
            <c:spPr>
              <a:solidFill>
                <a:srgbClr val="FFC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9-940E-4075-A9A1-E8D797DC15FA}"/>
              </c:ext>
            </c:extLst>
          </c:dPt>
          <c:dPt>
            <c:idx val="5"/>
            <c:bubble3D val="0"/>
            <c:explosion val="25"/>
            <c:spPr>
              <a:solidFill>
                <a:srgbClr val="7030A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B-940E-4075-A9A1-E8D797DC15FA}"/>
              </c:ext>
            </c:extLst>
          </c:dPt>
          <c:dLbls>
            <c:dLbl>
              <c:idx val="0"/>
              <c:layout>
                <c:manualLayout>
                  <c:x val="3.6473800802754724E-2"/>
                  <c:y val="-0.10514899759229293"/>
                </c:manualLayout>
              </c:layout>
              <c:tx>
                <c:rich>
                  <a:bodyPr/>
                  <a:lstStyle/>
                  <a:p>
                    <a:r>
                      <a:rPr lang="en-US" b="1" i="0" baseline="0"/>
                      <a:t>Granted in Full,</a:t>
                    </a:r>
                    <a:br>
                      <a:rPr lang="en-US" b="1" i="0" baseline="0"/>
                    </a:br>
                    <a:r>
                      <a:rPr lang="en-US" b="1" i="0" baseline="0"/>
                      <a:t>1,040 (73%)</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40E-4075-A9A1-E8D797DC15FA}"/>
                </c:ext>
                <c:ext xmlns:c15="http://schemas.microsoft.com/office/drawing/2012/chart" uri="{CE6537A1-D6FC-4f65-9D91-7224C49458BB}">
                  <c15:layout/>
                </c:ext>
              </c:extLst>
            </c:dLbl>
            <c:dLbl>
              <c:idx val="1"/>
              <c:layout>
                <c:manualLayout>
                  <c:x val="-1.7726280502065955E-2"/>
                  <c:y val="-6.342792056653411E-3"/>
                </c:manualLayout>
              </c:layout>
              <c:tx>
                <c:rich>
                  <a:bodyPr/>
                  <a:lstStyle/>
                  <a:p>
                    <a:r>
                      <a:rPr lang="en-US" b="1"/>
                      <a:t>Granted or</a:t>
                    </a:r>
                    <a:br>
                      <a:rPr lang="en-US" b="1"/>
                    </a:br>
                    <a:r>
                      <a:rPr lang="en-US" b="1"/>
                      <a:t>denied</a:t>
                    </a:r>
                    <a:r>
                      <a:rPr lang="en-US" b="1" baseline="0"/>
                      <a:t> in part,</a:t>
                    </a:r>
                  </a:p>
                  <a:p>
                    <a:fld id="{85808CAC-07C9-4C82-81FC-90196F1794B5}" type="VALUE">
                      <a:rPr lang="en-US" b="1"/>
                      <a:pPr/>
                      <a:t>[VALUE]</a:t>
                    </a:fld>
                    <a:r>
                      <a:rPr lang="en-US" b="1"/>
                      <a:t> (12%)</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40E-4075-A9A1-E8D797DC15FA}"/>
                </c:ext>
                <c:ext xmlns:c15="http://schemas.microsoft.com/office/drawing/2012/chart" uri="{CE6537A1-D6FC-4f65-9D91-7224C49458BB}">
                  <c15:layout/>
                  <c15:dlblFieldTable/>
                  <c15:showDataLabelsRange val="0"/>
                </c:ext>
              </c:extLst>
            </c:dLbl>
            <c:dLbl>
              <c:idx val="2"/>
              <c:layout>
                <c:manualLayout>
                  <c:x val="-0.14916114446090278"/>
                  <c:y val="4.7623433863219926E-2"/>
                </c:manualLayout>
              </c:layout>
              <c:tx>
                <c:rich>
                  <a:bodyPr/>
                  <a:lstStyle/>
                  <a:p>
                    <a:r>
                      <a:rPr lang="en-US"/>
                      <a:t>Denied in full,</a:t>
                    </a:r>
                    <a:br>
                      <a:rPr lang="en-US"/>
                    </a:br>
                    <a:r>
                      <a:rPr lang="en-US"/>
                      <a:t>20 (1%)</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40E-4075-A9A1-E8D797DC15FA}"/>
                </c:ext>
                <c:ext xmlns:c15="http://schemas.microsoft.com/office/drawing/2012/chart" uri="{CE6537A1-D6FC-4f65-9D91-7224C49458BB}">
                  <c15:layout/>
                </c:ext>
              </c:extLst>
            </c:dLbl>
            <c:dLbl>
              <c:idx val="3"/>
              <c:layout>
                <c:manualLayout>
                  <c:x val="-7.6478114330416222E-2"/>
                  <c:y val="3.334623674833935E-2"/>
                </c:manualLayout>
              </c:layout>
              <c:tx>
                <c:rich>
                  <a:bodyPr/>
                  <a:lstStyle/>
                  <a:p>
                    <a:r>
                      <a:rPr lang="en-US"/>
                      <a:t>Agency unable</a:t>
                    </a:r>
                    <a:br>
                      <a:rPr lang="en-US"/>
                    </a:br>
                    <a:r>
                      <a:rPr lang="en-US"/>
                      <a:t>to respond, 167</a:t>
                    </a:r>
                    <a:br>
                      <a:rPr lang="en-US"/>
                    </a:br>
                    <a:r>
                      <a:rPr lang="en-US"/>
                      <a:t>(12%)</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40E-4075-A9A1-E8D797DC15FA}"/>
                </c:ext>
                <c:ext xmlns:c15="http://schemas.microsoft.com/office/drawing/2012/chart" uri="{CE6537A1-D6FC-4f65-9D91-7224C49458BB}">
                  <c15:layout/>
                </c:ext>
              </c:extLst>
            </c:dLbl>
            <c:dLbl>
              <c:idx val="4"/>
              <c:layout>
                <c:manualLayout>
                  <c:x val="-8.1996569735713745E-2"/>
                  <c:y val="4.0250829495369622E-2"/>
                </c:manualLayout>
              </c:layout>
              <c:tx>
                <c:rich>
                  <a:bodyPr/>
                  <a:lstStyle/>
                  <a:p>
                    <a:r>
                      <a:rPr lang="en-US"/>
                      <a:t>Requester </a:t>
                    </a:r>
                    <a:br>
                      <a:rPr lang="en-US"/>
                    </a:br>
                    <a:r>
                      <a:rPr lang="en-US"/>
                      <a:t>withdrew, 44</a:t>
                    </a:r>
                    <a:br>
                      <a:rPr lang="en-US"/>
                    </a:br>
                    <a:r>
                      <a:rPr lang="en-US"/>
                      <a:t>(3%)</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40E-4075-A9A1-E8D797DC15FA}"/>
                </c:ext>
                <c:ext xmlns:c15="http://schemas.microsoft.com/office/drawing/2012/chart" uri="{CE6537A1-D6FC-4f65-9D91-7224C49458BB}">
                  <c15:layout/>
                </c:ext>
              </c:extLst>
            </c:dLbl>
            <c:dLbl>
              <c:idx val="5"/>
              <c:layout>
                <c:manualLayout>
                  <c:x val="-8.5632000207894826E-2"/>
                  <c:y val="-6.8478185509830133E-2"/>
                </c:manualLayout>
              </c:layout>
              <c:tx>
                <c:rich>
                  <a:bodyPr/>
                  <a:lstStyle/>
                  <a:p>
                    <a:r>
                      <a:rPr lang="en-US" dirty="0"/>
                      <a:t>Requester abandoned or failed to pay, 54 (4%)</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40E-4075-A9A1-E8D797DC15FA}"/>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ext>
            </c:extLst>
          </c:dLbls>
          <c:cat>
            <c:strRef>
              <c:f>Sheet7!$A$1:$F$1</c:f>
              <c:strCache>
                <c:ptCount val="6"/>
                <c:pt idx="0">
                  <c:v>Granted in full</c:v>
                </c:pt>
                <c:pt idx="1">
                  <c:v>Granted or denied in part</c:v>
                </c:pt>
                <c:pt idx="2">
                  <c:v>Denied in full</c:v>
                </c:pt>
                <c:pt idx="3">
                  <c:v>Agency unable to respond</c:v>
                </c:pt>
                <c:pt idx="4">
                  <c:v>Requester withdrew</c:v>
                </c:pt>
                <c:pt idx="5">
                  <c:v>Requester abandoned or failed to pay</c:v>
                </c:pt>
              </c:strCache>
            </c:strRef>
          </c:cat>
          <c:val>
            <c:numRef>
              <c:f>Sheet7!$A$2:$F$2</c:f>
              <c:numCache>
                <c:formatCode>General</c:formatCode>
                <c:ptCount val="6"/>
                <c:pt idx="0" formatCode="#,##0">
                  <c:v>1040</c:v>
                </c:pt>
                <c:pt idx="1">
                  <c:v>167</c:v>
                </c:pt>
                <c:pt idx="2">
                  <c:v>20</c:v>
                </c:pt>
                <c:pt idx="3">
                  <c:v>167</c:v>
                </c:pt>
                <c:pt idx="4">
                  <c:v>44</c:v>
                </c:pt>
                <c:pt idx="5">
                  <c:v>54</c:v>
                </c:pt>
              </c:numCache>
            </c:numRef>
          </c:val>
          <c:extLst xmlns:c16r2="http://schemas.microsoft.com/office/drawing/2015/06/chart">
            <c:ext xmlns:c16="http://schemas.microsoft.com/office/drawing/2014/chart" uri="{C3380CC4-5D6E-409C-BE32-E72D297353CC}">
              <c16:uniqueId val="{0000000C-940E-4075-A9A1-E8D797DC15FA}"/>
            </c:ext>
          </c:extLst>
        </c:ser>
        <c:dLbls>
          <c:showLegendKey val="0"/>
          <c:showVal val="0"/>
          <c:showCatName val="0"/>
          <c:showSerName val="0"/>
          <c:showPercent val="0"/>
          <c:showBubbleSize val="0"/>
          <c:showLeaderLines val="1"/>
        </c:dLbls>
        <c:firstSliceAng val="313"/>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baseline="0" dirty="0">
                <a:solidFill>
                  <a:sysClr val="windowText" lastClr="000000"/>
                </a:solidFill>
              </a:rPr>
              <a:t>Average Number of Workdays</a:t>
            </a:r>
          </a:p>
          <a:p>
            <a:pPr>
              <a:defRPr/>
            </a:pPr>
            <a:r>
              <a:rPr lang="en-US" sz="1800" b="1" baseline="0" dirty="0">
                <a:solidFill>
                  <a:sysClr val="windowText" lastClr="000000"/>
                </a:solidFill>
              </a:rPr>
              <a:t>to Complete 2,179 Requests from</a:t>
            </a:r>
            <a:br>
              <a:rPr lang="en-US" sz="1800" b="1" baseline="0" dirty="0">
                <a:solidFill>
                  <a:sysClr val="windowText" lastClr="000000"/>
                </a:solidFill>
              </a:rPr>
            </a:br>
            <a:r>
              <a:rPr lang="en-US" sz="1800" b="1" baseline="0" dirty="0">
                <a:solidFill>
                  <a:sysClr val="windowText" lastClr="000000"/>
                </a:solidFill>
              </a:rPr>
              <a:t>Date of </a:t>
            </a:r>
            <a:r>
              <a:rPr lang="en-US" sz="1800" b="1" baseline="0" dirty="0" smtClean="0">
                <a:solidFill>
                  <a:sysClr val="windowText" lastClr="000000"/>
                </a:solidFill>
              </a:rPr>
              <a:t>Receipt</a:t>
            </a:r>
            <a:endParaRPr lang="en-US" sz="1800" b="1" baseline="0"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4EC5-4C7A-886C-F43338DE8C85}"/>
              </c:ext>
            </c:extLst>
          </c:dPt>
          <c:dPt>
            <c:idx val="1"/>
            <c:invertIfNegative val="0"/>
            <c:bubble3D val="0"/>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4EC5-4C7A-886C-F43338DE8C85}"/>
              </c:ext>
            </c:extLst>
          </c:dPt>
          <c:dPt>
            <c:idx val="2"/>
            <c:invertIfNegative val="0"/>
            <c:bubble3D val="0"/>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4EC5-4C7A-886C-F43338DE8C85}"/>
              </c:ext>
            </c:extLst>
          </c:dPt>
          <c:dPt>
            <c:idx val="3"/>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4EC5-4C7A-886C-F43338DE8C85}"/>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Sheet8!$A$1:$D$1</c:f>
              <c:strCache>
                <c:ptCount val="4"/>
                <c:pt idx="0">
                  <c:v>All Requests (2,179 total requests)</c:v>
                </c:pt>
                <c:pt idx="1">
                  <c:v>Noncomplex, Nonpersonal Requests (1,605 requests)</c:v>
                </c:pt>
                <c:pt idx="2">
                  <c:v>Personal Requests (472 requests)</c:v>
                </c:pt>
                <c:pt idx="3">
                  <c:v>Complex Requests (102 requests)</c:v>
                </c:pt>
              </c:strCache>
            </c:strRef>
          </c:cat>
          <c:val>
            <c:numRef>
              <c:f>Sheet8!$A$2:$D$2</c:f>
              <c:numCache>
                <c:formatCode>0.0</c:formatCode>
                <c:ptCount val="4"/>
                <c:pt idx="0">
                  <c:v>8.5</c:v>
                </c:pt>
                <c:pt idx="1">
                  <c:v>8.1</c:v>
                </c:pt>
                <c:pt idx="2">
                  <c:v>7.6</c:v>
                </c:pt>
                <c:pt idx="3">
                  <c:v>21.3</c:v>
                </c:pt>
              </c:numCache>
            </c:numRef>
          </c:val>
          <c:extLst xmlns:c16r2="http://schemas.microsoft.com/office/drawing/2015/06/chart">
            <c:ext xmlns:c16="http://schemas.microsoft.com/office/drawing/2014/chart" uri="{C3380CC4-5D6E-409C-BE32-E72D297353CC}">
              <c16:uniqueId val="{00000008-4EC5-4C7A-886C-F43338DE8C85}"/>
            </c:ext>
          </c:extLst>
        </c:ser>
        <c:dLbls>
          <c:showLegendKey val="0"/>
          <c:showVal val="0"/>
          <c:showCatName val="0"/>
          <c:showSerName val="0"/>
          <c:showPercent val="0"/>
          <c:showBubbleSize val="0"/>
        </c:dLbls>
        <c:gapWidth val="219"/>
        <c:overlap val="-27"/>
        <c:axId val="559967984"/>
        <c:axId val="559968376"/>
      </c:barChart>
      <c:catAx>
        <c:axId val="55996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59968376"/>
        <c:crossesAt val="0"/>
        <c:auto val="1"/>
        <c:lblAlgn val="ctr"/>
        <c:lblOffset val="100"/>
        <c:noMultiLvlLbl val="0"/>
      </c:catAx>
      <c:valAx>
        <c:axId val="559968376"/>
        <c:scaling>
          <c:orientation val="minMax"/>
          <c:max val="2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59967984"/>
        <c:crosses val="autoZero"/>
        <c:crossBetween val="between"/>
        <c:majorUnit val="5"/>
        <c:minorUnit val="4"/>
      </c:valAx>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baseline="0" dirty="0">
                <a:solidFill>
                  <a:sysClr val="windowText" lastClr="000000"/>
                </a:solidFill>
              </a:rPr>
              <a:t>Counties' Average Number of Workdays</a:t>
            </a:r>
          </a:p>
          <a:p>
            <a:pPr>
              <a:defRPr/>
            </a:pPr>
            <a:r>
              <a:rPr lang="en-US" sz="1800" b="1" baseline="0" dirty="0">
                <a:solidFill>
                  <a:sysClr val="windowText" lastClr="000000"/>
                </a:solidFill>
              </a:rPr>
              <a:t>to Complete 1,427 Requests from</a:t>
            </a:r>
            <a:br>
              <a:rPr lang="en-US" sz="1800" b="1" baseline="0" dirty="0">
                <a:solidFill>
                  <a:sysClr val="windowText" lastClr="000000"/>
                </a:solidFill>
              </a:rPr>
            </a:br>
            <a:r>
              <a:rPr lang="en-US" sz="1800" b="1" baseline="0" dirty="0">
                <a:solidFill>
                  <a:sysClr val="windowText" lastClr="000000"/>
                </a:solidFill>
              </a:rPr>
              <a:t>Date of Receipt</a:t>
            </a:r>
          </a:p>
        </c:rich>
      </c:tx>
      <c:layout>
        <c:manualLayout>
          <c:xMode val="edge"/>
          <c:yMode val="edge"/>
          <c:x val="0.24546561144142692"/>
          <c:y val="3.860795178380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C155-48C9-9643-2AD45A1C43B3}"/>
              </c:ext>
            </c:extLst>
          </c:dPt>
          <c:dPt>
            <c:idx val="1"/>
            <c:invertIfNegative val="0"/>
            <c:bubble3D val="0"/>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C155-48C9-9643-2AD45A1C43B3}"/>
              </c:ext>
            </c:extLst>
          </c:dPt>
          <c:dPt>
            <c:idx val="2"/>
            <c:invertIfNegative val="0"/>
            <c:bubble3D val="0"/>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C155-48C9-9643-2AD45A1C43B3}"/>
              </c:ext>
            </c:extLst>
          </c:dPt>
          <c:dPt>
            <c:idx val="3"/>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C155-48C9-9643-2AD45A1C43B3}"/>
              </c:ext>
            </c:extLst>
          </c:dPt>
          <c:dLbls>
            <c:dLbl>
              <c:idx val="3"/>
              <c:layout>
                <c:manualLayout>
                  <c:x val="1.0202070978046071E-16"/>
                  <c:y val="1.692047377326565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C155-48C9-9643-2AD45A1C43B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Sheet8!$A$1:$D$1</c:f>
              <c:strCache>
                <c:ptCount val="4"/>
                <c:pt idx="0">
                  <c:v>All Requests (1,427 total requests)</c:v>
                </c:pt>
                <c:pt idx="1">
                  <c:v>Noncomplex, Nonpersonal Requests (1,128 requests)</c:v>
                </c:pt>
                <c:pt idx="2">
                  <c:v>Personal Requests (160 requests)</c:v>
                </c:pt>
                <c:pt idx="3">
                  <c:v>Complex Requests (139 requests)</c:v>
                </c:pt>
              </c:strCache>
            </c:strRef>
          </c:cat>
          <c:val>
            <c:numRef>
              <c:f>Sheet8!$A$2:$D$2</c:f>
              <c:numCache>
                <c:formatCode>0.0</c:formatCode>
                <c:ptCount val="4"/>
                <c:pt idx="0">
                  <c:v>8.8000000000000007</c:v>
                </c:pt>
                <c:pt idx="1">
                  <c:v>8.3000000000000007</c:v>
                </c:pt>
                <c:pt idx="2">
                  <c:v>7.1</c:v>
                </c:pt>
                <c:pt idx="3">
                  <c:v>13.4</c:v>
                </c:pt>
              </c:numCache>
            </c:numRef>
          </c:val>
          <c:extLst xmlns:c16r2="http://schemas.microsoft.com/office/drawing/2015/06/chart">
            <c:ext xmlns:c16="http://schemas.microsoft.com/office/drawing/2014/chart" uri="{C3380CC4-5D6E-409C-BE32-E72D297353CC}">
              <c16:uniqueId val="{00000008-C155-48C9-9643-2AD45A1C43B3}"/>
            </c:ext>
          </c:extLst>
        </c:ser>
        <c:dLbls>
          <c:showLegendKey val="0"/>
          <c:showVal val="0"/>
          <c:showCatName val="0"/>
          <c:showSerName val="0"/>
          <c:showPercent val="0"/>
          <c:showBubbleSize val="0"/>
        </c:dLbls>
        <c:gapWidth val="219"/>
        <c:overlap val="-27"/>
        <c:axId val="559969160"/>
        <c:axId val="473226752"/>
      </c:barChart>
      <c:catAx>
        <c:axId val="559969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73226752"/>
        <c:crossesAt val="0"/>
        <c:auto val="1"/>
        <c:lblAlgn val="ctr"/>
        <c:lblOffset val="100"/>
        <c:noMultiLvlLbl val="0"/>
      </c:catAx>
      <c:valAx>
        <c:axId val="473226752"/>
        <c:scaling>
          <c:orientation val="minMax"/>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59969160"/>
        <c:crosses val="autoZero"/>
        <c:crossBetween val="between"/>
        <c:majorUnit val="5"/>
      </c:valAx>
      <c:spPr>
        <a:noFill/>
        <a:ln w="19050">
          <a:solidFill>
            <a:sysClr val="windowText" lastClr="000000"/>
          </a:solid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ysClr val="windowText" lastClr="000000"/>
                </a:solidFill>
              </a:rPr>
              <a:t>TOTAL HOURS INCURRED (3,441) </a:t>
            </a:r>
            <a:br>
              <a:rPr lang="en-US" sz="2000" b="1" dirty="0">
                <a:solidFill>
                  <a:sysClr val="windowText" lastClr="000000"/>
                </a:solidFill>
              </a:rPr>
            </a:br>
            <a:r>
              <a:rPr lang="en-US" sz="2000" b="1" dirty="0">
                <a:solidFill>
                  <a:sysClr val="windowText" lastClr="000000"/>
                </a:solidFill>
              </a:rPr>
              <a:t>IN RESPONDING TO REQUESTS</a:t>
            </a:r>
          </a:p>
        </c:rich>
      </c:tx>
      <c:layout>
        <c:manualLayout>
          <c:xMode val="edge"/>
          <c:yMode val="edge"/>
          <c:x val="0.2706353770385444"/>
          <c:y val="6.01851175887782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w="28575">
              <a:solidFill>
                <a:schemeClr val="tx1"/>
              </a:solidFill>
            </a:ln>
          </c:spPr>
          <c:dPt>
            <c:idx val="0"/>
            <c:bubble3D val="0"/>
            <c:explosion val="19"/>
            <c:spPr>
              <a:solidFill>
                <a:srgbClr val="FF0000"/>
              </a:solidFill>
              <a:ln w="28575">
                <a:solidFill>
                  <a:schemeClr val="tx1"/>
                </a:solidFill>
              </a:ln>
              <a:effectLst/>
            </c:spPr>
            <c:extLst xmlns:c16r2="http://schemas.microsoft.com/office/drawing/2015/06/chart">
              <c:ext xmlns:c16="http://schemas.microsoft.com/office/drawing/2014/chart" uri="{C3380CC4-5D6E-409C-BE32-E72D297353CC}">
                <c16:uniqueId val="{00000001-35FE-44BC-8030-60AB483957D4}"/>
              </c:ext>
            </c:extLst>
          </c:dPt>
          <c:dPt>
            <c:idx val="1"/>
            <c:bubble3D val="0"/>
            <c:explosion val="5"/>
            <c:spPr>
              <a:solidFill>
                <a:schemeClr val="accent1"/>
              </a:solidFill>
              <a:ln w="28575">
                <a:solidFill>
                  <a:schemeClr val="tx1"/>
                </a:solidFill>
              </a:ln>
              <a:effectLst/>
            </c:spPr>
            <c:extLst xmlns:c16r2="http://schemas.microsoft.com/office/drawing/2015/06/chart">
              <c:ext xmlns:c16="http://schemas.microsoft.com/office/drawing/2014/chart" uri="{C3380CC4-5D6E-409C-BE32-E72D297353CC}">
                <c16:uniqueId val="{00000003-35FE-44BC-8030-60AB483957D4}"/>
              </c:ext>
            </c:extLst>
          </c:dPt>
          <c:dPt>
            <c:idx val="2"/>
            <c:bubble3D val="0"/>
            <c:explosion val="34"/>
            <c:spPr>
              <a:solidFill>
                <a:srgbClr val="FFFF00"/>
              </a:solidFill>
              <a:ln w="28575">
                <a:solidFill>
                  <a:schemeClr val="tx1"/>
                </a:solidFill>
              </a:ln>
              <a:effectLst/>
            </c:spPr>
            <c:extLst xmlns:c16r2="http://schemas.microsoft.com/office/drawing/2015/06/chart">
              <c:ext xmlns:c16="http://schemas.microsoft.com/office/drawing/2014/chart" uri="{C3380CC4-5D6E-409C-BE32-E72D297353CC}">
                <c16:uniqueId val="{00000005-35FE-44BC-8030-60AB483957D4}"/>
              </c:ext>
            </c:extLst>
          </c:dPt>
          <c:dLbls>
            <c:dLbl>
              <c:idx val="0"/>
              <c:layout>
                <c:manualLayout>
                  <c:x val="-3.2759287820981142E-2"/>
                  <c:y val="-0.17871252020649736"/>
                </c:manualLayout>
              </c:layout>
              <c:tx>
                <c:rich>
                  <a:bodyPr/>
                  <a:lstStyle/>
                  <a:p>
                    <a:r>
                      <a:rPr lang="en-US" sz="1600" dirty="0"/>
                      <a:t>Actual</a:t>
                    </a:r>
                    <a:r>
                      <a:rPr lang="en-US" sz="1600" baseline="0" dirty="0"/>
                      <a:t> search</a:t>
                    </a:r>
                    <a:br>
                      <a:rPr lang="en-US" sz="1600" baseline="0" dirty="0"/>
                    </a:br>
                    <a:r>
                      <a:rPr lang="en-US" sz="1600" baseline="0" dirty="0"/>
                      <a:t>hours,</a:t>
                    </a:r>
                  </a:p>
                  <a:p>
                    <a:r>
                      <a:rPr lang="en-US" sz="1600" baseline="0" dirty="0"/>
                      <a:t>1,813</a:t>
                    </a:r>
                    <a:endParaRPr lang="en-US" sz="1600"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5FE-44BC-8030-60AB483957D4}"/>
                </c:ext>
                <c:ext xmlns:c15="http://schemas.microsoft.com/office/drawing/2012/chart" uri="{CE6537A1-D6FC-4f65-9D91-7224C49458BB}">
                  <c15:layout/>
                </c:ext>
              </c:extLst>
            </c:dLbl>
            <c:dLbl>
              <c:idx val="1"/>
              <c:layout>
                <c:manualLayout>
                  <c:x val="7.7685147603972188E-2"/>
                  <c:y val="0.10884366689263179"/>
                </c:manualLayout>
              </c:layout>
              <c:tx>
                <c:rich>
                  <a:bodyPr/>
                  <a:lstStyle/>
                  <a:p>
                    <a:r>
                      <a:rPr lang="en-US" sz="1600" dirty="0"/>
                      <a:t>Actual review</a:t>
                    </a:r>
                    <a:br>
                      <a:rPr lang="en-US" sz="1600" dirty="0"/>
                    </a:br>
                    <a:r>
                      <a:rPr lang="en-US" sz="1600" dirty="0"/>
                      <a:t>&amp; segregation hours,</a:t>
                    </a:r>
                  </a:p>
                  <a:p>
                    <a:r>
                      <a:rPr lang="en-US" sz="1600" dirty="0"/>
                      <a:t>1,180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5FE-44BC-8030-60AB483957D4}"/>
                </c:ext>
                <c:ext xmlns:c15="http://schemas.microsoft.com/office/drawing/2012/chart" uri="{CE6537A1-D6FC-4f65-9D91-7224C49458BB}">
                  <c15:layout/>
                </c:ext>
              </c:extLst>
            </c:dLbl>
            <c:dLbl>
              <c:idx val="2"/>
              <c:layout>
                <c:manualLayout>
                  <c:x val="4.2463473315835519E-2"/>
                  <c:y val="1.350320793234179E-2"/>
                </c:manualLayout>
              </c:layout>
              <c:tx>
                <c:rich>
                  <a:bodyPr/>
                  <a:lstStyle/>
                  <a:p>
                    <a:r>
                      <a:rPr lang="en-US" sz="1600" dirty="0"/>
                      <a:t>Actual legal</a:t>
                    </a:r>
                    <a:br>
                      <a:rPr lang="en-US" sz="1600" dirty="0"/>
                    </a:br>
                    <a:r>
                      <a:rPr lang="en-US" sz="1600" dirty="0"/>
                      <a:t>review hours,</a:t>
                    </a:r>
                  </a:p>
                  <a:p>
                    <a:r>
                      <a:rPr lang="en-US" sz="1600" dirty="0"/>
                      <a:t>448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5FE-44BC-8030-60AB483957D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Sheet9!$A$1:$C$1</c:f>
              <c:strCache>
                <c:ptCount val="3"/>
                <c:pt idx="0">
                  <c:v>Actual search hours</c:v>
                </c:pt>
                <c:pt idx="1">
                  <c:v>Actual review &amp; segregation hours</c:v>
                </c:pt>
                <c:pt idx="2">
                  <c:v>Actual legal review hours</c:v>
                </c:pt>
              </c:strCache>
            </c:strRef>
          </c:cat>
          <c:val>
            <c:numRef>
              <c:f>Sheet9!$A$2:$C$2</c:f>
              <c:numCache>
                <c:formatCode>#,##0</c:formatCode>
                <c:ptCount val="3"/>
                <c:pt idx="0">
                  <c:v>1813</c:v>
                </c:pt>
                <c:pt idx="1">
                  <c:v>1180</c:v>
                </c:pt>
                <c:pt idx="2" formatCode="General">
                  <c:v>448</c:v>
                </c:pt>
              </c:numCache>
            </c:numRef>
          </c:val>
          <c:extLst xmlns:c16r2="http://schemas.microsoft.com/office/drawing/2015/06/chart">
            <c:ext xmlns:c16="http://schemas.microsoft.com/office/drawing/2014/chart" uri="{C3380CC4-5D6E-409C-BE32-E72D297353CC}">
              <c16:uniqueId val="{00000006-35FE-44BC-8030-60AB483957D4}"/>
            </c:ext>
          </c:extLst>
        </c:ser>
        <c:dLbls>
          <c:showLegendKey val="0"/>
          <c:showVal val="0"/>
          <c:showCatName val="0"/>
          <c:showSerName val="0"/>
          <c:showPercent val="0"/>
          <c:showBubbleSize val="0"/>
          <c:showLeaderLines val="1"/>
        </c:dLbls>
        <c:firstSliceAng val="161"/>
      </c:pieChart>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rPr>
              <a:t>COUNTIES' TOTAL HOURS </a:t>
            </a:r>
            <a:br>
              <a:rPr lang="en-US" sz="1800" b="1" dirty="0">
                <a:solidFill>
                  <a:sysClr val="windowText" lastClr="000000"/>
                </a:solidFill>
              </a:rPr>
            </a:br>
            <a:r>
              <a:rPr lang="en-US" sz="1800" b="1" dirty="0">
                <a:solidFill>
                  <a:sysClr val="windowText" lastClr="000000"/>
                </a:solidFill>
              </a:rPr>
              <a:t>INCURRED (4,690) </a:t>
            </a:r>
            <a:br>
              <a:rPr lang="en-US" sz="1800" b="1" dirty="0">
                <a:solidFill>
                  <a:sysClr val="windowText" lastClr="000000"/>
                </a:solidFill>
              </a:rPr>
            </a:br>
            <a:r>
              <a:rPr lang="en-US" sz="1800" b="1" dirty="0">
                <a:solidFill>
                  <a:sysClr val="windowText" lastClr="000000"/>
                </a:solidFill>
              </a:rPr>
              <a:t>IN RESPONDING TO REQUESTS</a:t>
            </a:r>
          </a:p>
        </c:rich>
      </c:tx>
      <c:layout>
        <c:manualLayout>
          <c:xMode val="edge"/>
          <c:yMode val="edge"/>
          <c:x val="0.29790996828521432"/>
          <c:y val="5.59007874015748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w="28575">
              <a:solidFill>
                <a:sysClr val="windowText" lastClr="000000"/>
              </a:solidFill>
            </a:ln>
          </c:spPr>
          <c:dPt>
            <c:idx val="0"/>
            <c:bubble3D val="0"/>
            <c:explosion val="19"/>
            <c:spPr>
              <a:solidFill>
                <a:srgbClr val="FF0000"/>
              </a:solidFill>
              <a:ln w="28575">
                <a:solidFill>
                  <a:sysClr val="windowText" lastClr="000000"/>
                </a:solidFill>
              </a:ln>
              <a:effectLst/>
            </c:spPr>
            <c:extLst xmlns:c16r2="http://schemas.microsoft.com/office/drawing/2015/06/chart">
              <c:ext xmlns:c16="http://schemas.microsoft.com/office/drawing/2014/chart" uri="{C3380CC4-5D6E-409C-BE32-E72D297353CC}">
                <c16:uniqueId val="{00000001-0F41-4887-92FB-A8F85E99332A}"/>
              </c:ext>
            </c:extLst>
          </c:dPt>
          <c:dPt>
            <c:idx val="1"/>
            <c:bubble3D val="0"/>
            <c:explosion val="5"/>
            <c:spPr>
              <a:solidFill>
                <a:schemeClr val="accent1"/>
              </a:solidFill>
              <a:ln w="28575">
                <a:solidFill>
                  <a:sysClr val="windowText" lastClr="000000"/>
                </a:solidFill>
              </a:ln>
              <a:effectLst/>
            </c:spPr>
            <c:extLst xmlns:c16r2="http://schemas.microsoft.com/office/drawing/2015/06/chart">
              <c:ext xmlns:c16="http://schemas.microsoft.com/office/drawing/2014/chart" uri="{C3380CC4-5D6E-409C-BE32-E72D297353CC}">
                <c16:uniqueId val="{00000003-0F41-4887-92FB-A8F85E99332A}"/>
              </c:ext>
            </c:extLst>
          </c:dPt>
          <c:dPt>
            <c:idx val="2"/>
            <c:bubble3D val="0"/>
            <c:explosion val="34"/>
            <c:spPr>
              <a:solidFill>
                <a:srgbClr val="FFFF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5-0F41-4887-92FB-A8F85E99332A}"/>
              </c:ext>
            </c:extLst>
          </c:dPt>
          <c:dLbls>
            <c:dLbl>
              <c:idx val="0"/>
              <c:layout>
                <c:manualLayout>
                  <c:x val="-6.5834864391951006E-2"/>
                  <c:y val="9.3699693788276514E-2"/>
                </c:manualLayout>
              </c:layout>
              <c:tx>
                <c:rich>
                  <a:bodyPr/>
                  <a:lstStyle/>
                  <a:p>
                    <a:r>
                      <a:rPr lang="en-US" sz="1600" dirty="0"/>
                      <a:t>Actual</a:t>
                    </a:r>
                    <a:r>
                      <a:rPr lang="en-US" sz="1600" baseline="0" dirty="0"/>
                      <a:t> search</a:t>
                    </a:r>
                    <a:br>
                      <a:rPr lang="en-US" sz="1600" baseline="0" dirty="0"/>
                    </a:br>
                    <a:r>
                      <a:rPr lang="en-US" sz="1600" baseline="0" dirty="0"/>
                      <a:t>hours,</a:t>
                    </a:r>
                  </a:p>
                  <a:p>
                    <a:r>
                      <a:rPr lang="en-US" sz="1600" baseline="0" dirty="0"/>
                      <a:t>2,110</a:t>
                    </a:r>
                    <a:endParaRPr lang="en-US" sz="1600"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F41-4887-92FB-A8F85E99332A}"/>
                </c:ext>
                <c:ext xmlns:c15="http://schemas.microsoft.com/office/drawing/2012/chart" uri="{CE6537A1-D6FC-4f65-9D91-7224C49458BB}">
                  <c15:layout/>
                </c:ext>
              </c:extLst>
            </c:dLbl>
            <c:dLbl>
              <c:idx val="1"/>
              <c:layout>
                <c:manualLayout>
                  <c:x val="7.1363462379702411E-2"/>
                  <c:y val="-0.13192362204724409"/>
                </c:manualLayout>
              </c:layout>
              <c:tx>
                <c:rich>
                  <a:bodyPr/>
                  <a:lstStyle/>
                  <a:p>
                    <a:r>
                      <a:rPr lang="en-US" sz="1600" dirty="0"/>
                      <a:t>Actual review</a:t>
                    </a:r>
                    <a:br>
                      <a:rPr lang="en-US" sz="1600" dirty="0"/>
                    </a:br>
                    <a:r>
                      <a:rPr lang="en-US" sz="1600" dirty="0"/>
                      <a:t>&amp; segregation hours,</a:t>
                    </a:r>
                  </a:p>
                  <a:p>
                    <a:r>
                      <a:rPr lang="en-US" sz="1600" dirty="0"/>
                      <a:t>2,529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F41-4887-92FB-A8F85E99332A}"/>
                </c:ext>
                <c:ext xmlns:c15="http://schemas.microsoft.com/office/drawing/2012/chart" uri="{CE6537A1-D6FC-4f65-9D91-7224C49458BB}">
                  <c15:layout/>
                </c:ext>
              </c:extLst>
            </c:dLbl>
            <c:dLbl>
              <c:idx val="2"/>
              <c:layout>
                <c:manualLayout>
                  <c:x val="-5.753652668416448E-2"/>
                  <c:y val="-3.3252041411490234E-2"/>
                </c:manualLayout>
              </c:layout>
              <c:tx>
                <c:rich>
                  <a:bodyPr/>
                  <a:lstStyle/>
                  <a:p>
                    <a:r>
                      <a:rPr lang="en-US" sz="1600" dirty="0"/>
                      <a:t>Actual legal</a:t>
                    </a:r>
                    <a:br>
                      <a:rPr lang="en-US" sz="1600" dirty="0"/>
                    </a:br>
                    <a:r>
                      <a:rPr lang="en-US" sz="1600" dirty="0"/>
                      <a:t>review hours,</a:t>
                    </a:r>
                  </a:p>
                  <a:p>
                    <a:r>
                      <a:rPr lang="en-US" sz="1600" dirty="0"/>
                      <a:t>51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F41-4887-92FB-A8F85E99332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Sheet9!$A$1:$C$1</c:f>
              <c:strCache>
                <c:ptCount val="3"/>
                <c:pt idx="0">
                  <c:v>Actual search hours</c:v>
                </c:pt>
                <c:pt idx="1">
                  <c:v>Actual review &amp; segregation hours</c:v>
                </c:pt>
                <c:pt idx="2">
                  <c:v>Actual legal review hours</c:v>
                </c:pt>
              </c:strCache>
            </c:strRef>
          </c:cat>
          <c:val>
            <c:numRef>
              <c:f>Sheet9!$A$2:$C$2</c:f>
              <c:numCache>
                <c:formatCode>#,##0</c:formatCode>
                <c:ptCount val="3"/>
                <c:pt idx="0">
                  <c:v>2094</c:v>
                </c:pt>
                <c:pt idx="1">
                  <c:v>2521</c:v>
                </c:pt>
                <c:pt idx="2" formatCode="General">
                  <c:v>51</c:v>
                </c:pt>
              </c:numCache>
            </c:numRef>
          </c:val>
          <c:extLst xmlns:c16r2="http://schemas.microsoft.com/office/drawing/2015/06/chart">
            <c:ext xmlns:c16="http://schemas.microsoft.com/office/drawing/2014/chart" uri="{C3380CC4-5D6E-409C-BE32-E72D297353CC}">
              <c16:uniqueId val="{00000006-0F41-4887-92FB-A8F85E99332A}"/>
            </c:ext>
          </c:extLst>
        </c:ser>
        <c:dLbls>
          <c:showLegendKey val="0"/>
          <c:showVal val="0"/>
          <c:showCatName val="0"/>
          <c:showSerName val="0"/>
          <c:showPercent val="0"/>
          <c:showBubbleSize val="0"/>
          <c:showLeaderLines val="1"/>
        </c:dLbls>
        <c:firstSliceAng val="221"/>
      </c:pieChart>
      <c:spPr>
        <a:noFill/>
        <a:ln w="19050">
          <a:no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baseline="0">
                <a:solidFill>
                  <a:sysClr val="windowText" lastClr="000000"/>
                </a:solidFill>
              </a:rPr>
              <a:t>AVERAGE NUMBER OF HOURS</a:t>
            </a:r>
            <a:br>
              <a:rPr lang="en-US" sz="1800" b="1" i="0" baseline="0">
                <a:solidFill>
                  <a:sysClr val="windowText" lastClr="000000"/>
                </a:solidFill>
              </a:rPr>
            </a:br>
            <a:r>
              <a:rPr lang="en-US" sz="1800" b="1" i="0" baseline="0">
                <a:solidFill>
                  <a:sysClr val="windowText" lastClr="000000"/>
                </a:solidFill>
              </a:rPr>
              <a:t>TO COMPLETE REQUESTS</a:t>
            </a:r>
          </a:p>
        </c:rich>
      </c:tx>
      <c:layout>
        <c:manualLayout>
          <c:xMode val="edge"/>
          <c:yMode val="edge"/>
          <c:x val="0.29732493438320212"/>
          <c:y val="1.757469244288225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917766574142259E-2"/>
          <c:y val="0.1525152017689331"/>
          <c:w val="0.94758822862969472"/>
          <c:h val="0.6925416661225805"/>
        </c:manualLayout>
      </c:layout>
      <c:barChart>
        <c:barDir val="col"/>
        <c:grouping val="stacked"/>
        <c:varyColors val="0"/>
        <c:ser>
          <c:idx val="0"/>
          <c:order val="0"/>
          <c:tx>
            <c:strRef>
              <c:f>Sheet10!$A$2</c:f>
              <c:strCache>
                <c:ptCount val="1"/>
                <c:pt idx="0">
                  <c:v>Search</c:v>
                </c:pt>
              </c:strCache>
            </c:strRef>
          </c:tx>
          <c:spPr>
            <a:solidFill>
              <a:srgbClr val="00B0F0"/>
            </a:solidFill>
            <a:ln w="12700">
              <a:solidFill>
                <a:sysClr val="windowText" lastClr="000000"/>
              </a:solidFill>
            </a:ln>
            <a:effectLst/>
          </c:spPr>
          <c:invertIfNegative val="0"/>
          <c:dPt>
            <c:idx val="2"/>
            <c:invertIfNegative val="0"/>
            <c:bubble3D val="0"/>
            <c:spPr>
              <a:solidFill>
                <a:srgbClr val="00B0F0"/>
              </a:solidFill>
              <a:ln w="12700">
                <a:noFill/>
              </a:ln>
              <a:effectLst/>
            </c:spPr>
            <c:extLst xmlns:c16r2="http://schemas.microsoft.com/office/drawing/2015/06/chart">
              <c:ext xmlns:c16="http://schemas.microsoft.com/office/drawing/2014/chart" uri="{C3380CC4-5D6E-409C-BE32-E72D297353CC}">
                <c16:uniqueId val="{00000001-4E4C-49E4-8470-9A1D0132196F}"/>
              </c:ext>
            </c:extLst>
          </c:dPt>
          <c:cat>
            <c:strRef>
              <c:f>Sheet10!$B$1:$E$1</c:f>
              <c:strCache>
                <c:ptCount val="4"/>
                <c:pt idx="0">
                  <c:v>All Requests                                                      (total 1.37 hours)</c:v>
                </c:pt>
                <c:pt idx="1">
                  <c:v>Non-Complex Non-Personal Requests                                        (total 1.11 hours)</c:v>
                </c:pt>
                <c:pt idx="2">
                  <c:v>Personal Requests                                                    (total 0.76 hours)</c:v>
                </c:pt>
                <c:pt idx="3">
                  <c:v>Complex Requests                                           (total 8.30 hours)</c:v>
                </c:pt>
              </c:strCache>
            </c:strRef>
          </c:cat>
          <c:val>
            <c:numRef>
              <c:f>Sheet10!$B$2:$E$2</c:f>
              <c:numCache>
                <c:formatCode>General</c:formatCode>
                <c:ptCount val="4"/>
                <c:pt idx="0">
                  <c:v>0.83</c:v>
                </c:pt>
                <c:pt idx="1">
                  <c:v>0.72</c:v>
                </c:pt>
                <c:pt idx="2">
                  <c:v>0.68</c:v>
                </c:pt>
                <c:pt idx="3">
                  <c:v>3.28</c:v>
                </c:pt>
              </c:numCache>
            </c:numRef>
          </c:val>
          <c:extLst xmlns:c16r2="http://schemas.microsoft.com/office/drawing/2015/06/chart">
            <c:ext xmlns:c16="http://schemas.microsoft.com/office/drawing/2014/chart" uri="{C3380CC4-5D6E-409C-BE32-E72D297353CC}">
              <c16:uniqueId val="{00000002-4E4C-49E4-8470-9A1D0132196F}"/>
            </c:ext>
          </c:extLst>
        </c:ser>
        <c:ser>
          <c:idx val="1"/>
          <c:order val="1"/>
          <c:tx>
            <c:strRef>
              <c:f>Sheet10!$A$3</c:f>
              <c:strCache>
                <c:ptCount val="1"/>
                <c:pt idx="0">
                  <c:v>Review &amp; Segregation</c:v>
                </c:pt>
              </c:strCache>
            </c:strRef>
          </c:tx>
          <c:spPr>
            <a:solidFill>
              <a:srgbClr val="FFFF00"/>
            </a:solidFill>
            <a:ln w="12700">
              <a:solidFill>
                <a:schemeClr val="tx1"/>
              </a:solidFill>
            </a:ln>
            <a:effectLst/>
          </c:spPr>
          <c:invertIfNegative val="0"/>
          <c:cat>
            <c:strRef>
              <c:f>Sheet10!$B$1:$E$1</c:f>
              <c:strCache>
                <c:ptCount val="4"/>
                <c:pt idx="0">
                  <c:v>All Requests                                                      (total 1.37 hours)</c:v>
                </c:pt>
                <c:pt idx="1">
                  <c:v>Non-Complex Non-Personal Requests                                        (total 1.11 hours)</c:v>
                </c:pt>
                <c:pt idx="2">
                  <c:v>Personal Requests                                                    (total 0.76 hours)</c:v>
                </c:pt>
                <c:pt idx="3">
                  <c:v>Complex Requests                                           (total 8.30 hours)</c:v>
                </c:pt>
              </c:strCache>
            </c:strRef>
          </c:cat>
          <c:val>
            <c:numRef>
              <c:f>Sheet10!$B$3:$E$3</c:f>
              <c:numCache>
                <c:formatCode>General</c:formatCode>
                <c:ptCount val="4"/>
                <c:pt idx="0">
                  <c:v>0.54</c:v>
                </c:pt>
                <c:pt idx="1">
                  <c:v>0.39</c:v>
                </c:pt>
                <c:pt idx="2">
                  <c:v>0.08</c:v>
                </c:pt>
                <c:pt idx="3">
                  <c:v>5.0199999999999996</c:v>
                </c:pt>
              </c:numCache>
            </c:numRef>
          </c:val>
          <c:extLst xmlns:c16r2="http://schemas.microsoft.com/office/drawing/2015/06/chart">
            <c:ext xmlns:c16="http://schemas.microsoft.com/office/drawing/2014/chart" uri="{C3380CC4-5D6E-409C-BE32-E72D297353CC}">
              <c16:uniqueId val="{00000003-4E4C-49E4-8470-9A1D0132196F}"/>
            </c:ext>
          </c:extLst>
        </c:ser>
        <c:dLbls>
          <c:showLegendKey val="0"/>
          <c:showVal val="0"/>
          <c:showCatName val="0"/>
          <c:showSerName val="0"/>
          <c:showPercent val="0"/>
          <c:showBubbleSize val="0"/>
        </c:dLbls>
        <c:gapWidth val="150"/>
        <c:overlap val="100"/>
        <c:axId val="594785784"/>
        <c:axId val="594786176"/>
      </c:barChart>
      <c:catAx>
        <c:axId val="59478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594786176"/>
        <c:crosses val="autoZero"/>
        <c:auto val="1"/>
        <c:lblAlgn val="ctr"/>
        <c:lblOffset val="100"/>
        <c:noMultiLvlLbl val="0"/>
      </c:catAx>
      <c:valAx>
        <c:axId val="59478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594785784"/>
        <c:crosses val="autoZero"/>
        <c:crossBetween val="between"/>
      </c:valAx>
      <c:spPr>
        <a:noFill/>
        <a:ln>
          <a:noFill/>
        </a:ln>
        <a:effectLst/>
      </c:spPr>
    </c:plotArea>
    <c:legend>
      <c:legendPos val="b"/>
      <c:layout>
        <c:manualLayout>
          <c:xMode val="edge"/>
          <c:yMode val="edge"/>
          <c:x val="0.7500943872400565"/>
          <c:y val="1.8388042403790435E-2"/>
          <c:w val="0.21346204320613768"/>
          <c:h val="0.14737386722763551"/>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a:solidFill>
                  <a:sysClr val="windowText" lastClr="000000"/>
                </a:solidFill>
              </a:rPr>
              <a:t>COUNTIES' AVERAGE NUMBER OF HOURS</a:t>
            </a:r>
            <a:br>
              <a:rPr lang="en-US" sz="1600" b="1" i="0" baseline="0">
                <a:solidFill>
                  <a:sysClr val="windowText" lastClr="000000"/>
                </a:solidFill>
              </a:rPr>
            </a:br>
            <a:r>
              <a:rPr lang="en-US" sz="1600" b="1" i="0" baseline="0">
                <a:solidFill>
                  <a:sysClr val="windowText" lastClr="000000"/>
                </a:solidFill>
              </a:rPr>
              <a:t>TO COMPLETE REQUESTS</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917766574142259E-2"/>
          <c:y val="0.1525152017689331"/>
          <c:w val="0.94758822862969472"/>
          <c:h val="0.6925416661225805"/>
        </c:manualLayout>
      </c:layout>
      <c:barChart>
        <c:barDir val="col"/>
        <c:grouping val="stacked"/>
        <c:varyColors val="0"/>
        <c:ser>
          <c:idx val="0"/>
          <c:order val="0"/>
          <c:tx>
            <c:strRef>
              <c:f>Sheet10!$A$2</c:f>
              <c:strCache>
                <c:ptCount val="1"/>
                <c:pt idx="0">
                  <c:v>Search</c:v>
                </c:pt>
              </c:strCache>
            </c:strRef>
          </c:tx>
          <c:spPr>
            <a:solidFill>
              <a:srgbClr val="00B0F0"/>
            </a:solidFill>
            <a:ln w="12700">
              <a:solidFill>
                <a:sysClr val="windowText" lastClr="000000"/>
              </a:solidFill>
            </a:ln>
            <a:effectLst/>
          </c:spPr>
          <c:invertIfNegative val="0"/>
          <c:dPt>
            <c:idx val="0"/>
            <c:invertIfNegative val="0"/>
            <c:bubble3D val="0"/>
            <c:spPr>
              <a:solidFill>
                <a:srgbClr val="00B0F0"/>
              </a:solidFill>
              <a:ln w="12700">
                <a:solidFill>
                  <a:schemeClr val="tx1"/>
                </a:solidFill>
              </a:ln>
              <a:effectLst/>
            </c:spPr>
            <c:extLst xmlns:c16r2="http://schemas.microsoft.com/office/drawing/2015/06/chart">
              <c:ext xmlns:c16="http://schemas.microsoft.com/office/drawing/2014/chart" uri="{C3380CC4-5D6E-409C-BE32-E72D297353CC}">
                <c16:uniqueId val="{00000001-9A4F-4843-9B5E-448BA67F0289}"/>
              </c:ext>
            </c:extLst>
          </c:dPt>
          <c:dPt>
            <c:idx val="2"/>
            <c:invertIfNegative val="0"/>
            <c:bubble3D val="0"/>
            <c:spPr>
              <a:solidFill>
                <a:srgbClr val="00B0F0"/>
              </a:solidFill>
              <a:ln w="12700">
                <a:noFill/>
              </a:ln>
              <a:effectLst/>
            </c:spPr>
            <c:extLst xmlns:c16r2="http://schemas.microsoft.com/office/drawing/2015/06/chart">
              <c:ext xmlns:c16="http://schemas.microsoft.com/office/drawing/2014/chart" uri="{C3380CC4-5D6E-409C-BE32-E72D297353CC}">
                <c16:uniqueId val="{00000003-9A4F-4843-9B5E-448BA67F0289}"/>
              </c:ext>
            </c:extLst>
          </c:dPt>
          <c:cat>
            <c:strRef>
              <c:f>Sheet10!$B$1:$E$1</c:f>
              <c:strCache>
                <c:ptCount val="4"/>
                <c:pt idx="0">
                  <c:v>All Requests                                                    (total 3.06 hours)</c:v>
                </c:pt>
                <c:pt idx="1">
                  <c:v>Non-Complex Non-Personal Requests (total 2.52 hours)</c:v>
                </c:pt>
                <c:pt idx="2">
                  <c:v>Personal Requests                                             (total 0.49 hours)</c:v>
                </c:pt>
                <c:pt idx="3">
                  <c:v>Complex Requests                                     (total 10.19 hours)</c:v>
                </c:pt>
              </c:strCache>
            </c:strRef>
          </c:cat>
          <c:val>
            <c:numRef>
              <c:f>Sheet10!$B$2:$E$2</c:f>
              <c:numCache>
                <c:formatCode>General</c:formatCode>
                <c:ptCount val="4"/>
                <c:pt idx="0">
                  <c:v>1.39</c:v>
                </c:pt>
                <c:pt idx="1">
                  <c:v>1.52</c:v>
                </c:pt>
                <c:pt idx="2">
                  <c:v>0.3</c:v>
                </c:pt>
                <c:pt idx="3">
                  <c:v>1.52</c:v>
                </c:pt>
              </c:numCache>
            </c:numRef>
          </c:val>
          <c:extLst xmlns:c16r2="http://schemas.microsoft.com/office/drawing/2015/06/chart">
            <c:ext xmlns:c16="http://schemas.microsoft.com/office/drawing/2014/chart" uri="{C3380CC4-5D6E-409C-BE32-E72D297353CC}">
              <c16:uniqueId val="{00000004-9A4F-4843-9B5E-448BA67F0289}"/>
            </c:ext>
          </c:extLst>
        </c:ser>
        <c:ser>
          <c:idx val="1"/>
          <c:order val="1"/>
          <c:tx>
            <c:strRef>
              <c:f>Sheet10!$A$3</c:f>
              <c:strCache>
                <c:ptCount val="1"/>
                <c:pt idx="0">
                  <c:v>Review &amp; Segregation</c:v>
                </c:pt>
              </c:strCache>
            </c:strRef>
          </c:tx>
          <c:spPr>
            <a:solidFill>
              <a:srgbClr val="FFFF00"/>
            </a:solidFill>
            <a:ln w="12700">
              <a:solidFill>
                <a:schemeClr val="tx1"/>
              </a:solidFill>
            </a:ln>
            <a:effectLst/>
          </c:spPr>
          <c:invertIfNegative val="0"/>
          <c:cat>
            <c:strRef>
              <c:f>Sheet10!$B$1:$E$1</c:f>
              <c:strCache>
                <c:ptCount val="4"/>
                <c:pt idx="0">
                  <c:v>All Requests                                                    (total 3.06 hours)</c:v>
                </c:pt>
                <c:pt idx="1">
                  <c:v>Non-Complex Non-Personal Requests (total 2.52 hours)</c:v>
                </c:pt>
                <c:pt idx="2">
                  <c:v>Personal Requests                                             (total 0.49 hours)</c:v>
                </c:pt>
                <c:pt idx="3">
                  <c:v>Complex Requests                                     (total 10.19 hours)</c:v>
                </c:pt>
              </c:strCache>
            </c:strRef>
          </c:cat>
          <c:val>
            <c:numRef>
              <c:f>Sheet10!$B$3:$E$3</c:f>
              <c:numCache>
                <c:formatCode>General</c:formatCode>
                <c:ptCount val="4"/>
                <c:pt idx="0">
                  <c:v>1.67</c:v>
                </c:pt>
                <c:pt idx="1">
                  <c:v>1</c:v>
                </c:pt>
                <c:pt idx="2">
                  <c:v>0.19</c:v>
                </c:pt>
                <c:pt idx="3">
                  <c:v>8.67</c:v>
                </c:pt>
              </c:numCache>
            </c:numRef>
          </c:val>
          <c:extLst xmlns:c16r2="http://schemas.microsoft.com/office/drawing/2015/06/chart">
            <c:ext xmlns:c16="http://schemas.microsoft.com/office/drawing/2014/chart" uri="{C3380CC4-5D6E-409C-BE32-E72D297353CC}">
              <c16:uniqueId val="{00000005-9A4F-4843-9B5E-448BA67F0289}"/>
            </c:ext>
          </c:extLst>
        </c:ser>
        <c:dLbls>
          <c:showLegendKey val="0"/>
          <c:showVal val="0"/>
          <c:showCatName val="0"/>
          <c:showSerName val="0"/>
          <c:showPercent val="0"/>
          <c:showBubbleSize val="0"/>
        </c:dLbls>
        <c:gapWidth val="150"/>
        <c:overlap val="100"/>
        <c:axId val="594726192"/>
        <c:axId val="594726584"/>
      </c:barChart>
      <c:catAx>
        <c:axId val="59472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94726584"/>
        <c:crosses val="autoZero"/>
        <c:auto val="1"/>
        <c:lblAlgn val="ctr"/>
        <c:lblOffset val="100"/>
        <c:noMultiLvlLbl val="0"/>
      </c:catAx>
      <c:valAx>
        <c:axId val="594726584"/>
        <c:scaling>
          <c:orientation val="minMax"/>
        </c:scaling>
        <c:delete val="0"/>
        <c:axPos val="l"/>
        <c:majorGridlines>
          <c:spPr>
            <a:ln w="9525" cap="flat" cmpd="sng" algn="ctr">
              <a:solidFill>
                <a:sysClr val="windowText" lastClr="00000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594726192"/>
        <c:crosses val="autoZero"/>
        <c:crossBetween val="between"/>
      </c:valAx>
      <c:spPr>
        <a:noFill/>
        <a:ln w="34925">
          <a:solidFill>
            <a:schemeClr val="tx1"/>
          </a:solidFill>
        </a:ln>
        <a:effectLst/>
      </c:spPr>
    </c:plotArea>
    <c:legend>
      <c:legendPos val="b"/>
      <c:layout>
        <c:manualLayout>
          <c:xMode val="edge"/>
          <c:yMode val="edge"/>
          <c:x val="0.77153615933143493"/>
          <c:y val="2.9633727178175175E-2"/>
          <c:w val="0.21275856142982127"/>
          <c:h val="0.10363247678562683"/>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i="0" baseline="0">
                <a:solidFill>
                  <a:sysClr val="windowText" lastClr="000000"/>
                </a:solidFill>
              </a:rPr>
              <a:t>FEES &amp; COSTS FOR </a:t>
            </a:r>
            <a:br>
              <a:rPr lang="en-US" sz="1800" b="1" i="0" baseline="0">
                <a:solidFill>
                  <a:sysClr val="windowText" lastClr="000000"/>
                </a:solidFill>
              </a:rPr>
            </a:br>
            <a:r>
              <a:rPr lang="en-US" sz="1800" b="1" i="0" baseline="0">
                <a:solidFill>
                  <a:sysClr val="windowText" lastClr="000000"/>
                </a:solidFill>
              </a:rPr>
              <a:t>ALL REQUESTS</a:t>
            </a:r>
          </a:p>
        </c:rich>
      </c:tx>
      <c:layout>
        <c:manualLayout>
          <c:xMode val="edge"/>
          <c:yMode val="edge"/>
          <c:x val="0.3284435284849706"/>
          <c:y val="1.941747572815533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8540002912153757E-2"/>
          <c:y val="0.18142394822006472"/>
          <c:w val="0.86225371326071676"/>
          <c:h val="0.60427643146548427"/>
        </c:manualLayout>
      </c:layout>
      <c:barChart>
        <c:barDir val="col"/>
        <c:grouping val="stacked"/>
        <c:varyColors val="0"/>
        <c:ser>
          <c:idx val="0"/>
          <c:order val="0"/>
          <c:tx>
            <c:strRef>
              <c:f>Sheet11!$A$2</c:f>
              <c:strCache>
                <c:ptCount val="1"/>
                <c:pt idx="0">
                  <c:v>Fees</c:v>
                </c:pt>
              </c:strCache>
            </c:strRef>
          </c:tx>
          <c:spPr>
            <a:solidFill>
              <a:schemeClr val="accent1">
                <a:lumMod val="60000"/>
                <a:lumOff val="40000"/>
              </a:schemeClr>
            </a:solidFill>
            <a:ln w="12700">
              <a:solidFill>
                <a:sysClr val="windowText" lastClr="000000"/>
              </a:solidFill>
            </a:ln>
            <a:effectLst/>
          </c:spPr>
          <c:invertIfNegative val="0"/>
          <c:dPt>
            <c:idx val="2"/>
            <c:invertIfNegative val="0"/>
            <c:bubble3D val="0"/>
            <c:spPr>
              <a:solidFill>
                <a:schemeClr val="accent6">
                  <a:lumMod val="60000"/>
                  <a:lumOff val="40000"/>
                </a:schemeClr>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1-AAA0-45EB-9D7B-81B9DC7E7F58}"/>
              </c:ext>
            </c:extLst>
          </c:dPt>
          <c:cat>
            <c:strRef>
              <c:f>Sheet11!$B$1:$D$1</c:f>
              <c:strCache>
                <c:ptCount val="3"/>
                <c:pt idx="0">
                  <c:v>Gross Incurred</c:v>
                </c:pt>
                <c:pt idx="1">
                  <c:v>Net chargeable</c:v>
                </c:pt>
                <c:pt idx="2">
                  <c:v>Actually paid by requesters</c:v>
                </c:pt>
              </c:strCache>
            </c:strRef>
          </c:cat>
          <c:val>
            <c:numRef>
              <c:f>Sheet11!$B$2:$D$2</c:f>
              <c:numCache>
                <c:formatCode>"$"#,##0_);[Red]\("$"#,##0\)</c:formatCode>
                <c:ptCount val="3"/>
                <c:pt idx="0">
                  <c:v>37820</c:v>
                </c:pt>
                <c:pt idx="1">
                  <c:v>26235</c:v>
                </c:pt>
                <c:pt idx="2">
                  <c:v>37603</c:v>
                </c:pt>
              </c:numCache>
            </c:numRef>
          </c:val>
          <c:extLst xmlns:c16r2="http://schemas.microsoft.com/office/drawing/2015/06/chart">
            <c:ext xmlns:c16="http://schemas.microsoft.com/office/drawing/2014/chart" uri="{C3380CC4-5D6E-409C-BE32-E72D297353CC}">
              <c16:uniqueId val="{00000002-AAA0-45EB-9D7B-81B9DC7E7F58}"/>
            </c:ext>
          </c:extLst>
        </c:ser>
        <c:ser>
          <c:idx val="1"/>
          <c:order val="1"/>
          <c:tx>
            <c:strRef>
              <c:f>Sheet11!$A$3</c:f>
              <c:strCache>
                <c:ptCount val="1"/>
                <c:pt idx="0">
                  <c:v>Costs</c:v>
                </c:pt>
              </c:strCache>
            </c:strRef>
          </c:tx>
          <c:spPr>
            <a:solidFill>
              <a:srgbClr val="FFFF00"/>
            </a:solidFill>
            <a:ln w="12700">
              <a:solidFill>
                <a:sysClr val="windowText" lastClr="000000"/>
              </a:solidFill>
            </a:ln>
            <a:effectLst/>
          </c:spPr>
          <c:invertIfNegative val="0"/>
          <c:cat>
            <c:strRef>
              <c:f>Sheet11!$B$1:$D$1</c:f>
              <c:strCache>
                <c:ptCount val="3"/>
                <c:pt idx="0">
                  <c:v>Gross Incurred</c:v>
                </c:pt>
                <c:pt idx="1">
                  <c:v>Net chargeable</c:v>
                </c:pt>
                <c:pt idx="2">
                  <c:v>Actually paid by requesters</c:v>
                </c:pt>
              </c:strCache>
            </c:strRef>
          </c:cat>
          <c:val>
            <c:numRef>
              <c:f>Sheet11!$B$3:$D$3</c:f>
              <c:numCache>
                <c:formatCode>"$"#,##0_);[Red]\("$"#,##0\)</c:formatCode>
                <c:ptCount val="3"/>
                <c:pt idx="0">
                  <c:v>41603</c:v>
                </c:pt>
                <c:pt idx="1">
                  <c:v>40217</c:v>
                </c:pt>
              </c:numCache>
            </c:numRef>
          </c:val>
          <c:extLst xmlns:c16r2="http://schemas.microsoft.com/office/drawing/2015/06/chart">
            <c:ext xmlns:c16="http://schemas.microsoft.com/office/drawing/2014/chart" uri="{C3380CC4-5D6E-409C-BE32-E72D297353CC}">
              <c16:uniqueId val="{00000003-AAA0-45EB-9D7B-81B9DC7E7F58}"/>
            </c:ext>
          </c:extLst>
        </c:ser>
        <c:dLbls>
          <c:showLegendKey val="0"/>
          <c:showVal val="0"/>
          <c:showCatName val="0"/>
          <c:showSerName val="0"/>
          <c:showPercent val="0"/>
          <c:showBubbleSize val="0"/>
        </c:dLbls>
        <c:gapWidth val="150"/>
        <c:overlap val="100"/>
        <c:axId val="594727368"/>
        <c:axId val="594727760"/>
      </c:barChart>
      <c:catAx>
        <c:axId val="59472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4727760"/>
        <c:crosses val="autoZero"/>
        <c:auto val="1"/>
        <c:lblAlgn val="ctr"/>
        <c:lblOffset val="100"/>
        <c:noMultiLvlLbl val="0"/>
      </c:catAx>
      <c:valAx>
        <c:axId val="5947277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94727368"/>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i="0" baseline="0">
                <a:solidFill>
                  <a:sysClr val="windowText" lastClr="000000"/>
                </a:solidFill>
              </a:rPr>
              <a:t>FEES &amp; COSTS FOR </a:t>
            </a:r>
            <a:br>
              <a:rPr lang="en-US" sz="1800" b="1" i="0" baseline="0">
                <a:solidFill>
                  <a:sysClr val="windowText" lastClr="000000"/>
                </a:solidFill>
              </a:rPr>
            </a:br>
            <a:r>
              <a:rPr lang="en-US" sz="1800" b="1" i="0" baseline="0">
                <a:solidFill>
                  <a:sysClr val="windowText" lastClr="000000"/>
                </a:solidFill>
              </a:rPr>
              <a:t>ALL REQUESTS</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935081372296457"/>
          <c:y val="0.18789644012944984"/>
          <c:w val="0.86225371326071676"/>
          <c:h val="0.60427643146548427"/>
        </c:manualLayout>
      </c:layout>
      <c:barChart>
        <c:barDir val="col"/>
        <c:grouping val="stacked"/>
        <c:varyColors val="0"/>
        <c:ser>
          <c:idx val="0"/>
          <c:order val="0"/>
          <c:tx>
            <c:strRef>
              <c:f>Sheet11!$A$2</c:f>
              <c:strCache>
                <c:ptCount val="1"/>
                <c:pt idx="0">
                  <c:v>Fees</c:v>
                </c:pt>
              </c:strCache>
            </c:strRef>
          </c:tx>
          <c:spPr>
            <a:solidFill>
              <a:schemeClr val="accent1">
                <a:lumMod val="60000"/>
                <a:lumOff val="40000"/>
              </a:schemeClr>
            </a:solidFill>
            <a:ln>
              <a:solidFill>
                <a:sysClr val="windowText" lastClr="000000"/>
              </a:solidFill>
            </a:ln>
            <a:effectLst/>
          </c:spPr>
          <c:invertIfNegative val="0"/>
          <c:dPt>
            <c:idx val="2"/>
            <c:invertIfNegative val="0"/>
            <c:bubble3D val="0"/>
            <c:spPr>
              <a:solidFill>
                <a:schemeClr val="accent6">
                  <a:lumMod val="60000"/>
                  <a:lumOff val="40000"/>
                </a:schemeClr>
              </a:solidFill>
              <a:ln>
                <a:solidFill>
                  <a:sysClr val="windowText" lastClr="000000"/>
                </a:solidFill>
              </a:ln>
              <a:effectLst/>
            </c:spPr>
            <c:extLst xmlns:c16r2="http://schemas.microsoft.com/office/drawing/2015/06/chart">
              <c:ext xmlns:c16="http://schemas.microsoft.com/office/drawing/2014/chart" uri="{C3380CC4-5D6E-409C-BE32-E72D297353CC}">
                <c16:uniqueId val="{00000001-9A16-4BD6-9CC3-0D6FDE0432B9}"/>
              </c:ext>
            </c:extLst>
          </c:dPt>
          <c:cat>
            <c:strRef>
              <c:f>Sheet11!$B$1:$D$1</c:f>
              <c:strCache>
                <c:ptCount val="3"/>
                <c:pt idx="0">
                  <c:v>Gross Incurred</c:v>
                </c:pt>
                <c:pt idx="1">
                  <c:v>Net chargeable</c:v>
                </c:pt>
                <c:pt idx="2">
                  <c:v>Actually paid by requesters</c:v>
                </c:pt>
              </c:strCache>
            </c:strRef>
          </c:cat>
          <c:val>
            <c:numRef>
              <c:f>Sheet11!$B$2:$D$2</c:f>
              <c:numCache>
                <c:formatCode>"$"#,##0_);[Red]\("$"#,##0\)</c:formatCode>
                <c:ptCount val="3"/>
                <c:pt idx="0">
                  <c:v>70438</c:v>
                </c:pt>
                <c:pt idx="1">
                  <c:v>58636</c:v>
                </c:pt>
                <c:pt idx="2">
                  <c:v>12745</c:v>
                </c:pt>
              </c:numCache>
            </c:numRef>
          </c:val>
          <c:extLst xmlns:c16r2="http://schemas.microsoft.com/office/drawing/2015/06/chart">
            <c:ext xmlns:c16="http://schemas.microsoft.com/office/drawing/2014/chart" uri="{C3380CC4-5D6E-409C-BE32-E72D297353CC}">
              <c16:uniqueId val="{00000002-9A16-4BD6-9CC3-0D6FDE0432B9}"/>
            </c:ext>
          </c:extLst>
        </c:ser>
        <c:ser>
          <c:idx val="1"/>
          <c:order val="1"/>
          <c:tx>
            <c:strRef>
              <c:f>Sheet11!$A$3</c:f>
              <c:strCache>
                <c:ptCount val="1"/>
                <c:pt idx="0">
                  <c:v>Costs</c:v>
                </c:pt>
              </c:strCache>
            </c:strRef>
          </c:tx>
          <c:spPr>
            <a:solidFill>
              <a:srgbClr val="FFFF00"/>
            </a:solidFill>
            <a:ln>
              <a:solidFill>
                <a:sysClr val="windowText" lastClr="000000"/>
              </a:solidFill>
            </a:ln>
            <a:effectLst/>
          </c:spPr>
          <c:invertIfNegative val="0"/>
          <c:cat>
            <c:strRef>
              <c:f>Sheet11!$B$1:$D$1</c:f>
              <c:strCache>
                <c:ptCount val="3"/>
                <c:pt idx="0">
                  <c:v>Gross Incurred</c:v>
                </c:pt>
                <c:pt idx="1">
                  <c:v>Net chargeable</c:v>
                </c:pt>
                <c:pt idx="2">
                  <c:v>Actually paid by requesters</c:v>
                </c:pt>
              </c:strCache>
            </c:strRef>
          </c:cat>
          <c:val>
            <c:numRef>
              <c:f>Sheet11!$B$3:$D$3</c:f>
              <c:numCache>
                <c:formatCode>"$"#,##0_);[Red]\("$"#,##0\)</c:formatCode>
                <c:ptCount val="3"/>
                <c:pt idx="0">
                  <c:v>20036</c:v>
                </c:pt>
                <c:pt idx="1">
                  <c:v>9633</c:v>
                </c:pt>
              </c:numCache>
            </c:numRef>
          </c:val>
          <c:extLst xmlns:c16r2="http://schemas.microsoft.com/office/drawing/2015/06/chart">
            <c:ext xmlns:c16="http://schemas.microsoft.com/office/drawing/2014/chart" uri="{C3380CC4-5D6E-409C-BE32-E72D297353CC}">
              <c16:uniqueId val="{00000003-9A16-4BD6-9CC3-0D6FDE0432B9}"/>
            </c:ext>
          </c:extLst>
        </c:ser>
        <c:dLbls>
          <c:showLegendKey val="0"/>
          <c:showVal val="0"/>
          <c:showCatName val="0"/>
          <c:showSerName val="0"/>
          <c:showPercent val="0"/>
          <c:showBubbleSize val="0"/>
        </c:dLbls>
        <c:gapWidth val="150"/>
        <c:overlap val="100"/>
        <c:axId val="527246848"/>
        <c:axId val="527247240"/>
      </c:barChart>
      <c:catAx>
        <c:axId val="52724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27247240"/>
        <c:crosses val="autoZero"/>
        <c:auto val="1"/>
        <c:lblAlgn val="ctr"/>
        <c:lblOffset val="100"/>
        <c:noMultiLvlLbl val="0"/>
      </c:catAx>
      <c:valAx>
        <c:axId val="5272472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27246848"/>
        <c:crosses val="autoZero"/>
        <c:crossBetween val="between"/>
      </c:valAx>
      <c:spPr>
        <a:noFill/>
        <a:ln w="19050">
          <a:solidFill>
            <a:sysClr val="windowText" lastClr="000000"/>
          </a:solid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600" b="1" i="0" baseline="0" dirty="0">
                <a:solidFill>
                  <a:sysClr val="windowText" lastClr="000000"/>
                </a:solidFill>
              </a:rPr>
              <a:t>FEES &amp; COSTS</a:t>
            </a:r>
            <a:br>
              <a:rPr lang="en-US" sz="2600" b="1" i="0" baseline="0" dirty="0">
                <a:solidFill>
                  <a:sysClr val="windowText" lastClr="000000"/>
                </a:solidFill>
              </a:rPr>
            </a:br>
            <a:r>
              <a:rPr lang="en-US" sz="2600" b="1" i="0" baseline="0" dirty="0">
                <a:solidFill>
                  <a:sysClr val="windowText" lastClr="000000"/>
                </a:solidFill>
              </a:rPr>
              <a:t>FOR COMPLEX REQUESTS</a:t>
            </a:r>
          </a:p>
          <a:p>
            <a:pPr>
              <a:defRPr>
                <a:solidFill>
                  <a:sysClr val="windowText" lastClr="000000"/>
                </a:solidFill>
              </a:defRPr>
            </a:pPr>
            <a:endParaRPr lang="en-US" baseline="0" dirty="0">
              <a:solidFill>
                <a:sysClr val="windowText" lastClr="000000"/>
              </a:solidFill>
            </a:endParaRPr>
          </a:p>
        </c:rich>
      </c:tx>
      <c:layout>
        <c:manualLayout>
          <c:xMode val="edge"/>
          <c:yMode val="edge"/>
          <c:x val="0.27324900876752106"/>
          <c:y val="8.77192982456140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4035153850449554E-2"/>
          <c:y val="0.25621460881219632"/>
          <c:w val="0.89000739934103978"/>
          <c:h val="0.64076534316189204"/>
        </c:manualLayout>
      </c:layout>
      <c:barChart>
        <c:barDir val="col"/>
        <c:grouping val="clustered"/>
        <c:varyColors val="0"/>
        <c:ser>
          <c:idx val="0"/>
          <c:order val="0"/>
          <c:spPr>
            <a:solidFill>
              <a:schemeClr val="accent1"/>
            </a:solidFill>
            <a:ln w="12700">
              <a:solidFill>
                <a:sysClr val="windowText" lastClr="000000"/>
              </a:solidFill>
            </a:ln>
            <a:effectLst/>
          </c:spPr>
          <c:invertIfNegative val="0"/>
          <c:dPt>
            <c:idx val="0"/>
            <c:invertIfNegative val="0"/>
            <c:bubble3D val="0"/>
            <c:spPr>
              <a:solidFill>
                <a:srgbClr val="FF00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1-47B1-44AC-8E9F-EDD2F5E06FC4}"/>
              </c:ext>
            </c:extLst>
          </c:dPt>
          <c:dPt>
            <c:idx val="2"/>
            <c:invertIfNegative val="0"/>
            <c:bubble3D val="0"/>
            <c:spPr>
              <a:solidFill>
                <a:srgbClr val="00B05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3-47B1-44AC-8E9F-EDD2F5E06FC4}"/>
              </c:ext>
            </c:extLst>
          </c:dPt>
          <c:cat>
            <c:strRef>
              <c:f>Sheet12!$A$1:$C$1</c:f>
              <c:strCache>
                <c:ptCount val="3"/>
                <c:pt idx="0">
                  <c:v>Gross fees &amp; costs incurred</c:v>
                </c:pt>
                <c:pt idx="1">
                  <c:v>Net fees &amp; costs chargeable</c:v>
                </c:pt>
                <c:pt idx="2">
                  <c:v>Actually paid</c:v>
                </c:pt>
              </c:strCache>
            </c:strRef>
          </c:cat>
          <c:val>
            <c:numRef>
              <c:f>Sheet12!$A$2:$C$2</c:f>
              <c:numCache>
                <c:formatCode>"$"#,##0_);[Red]\("$"#,##0\)</c:formatCode>
                <c:ptCount val="3"/>
                <c:pt idx="0">
                  <c:v>17970</c:v>
                </c:pt>
                <c:pt idx="1">
                  <c:v>15071</c:v>
                </c:pt>
                <c:pt idx="2">
                  <c:v>2123</c:v>
                </c:pt>
              </c:numCache>
            </c:numRef>
          </c:val>
          <c:extLst xmlns:c16r2="http://schemas.microsoft.com/office/drawing/2015/06/chart">
            <c:ext xmlns:c16="http://schemas.microsoft.com/office/drawing/2014/chart" uri="{C3380CC4-5D6E-409C-BE32-E72D297353CC}">
              <c16:uniqueId val="{00000004-47B1-44AC-8E9F-EDD2F5E06FC4}"/>
            </c:ext>
          </c:extLst>
        </c:ser>
        <c:dLbls>
          <c:showLegendKey val="0"/>
          <c:showVal val="0"/>
          <c:showCatName val="0"/>
          <c:showSerName val="0"/>
          <c:showPercent val="0"/>
          <c:showBubbleSize val="0"/>
        </c:dLbls>
        <c:gapWidth val="219"/>
        <c:overlap val="-27"/>
        <c:axId val="527248024"/>
        <c:axId val="527328376"/>
      </c:barChart>
      <c:catAx>
        <c:axId val="52724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527328376"/>
        <c:crosses val="autoZero"/>
        <c:auto val="1"/>
        <c:lblAlgn val="ctr"/>
        <c:lblOffset val="100"/>
        <c:noMultiLvlLbl val="0"/>
      </c:catAx>
      <c:valAx>
        <c:axId val="527328376"/>
        <c:scaling>
          <c:orientation val="minMax"/>
        </c:scaling>
        <c:delete val="0"/>
        <c:axPos val="l"/>
        <c:majorGridlines>
          <c:spPr>
            <a:ln w="19050" cap="flat" cmpd="sng" algn="ctr">
              <a:solidFill>
                <a:srgbClr val="000514"/>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527248024"/>
        <c:crosses val="autoZero"/>
        <c:crossBetween val="between"/>
        <c:majorUnit val="5000"/>
      </c:valAx>
      <c:spPr>
        <a:noFill/>
        <a:ln w="12700">
          <a:noFill/>
        </a:ln>
        <a:effectLst/>
      </c:spPr>
    </c:plotArea>
    <c:plotVisOnly val="1"/>
    <c:dispBlanksAs val="gap"/>
    <c:showDLblsOverMax val="0"/>
  </c:chart>
  <c:spPr>
    <a:solidFill>
      <a:schemeClr val="bg1"/>
    </a:solidFill>
    <a:ln w="28575" cap="flat" cmpd="sng" algn="ctr">
      <a:solidFill>
        <a:srgbClr val="FFFFFF"/>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US" sz="2000" b="1" baseline="0" dirty="0">
                <a:solidFill>
                  <a:sysClr val="windowText" lastClr="000000"/>
                </a:solidFill>
              </a:rPr>
              <a:t>COUNTIES' </a:t>
            </a:r>
            <a:br>
              <a:rPr lang="en-US" sz="2000" b="1" baseline="0" dirty="0">
                <a:solidFill>
                  <a:sysClr val="windowText" lastClr="000000"/>
                </a:solidFill>
              </a:rPr>
            </a:br>
            <a:r>
              <a:rPr lang="en-US" sz="2000" b="1" baseline="0" dirty="0">
                <a:solidFill>
                  <a:sysClr val="windowText" lastClr="000000"/>
                </a:solidFill>
              </a:rPr>
              <a:t>FORMAL UIPA REQUESTS</a:t>
            </a:r>
            <a:br>
              <a:rPr lang="en-US" sz="2000" b="1" baseline="0" dirty="0">
                <a:solidFill>
                  <a:sysClr val="windowText" lastClr="000000"/>
                </a:solidFill>
              </a:rPr>
            </a:br>
            <a:r>
              <a:rPr lang="en-US" sz="2000" b="1" baseline="0" dirty="0">
                <a:solidFill>
                  <a:sysClr val="windowText" lastClr="000000"/>
                </a:solidFill>
              </a:rPr>
              <a:t>AND ROUTINE REQUESTS</a:t>
            </a:r>
          </a:p>
        </c:rich>
      </c:tx>
      <c:layout>
        <c:manualLayout>
          <c:xMode val="edge"/>
          <c:yMode val="edge"/>
          <c:x val="0.28358318846507824"/>
          <c:y val="4.444444444444444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spPr>
            <a:solidFill>
              <a:schemeClr val="accent1">
                <a:lumMod val="75000"/>
              </a:schemeClr>
            </a:solidFill>
            <a:ln>
              <a:solidFill>
                <a:sysClr val="windowText" lastClr="000000"/>
              </a:solidFill>
            </a:ln>
          </c:spPr>
          <c:explosion val="23"/>
          <c:dPt>
            <c:idx val="0"/>
            <c:bubble3D val="0"/>
            <c:explosion val="45"/>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625C-4470-86FF-1EDDDF2B001A}"/>
              </c:ext>
            </c:extLst>
          </c:dPt>
          <c:dPt>
            <c:idx val="1"/>
            <c:bubble3D val="0"/>
            <c:explosion val="0"/>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625C-4470-86FF-1EDDDF2B001A}"/>
              </c:ext>
            </c:extLst>
          </c:dPt>
          <c:dLbls>
            <c:dLbl>
              <c:idx val="0"/>
              <c:layout>
                <c:manualLayout>
                  <c:x val="8.3333333333333329E-2"/>
                  <c:y val="5.5555555555555469E-2"/>
                </c:manualLayout>
              </c:layout>
              <c:tx>
                <c:rich>
                  <a:bodyPr/>
                  <a:lstStyle/>
                  <a:p>
                    <a:fld id="{0834D2AD-7DE0-4AFC-A545-0365554EE0A7}" type="CATEGORYNAME">
                      <a:rPr lang="pt-BR" sz="1800" baseline="0"/>
                      <a:pPr/>
                      <a:t>[CATEGORY NAME]</a:t>
                    </a:fld>
                    <a:r>
                      <a:rPr lang="pt-BR" sz="1800" baseline="0" dirty="0"/>
                      <a:t/>
                    </a:r>
                    <a:br>
                      <a:rPr lang="pt-BR" sz="1800" baseline="0" dirty="0"/>
                    </a:br>
                    <a:r>
                      <a:rPr lang="pt-BR" sz="1800" baseline="0" dirty="0"/>
                      <a:t>1,515</a:t>
                    </a:r>
                  </a:p>
                  <a:p>
                    <a:r>
                      <a:rPr lang="pt-BR" sz="1800" baseline="0" dirty="0"/>
                      <a:t> (</a:t>
                    </a:r>
                    <a:fld id="{5256BEF9-ABD6-4A96-8B93-41B2CA1D9F70}" type="PERCENTAGE">
                      <a:rPr lang="pt-BR" sz="1800" baseline="0"/>
                      <a:pPr/>
                      <a:t>[PERCENTAGE]</a:t>
                    </a:fld>
                    <a:r>
                      <a:rPr lang="pt-BR" sz="1800" baseline="0" dirty="0"/>
                      <a:t>)</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625C-4470-86FF-1EDDDF2B001A}"/>
                </c:ext>
                <c:ext xmlns:c15="http://schemas.microsoft.com/office/drawing/2012/chart" uri="{CE6537A1-D6FC-4f65-9D91-7224C49458BB}">
                  <c15:layout/>
                  <c15:dlblFieldTable/>
                  <c15:showDataLabelsRange val="0"/>
                </c:ext>
              </c:extLst>
            </c:dLbl>
            <c:dLbl>
              <c:idx val="1"/>
              <c:layout>
                <c:manualLayout>
                  <c:x val="-0.12861548556430447"/>
                  <c:y val="-0.29444444444444445"/>
                </c:manualLayout>
              </c:layout>
              <c:tx>
                <c:rich>
                  <a:bodyPr/>
                  <a:lstStyle/>
                  <a:p>
                    <a:fld id="{5B0AA794-49AC-41A1-AA22-01E173092790}" type="CATEGORYNAME">
                      <a:rPr lang="en-US" sz="1800" baseline="0"/>
                      <a:pPr/>
                      <a:t>[CATEGORY NAME]</a:t>
                    </a:fld>
                    <a:endParaRPr lang="en-US" sz="1800" baseline="0" dirty="0"/>
                  </a:p>
                  <a:p>
                    <a:r>
                      <a:rPr lang="en-US" sz="1800" baseline="0" dirty="0"/>
                      <a:t>52,582</a:t>
                    </a:r>
                  </a:p>
                  <a:p>
                    <a:r>
                      <a:rPr lang="en-US" sz="1800" baseline="0" dirty="0"/>
                      <a:t> (97%)</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625C-4470-86FF-1EDDDF2B001A}"/>
                </c:ext>
                <c:ext xmlns:c15="http://schemas.microsoft.com/office/drawing/2012/chart" uri="{CE6537A1-D6FC-4f65-9D91-7224C49458BB}">
                  <c15:layout/>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Sheet4!$A$1:$B$1</c:f>
              <c:strCache>
                <c:ptCount val="2"/>
                <c:pt idx="0">
                  <c:v>Formal UIPA Requests</c:v>
                </c:pt>
                <c:pt idx="1">
                  <c:v>Routine Requests</c:v>
                </c:pt>
              </c:strCache>
            </c:strRef>
          </c:cat>
          <c:val>
            <c:numRef>
              <c:f>Sheet4!$A$2:$B$2</c:f>
              <c:numCache>
                <c:formatCode>#,##0</c:formatCode>
                <c:ptCount val="2"/>
                <c:pt idx="0">
                  <c:v>1515</c:v>
                </c:pt>
                <c:pt idx="1">
                  <c:v>52582</c:v>
                </c:pt>
              </c:numCache>
            </c:numRef>
          </c:val>
          <c:extLst xmlns:c16r2="http://schemas.microsoft.com/office/drawing/2015/06/chart">
            <c:ext xmlns:c16="http://schemas.microsoft.com/office/drawing/2014/chart" uri="{C3380CC4-5D6E-409C-BE32-E72D297353CC}">
              <c16:uniqueId val="{00000004-625C-4470-86FF-1EDDDF2B001A}"/>
            </c:ext>
          </c:extLst>
        </c:ser>
        <c:dLbls>
          <c:showLegendKey val="0"/>
          <c:showVal val="0"/>
          <c:showCatName val="0"/>
          <c:showSerName val="0"/>
          <c:showPercent val="0"/>
          <c:showBubbleSize val="0"/>
          <c:showLeaderLines val="1"/>
        </c:dLbls>
        <c:firstSliceAng val="66"/>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i="0" baseline="0" dirty="0"/>
              <a:t>COUNTIES' FEES &amp; COSTS</a:t>
            </a:r>
            <a:br>
              <a:rPr lang="en-US" sz="2400" b="1" i="0" baseline="0" dirty="0"/>
            </a:br>
            <a:r>
              <a:rPr lang="en-US" sz="2400" b="1" i="0" baseline="0" dirty="0"/>
              <a:t>FOR COMPLEX REQUESTS</a:t>
            </a:r>
          </a:p>
          <a:p>
            <a:pPr>
              <a:defRPr sz="2400" b="1"/>
            </a:pPr>
            <a:endParaRPr lang="en-US" sz="2400" b="1" i="0" baseline="0" dirty="0"/>
          </a:p>
        </c:rich>
      </c:tx>
      <c:layout>
        <c:manualLayout>
          <c:xMode val="edge"/>
          <c:yMode val="edge"/>
          <c:x val="0.26083506184434702"/>
          <c:y val="3.745315333106740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246844659669"/>
          <c:y val="0.29682591642336847"/>
          <c:w val="0.82952507070169401"/>
          <c:h val="0.57487186292724646"/>
        </c:manualLayout>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4E32-44D0-BDAC-625FF3C61F2C}"/>
              </c:ext>
            </c:extLst>
          </c:dPt>
          <c:dPt>
            <c:idx val="2"/>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4E32-44D0-BDAC-625FF3C61F2C}"/>
              </c:ext>
            </c:extLst>
          </c:dPt>
          <c:cat>
            <c:strRef>
              <c:f>Sheet12!$A$1:$C$1</c:f>
              <c:strCache>
                <c:ptCount val="3"/>
                <c:pt idx="0">
                  <c:v>Gross fees &amp; costs incurred</c:v>
                </c:pt>
                <c:pt idx="1">
                  <c:v>Net fees &amp; costs chargeable</c:v>
                </c:pt>
                <c:pt idx="2">
                  <c:v>Actually paid</c:v>
                </c:pt>
              </c:strCache>
            </c:strRef>
          </c:cat>
          <c:val>
            <c:numRef>
              <c:f>Sheet12!$A$2:$C$2</c:f>
              <c:numCache>
                <c:formatCode>"$"#,##0_);[Red]\("$"#,##0\)</c:formatCode>
                <c:ptCount val="3"/>
                <c:pt idx="0">
                  <c:v>30121</c:v>
                </c:pt>
                <c:pt idx="1">
                  <c:v>27926</c:v>
                </c:pt>
                <c:pt idx="2">
                  <c:v>3600</c:v>
                </c:pt>
              </c:numCache>
            </c:numRef>
          </c:val>
          <c:extLst xmlns:c16r2="http://schemas.microsoft.com/office/drawing/2015/06/chart">
            <c:ext xmlns:c16="http://schemas.microsoft.com/office/drawing/2014/chart" uri="{C3380CC4-5D6E-409C-BE32-E72D297353CC}">
              <c16:uniqueId val="{00000004-4E32-44D0-BDAC-625FF3C61F2C}"/>
            </c:ext>
          </c:extLst>
        </c:ser>
        <c:dLbls>
          <c:showLegendKey val="0"/>
          <c:showVal val="0"/>
          <c:showCatName val="0"/>
          <c:showSerName val="0"/>
          <c:showPercent val="0"/>
          <c:showBubbleSize val="0"/>
        </c:dLbls>
        <c:gapWidth val="219"/>
        <c:overlap val="-27"/>
        <c:axId val="527329160"/>
        <c:axId val="527329552"/>
      </c:barChart>
      <c:catAx>
        <c:axId val="527329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27329552"/>
        <c:crosses val="autoZero"/>
        <c:auto val="1"/>
        <c:lblAlgn val="ctr"/>
        <c:lblOffset val="100"/>
        <c:noMultiLvlLbl val="0"/>
      </c:catAx>
      <c:valAx>
        <c:axId val="5273295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27329160"/>
        <c:crosses val="autoZero"/>
        <c:crossBetween val="between"/>
        <c:majorUnit val="5000"/>
      </c:valAx>
      <c:spPr>
        <a:noFill/>
        <a:ln w="19050">
          <a:solidFill>
            <a:sysClr val="windowText" lastClr="000000"/>
          </a:solid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sz="1200" baseline="0"/>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i="0" baseline="0">
                <a:solidFill>
                  <a:sysClr val="windowText" lastClr="000000"/>
                </a:solidFill>
              </a:rPr>
              <a:t>FEES &amp; COSTS</a:t>
            </a:r>
            <a:br>
              <a:rPr lang="en-US" b="1" i="0" baseline="0">
                <a:solidFill>
                  <a:sysClr val="windowText" lastClr="000000"/>
                </a:solidFill>
              </a:rPr>
            </a:br>
            <a:r>
              <a:rPr lang="en-US" b="1" i="0" baseline="0">
                <a:solidFill>
                  <a:sysClr val="windowText" lastClr="000000"/>
                </a:solidFill>
              </a:rPr>
              <a:t>FOR TYPICAL and PERSONAL REQUESTS</a:t>
            </a:r>
            <a:br>
              <a:rPr lang="en-US" b="1" i="0" baseline="0">
                <a:solidFill>
                  <a:sysClr val="windowText" lastClr="000000"/>
                </a:solidFill>
              </a:rPr>
            </a:br>
            <a:r>
              <a:rPr lang="en-US" b="1" i="0" baseline="0">
                <a:solidFill>
                  <a:sysClr val="windowText" lastClr="000000"/>
                </a:solidFill>
              </a:rPr>
              <a:t>(EXCLUDING COMPLEX REQUESTS)</a:t>
            </a:r>
          </a:p>
        </c:rich>
      </c:tx>
      <c:layout>
        <c:manualLayout>
          <c:xMode val="edge"/>
          <c:yMode val="edge"/>
          <c:x val="0.24881026384859792"/>
          <c:y val="2.228357818908999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AF0C-407A-B37F-C1C9BB5C0E50}"/>
              </c:ext>
            </c:extLst>
          </c:dPt>
          <c:dPt>
            <c:idx val="2"/>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AF0C-407A-B37F-C1C9BB5C0E50}"/>
              </c:ext>
            </c:extLst>
          </c:dPt>
          <c:cat>
            <c:strRef>
              <c:f>Sheet3!$A$1:$C$1</c:f>
              <c:strCache>
                <c:ptCount val="3"/>
                <c:pt idx="0">
                  <c:v>Gross fees &amp; costs              incurred</c:v>
                </c:pt>
                <c:pt idx="1">
                  <c:v>Net fees &amp; costs chargeable</c:v>
                </c:pt>
                <c:pt idx="2">
                  <c:v>Actually paid                (55.0% of gross fees              &amp; costs; 65.8% of                   net fees &amp; costs)</c:v>
                </c:pt>
              </c:strCache>
            </c:strRef>
          </c:cat>
          <c:val>
            <c:numRef>
              <c:f>Sheet3!$A$2:$C$2</c:f>
              <c:numCache>
                <c:formatCode>"$"#,##0</c:formatCode>
                <c:ptCount val="3"/>
                <c:pt idx="0">
                  <c:v>61453</c:v>
                </c:pt>
                <c:pt idx="1">
                  <c:v>51381</c:v>
                </c:pt>
                <c:pt idx="2">
                  <c:v>35480</c:v>
                </c:pt>
              </c:numCache>
            </c:numRef>
          </c:val>
          <c:extLst xmlns:c16r2="http://schemas.microsoft.com/office/drawing/2015/06/chart">
            <c:ext xmlns:c16="http://schemas.microsoft.com/office/drawing/2014/chart" uri="{C3380CC4-5D6E-409C-BE32-E72D297353CC}">
              <c16:uniqueId val="{00000004-AF0C-407A-B37F-C1C9BB5C0E50}"/>
            </c:ext>
          </c:extLst>
        </c:ser>
        <c:dLbls>
          <c:showLegendKey val="0"/>
          <c:showVal val="0"/>
          <c:showCatName val="0"/>
          <c:showSerName val="0"/>
          <c:showPercent val="0"/>
          <c:showBubbleSize val="0"/>
        </c:dLbls>
        <c:gapWidth val="219"/>
        <c:overlap val="-27"/>
        <c:axId val="607375432"/>
        <c:axId val="607375824"/>
      </c:barChart>
      <c:catAx>
        <c:axId val="60737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607375824"/>
        <c:crosses val="autoZero"/>
        <c:auto val="1"/>
        <c:lblAlgn val="ctr"/>
        <c:lblOffset val="100"/>
        <c:noMultiLvlLbl val="0"/>
      </c:catAx>
      <c:valAx>
        <c:axId val="6073758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607375432"/>
        <c:crosses val="autoZero"/>
        <c:crossBetween val="between"/>
      </c:valAx>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userShapes r:id="rId5"/>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spc="0" baseline="0">
                <a:solidFill>
                  <a:sysClr val="windowText" lastClr="000000"/>
                </a:solidFill>
                <a:latin typeface="+mn-lt"/>
                <a:ea typeface="+mn-ea"/>
                <a:cs typeface="+mn-cs"/>
              </a:defRPr>
            </a:pPr>
            <a:r>
              <a:rPr lang="en-US" sz="2200" b="1" i="0" baseline="0" dirty="0">
                <a:solidFill>
                  <a:sysClr val="windowText" lastClr="000000"/>
                </a:solidFill>
              </a:rPr>
              <a:t>COUNTIES' FEES &amp; COSTS</a:t>
            </a:r>
            <a:br>
              <a:rPr lang="en-US" sz="2200" b="1" i="0" baseline="0" dirty="0">
                <a:solidFill>
                  <a:sysClr val="windowText" lastClr="000000"/>
                </a:solidFill>
              </a:rPr>
            </a:br>
            <a:r>
              <a:rPr lang="en-US" sz="2200" b="1" i="0" baseline="0" dirty="0">
                <a:solidFill>
                  <a:sysClr val="windowText" lastClr="000000"/>
                </a:solidFill>
              </a:rPr>
              <a:t>FOR TYPICAL and PERSONAL REQUESTS</a:t>
            </a:r>
            <a:br>
              <a:rPr lang="en-US" sz="2200" b="1" i="0" baseline="0" dirty="0">
                <a:solidFill>
                  <a:sysClr val="windowText" lastClr="000000"/>
                </a:solidFill>
              </a:rPr>
            </a:br>
            <a:r>
              <a:rPr lang="en-US" sz="2200" b="1" i="0" baseline="0" dirty="0">
                <a:solidFill>
                  <a:sysClr val="windowText" lastClr="000000"/>
                </a:solidFill>
              </a:rPr>
              <a:t>(EXCLUDING COMPLEX REQUESTS)</a:t>
            </a:r>
          </a:p>
        </c:rich>
      </c:tx>
      <c:layout>
        <c:manualLayout>
          <c:xMode val="edge"/>
          <c:yMode val="edge"/>
          <c:x val="0.17500342348510781"/>
          <c:y val="2.2505368647100931E-3"/>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9029580761864222E-2"/>
          <c:y val="0.26874070428696412"/>
          <c:w val="0.84575240594925638"/>
          <c:h val="0.51951966128668303"/>
        </c:manualLayout>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2A25-43E1-9E10-749E322061E4}"/>
              </c:ext>
            </c:extLst>
          </c:dPt>
          <c:dPt>
            <c:idx val="2"/>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2A25-43E1-9E10-749E322061E4}"/>
              </c:ext>
            </c:extLst>
          </c:dPt>
          <c:cat>
            <c:strRef>
              <c:f>Sheet3!$A$1:$C$1</c:f>
              <c:strCache>
                <c:ptCount val="3"/>
                <c:pt idx="0">
                  <c:v>Gross fees &amp; costs              incurred</c:v>
                </c:pt>
                <c:pt idx="1">
                  <c:v>Net fees &amp; costs chargeable</c:v>
                </c:pt>
                <c:pt idx="2">
                  <c:v>Actually paid                (15.51% of gross fees              &amp; costs; 23.21% of                   net fees &amp; costs)</c:v>
                </c:pt>
              </c:strCache>
            </c:strRef>
          </c:cat>
          <c:val>
            <c:numRef>
              <c:f>Sheet3!$A$2:$C$2</c:f>
              <c:numCache>
                <c:formatCode>"$"#,##0</c:formatCode>
                <c:ptCount val="3"/>
                <c:pt idx="0">
                  <c:v>60353</c:v>
                </c:pt>
                <c:pt idx="1">
                  <c:v>40343</c:v>
                </c:pt>
                <c:pt idx="2">
                  <c:v>9364</c:v>
                </c:pt>
              </c:numCache>
            </c:numRef>
          </c:val>
          <c:extLst xmlns:c16r2="http://schemas.microsoft.com/office/drawing/2015/06/chart">
            <c:ext xmlns:c16="http://schemas.microsoft.com/office/drawing/2014/chart" uri="{C3380CC4-5D6E-409C-BE32-E72D297353CC}">
              <c16:uniqueId val="{00000004-2A25-43E1-9E10-749E322061E4}"/>
            </c:ext>
          </c:extLst>
        </c:ser>
        <c:dLbls>
          <c:showLegendKey val="0"/>
          <c:showVal val="0"/>
          <c:showCatName val="0"/>
          <c:showSerName val="0"/>
          <c:showPercent val="0"/>
          <c:showBubbleSize val="0"/>
        </c:dLbls>
        <c:gapWidth val="219"/>
        <c:overlap val="-27"/>
        <c:axId val="607376608"/>
        <c:axId val="607377000"/>
      </c:barChart>
      <c:catAx>
        <c:axId val="60737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07377000"/>
        <c:crosses val="autoZero"/>
        <c:auto val="1"/>
        <c:lblAlgn val="ctr"/>
        <c:lblOffset val="100"/>
        <c:noMultiLvlLbl val="0"/>
      </c:catAx>
      <c:valAx>
        <c:axId val="6073770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607376608"/>
        <c:crosses val="autoZero"/>
        <c:crossBetween val="between"/>
      </c:valAx>
      <c:spPr>
        <a:noFill/>
        <a:ln w="19050">
          <a:solidFill>
            <a:schemeClr val="tx1"/>
          </a:solid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b="1" i="0" baseline="0" dirty="0">
                <a:solidFill>
                  <a:sysClr val="windowText" lastClr="000000"/>
                </a:solidFill>
              </a:rPr>
              <a:t>FEE WAIVERS</a:t>
            </a:r>
            <a:br>
              <a:rPr lang="en-US" sz="2200" b="1" i="0" baseline="0" dirty="0">
                <a:solidFill>
                  <a:sysClr val="windowText" lastClr="000000"/>
                </a:solidFill>
              </a:rPr>
            </a:br>
            <a:r>
              <a:rPr lang="en-US" sz="2200" b="1" i="0" baseline="0" dirty="0">
                <a:solidFill>
                  <a:sysClr val="windowText" lastClr="000000"/>
                </a:solidFill>
              </a:rPr>
              <a:t>(based on 2,179 completed cases)</a:t>
            </a:r>
          </a:p>
        </c:rich>
      </c:tx>
      <c:layout>
        <c:manualLayout>
          <c:xMode val="edge"/>
          <c:yMode val="edge"/>
          <c:x val="0.22692214424283921"/>
          <c:y val="1.6958177358977668E-2"/>
        </c:manualLayout>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409035458275784E-2"/>
          <c:y val="0.24620194534506723"/>
          <c:w val="0.8220517922624293"/>
          <c:h val="0.5980115315200204"/>
        </c:manualLayout>
      </c:layout>
      <c:pieChart>
        <c:varyColors val="1"/>
        <c:ser>
          <c:idx val="0"/>
          <c:order val="0"/>
          <c:spPr>
            <a:ln w="19050">
              <a:solidFill>
                <a:sysClr val="windowText" lastClr="000000"/>
              </a:solidFill>
            </a:ln>
          </c:spPr>
          <c:dPt>
            <c:idx val="0"/>
            <c:bubble3D val="0"/>
            <c:explosion val="17"/>
            <c:spPr>
              <a:solidFill>
                <a:schemeClr val="accent1"/>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8341-43F1-9277-8A64E58AE82C}"/>
              </c:ext>
            </c:extLst>
          </c:dPt>
          <c:dPt>
            <c:idx val="1"/>
            <c:bubble3D val="0"/>
            <c:explosion val="31"/>
            <c:spPr>
              <a:solidFill>
                <a:srgbClr val="FFFF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8341-43F1-9277-8A64E58AE82C}"/>
              </c:ext>
            </c:extLst>
          </c:dPt>
          <c:dPt>
            <c:idx val="2"/>
            <c:bubble3D val="0"/>
            <c:explosion val="13"/>
            <c:spPr>
              <a:solidFill>
                <a:schemeClr val="accent5">
                  <a:lumMod val="40000"/>
                  <a:lumOff val="60000"/>
                </a:schemeClr>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8341-43F1-9277-8A64E58AE82C}"/>
              </c:ext>
            </c:extLst>
          </c:dPt>
          <c:dLbls>
            <c:dLbl>
              <c:idx val="0"/>
              <c:layout>
                <c:manualLayout>
                  <c:x val="8.8917566482166685E-2"/>
                  <c:y val="0.14960842876384875"/>
                </c:manualLayout>
              </c:layout>
              <c:tx>
                <c:rich>
                  <a:bodyPr/>
                  <a:lstStyle/>
                  <a:p>
                    <a:fld id="{1792BB86-ABD4-480B-B54E-BDA2AF010664}" type="CATEGORYNAME">
                      <a:rPr lang="en-US" b="1"/>
                      <a:pPr/>
                      <a:t>[CATEGORY NAME]</a:t>
                    </a:fld>
                    <a:r>
                      <a:rPr lang="en-US" b="1" dirty="0"/>
                      <a:t>,</a:t>
                    </a:r>
                    <a:r>
                      <a:rPr lang="en-US" b="1" baseline="0" dirty="0"/>
                      <a:t> </a:t>
                    </a:r>
                    <a:br>
                      <a:rPr lang="en-US" b="1" baseline="0" dirty="0"/>
                    </a:br>
                    <a:r>
                      <a:rPr lang="en-US" b="1" baseline="0" dirty="0"/>
                      <a:t>1, 201 (55% of </a:t>
                    </a:r>
                    <a:br>
                      <a:rPr lang="en-US" b="1" baseline="0" dirty="0"/>
                    </a:br>
                    <a:r>
                      <a:rPr lang="en-US" b="1" baseline="0" dirty="0"/>
                      <a:t>all completed</a:t>
                    </a:r>
                    <a:br>
                      <a:rPr lang="en-US" b="1" baseline="0" dirty="0"/>
                    </a:br>
                    <a:r>
                      <a:rPr lang="en-US" b="1" baseline="0" dirty="0"/>
                      <a:t>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8341-43F1-9277-8A64E58AE82C}"/>
                </c:ext>
                <c:ext xmlns:c15="http://schemas.microsoft.com/office/drawing/2012/chart" uri="{CE6537A1-D6FC-4f65-9D91-7224C49458BB}">
                  <c15:dlblFieldTable/>
                  <c15:showDataLabelsRange val="0"/>
                </c:ext>
              </c:extLst>
            </c:dLbl>
            <c:dLbl>
              <c:idx val="1"/>
              <c:layout>
                <c:manualLayout>
                  <c:x val="-4.3934520988973692E-2"/>
                  <c:y val="-2.7045300878972278E-2"/>
                </c:manualLayout>
              </c:layout>
              <c:tx>
                <c:rich>
                  <a:bodyPr/>
                  <a:lstStyle/>
                  <a:p>
                    <a:fld id="{82A3B55A-2C6B-4AEE-8F39-CA8C8077D8BD}" type="CATEGORYNAME">
                      <a:rPr lang="en-US"/>
                      <a:pPr/>
                      <a:t>[CATEGORY NAME]</a:t>
                    </a:fld>
                    <a:r>
                      <a:rPr lang="en-US" dirty="0"/>
                      <a:t>,</a:t>
                    </a:r>
                    <a:br>
                      <a:rPr lang="en-US" dirty="0"/>
                    </a:br>
                    <a:r>
                      <a:rPr lang="en-US" dirty="0"/>
                      <a:t>93  (4% of all completed 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8341-43F1-9277-8A64E58AE82C}"/>
                </c:ext>
                <c:ext xmlns:c15="http://schemas.microsoft.com/office/drawing/2012/chart" uri="{CE6537A1-D6FC-4f65-9D91-7224C49458BB}">
                  <c15:dlblFieldTable/>
                  <c15:showDataLabelsRange val="0"/>
                </c:ext>
              </c:extLst>
            </c:dLbl>
            <c:dLbl>
              <c:idx val="2"/>
              <c:layout>
                <c:manualLayout>
                  <c:x val="-4.1499914412872305E-2"/>
                  <c:y val="-8.4502299255276012E-2"/>
                </c:manualLayout>
              </c:layout>
              <c:tx>
                <c:rich>
                  <a:bodyPr/>
                  <a:lstStyle/>
                  <a:p>
                    <a:fld id="{48C88622-7059-4DAC-B644-456C1BDF2C35}" type="CATEGORYNAME">
                      <a:rPr lang="en-US" sz="1100" b="1" i="0" baseline="0" smtClean="0"/>
                      <a:pPr/>
                      <a:t>[CATEGORY NAME]</a:t>
                    </a:fld>
                    <a:r>
                      <a:rPr lang="en-US" sz="1100" b="1" i="0" baseline="0" dirty="0" smtClean="0"/>
                      <a:t> reported, </a:t>
                    </a:r>
                    <a:br>
                      <a:rPr lang="en-US" sz="1100" b="1" i="0" baseline="0" dirty="0" smtClean="0"/>
                    </a:br>
                    <a:r>
                      <a:rPr lang="en-US" sz="1100" b="1" i="0" baseline="0" dirty="0" smtClean="0"/>
                      <a:t>885 (41% of all</a:t>
                    </a:r>
                    <a:br>
                      <a:rPr lang="en-US" sz="1100" b="1" i="0" baseline="0" dirty="0" smtClean="0"/>
                    </a:br>
                    <a:r>
                      <a:rPr lang="en-US" sz="1100" b="1" i="0" baseline="0" dirty="0" smtClean="0"/>
                      <a:t>completed 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8341-43F1-9277-8A64E58AE82C}"/>
                </c:ext>
                <c:ext xmlns:c15="http://schemas.microsoft.com/office/drawing/2012/chart" uri="{CE6537A1-D6FC-4f65-9D91-7224C49458BB}">
                  <c15:layout>
                    <c:manualLayout>
                      <c:w val="0.15393372703412073"/>
                      <c:h val="0.16168116815682593"/>
                    </c:manualLayout>
                  </c15:layout>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Sheet14!$A$1:$C$1</c:f>
              <c:strCache>
                <c:ptCount val="3"/>
                <c:pt idx="0">
                  <c:v>$30 fee waivers</c:v>
                </c:pt>
                <c:pt idx="1">
                  <c:v>$60 fee waivers</c:v>
                </c:pt>
                <c:pt idx="2">
                  <c:v>no fee waivers</c:v>
                </c:pt>
              </c:strCache>
            </c:strRef>
          </c:cat>
          <c:val>
            <c:numRef>
              <c:f>Sheet14!$A$2:$C$2</c:f>
              <c:numCache>
                <c:formatCode>General</c:formatCode>
                <c:ptCount val="3"/>
                <c:pt idx="0" formatCode="#,##0">
                  <c:v>1201</c:v>
                </c:pt>
                <c:pt idx="1">
                  <c:v>93</c:v>
                </c:pt>
                <c:pt idx="2">
                  <c:v>885</c:v>
                </c:pt>
              </c:numCache>
            </c:numRef>
          </c:val>
          <c:extLst xmlns:c16r2="http://schemas.microsoft.com/office/drawing/2015/06/chart">
            <c:ext xmlns:c16="http://schemas.microsoft.com/office/drawing/2014/chart" uri="{C3380CC4-5D6E-409C-BE32-E72D297353CC}">
              <c16:uniqueId val="{00000006-8341-43F1-9277-8A64E58AE82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baseline="0" dirty="0">
                <a:solidFill>
                  <a:sysClr val="windowText" lastClr="000000"/>
                </a:solidFill>
              </a:rPr>
              <a:t>COUNTIES' FEE WAIVERS</a:t>
            </a:r>
            <a:br>
              <a:rPr lang="en-US" sz="2400" b="1" i="0" baseline="0" dirty="0">
                <a:solidFill>
                  <a:sysClr val="windowText" lastClr="000000"/>
                </a:solidFill>
              </a:rPr>
            </a:br>
            <a:r>
              <a:rPr lang="en-US" sz="2400" b="1" i="0" baseline="0" dirty="0">
                <a:solidFill>
                  <a:sysClr val="windowText" lastClr="000000"/>
                </a:solidFill>
              </a:rPr>
              <a:t>(based on 1,515 cases)</a:t>
            </a:r>
          </a:p>
        </c:rich>
      </c:tx>
      <c:layout>
        <c:manualLayout>
          <c:xMode val="edge"/>
          <c:yMode val="edge"/>
          <c:x val="0.36176895167515827"/>
          <c:y val="3.353736056430445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811084113845557E-2"/>
          <c:y val="0.24958260795493872"/>
          <c:w val="0.8220517922624293"/>
          <c:h val="0.5980115315200204"/>
        </c:manualLayout>
      </c:layout>
      <c:pieChart>
        <c:varyColors val="1"/>
        <c:ser>
          <c:idx val="0"/>
          <c:order val="0"/>
          <c:spPr>
            <a:ln w="19050">
              <a:solidFill>
                <a:schemeClr val="tx1"/>
              </a:solidFill>
            </a:ln>
          </c:spPr>
          <c:dPt>
            <c:idx val="0"/>
            <c:bubble3D val="0"/>
            <c:explosion val="17"/>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3430-4709-91A9-35ADF2CE7823}"/>
              </c:ext>
            </c:extLst>
          </c:dPt>
          <c:dPt>
            <c:idx val="1"/>
            <c:bubble3D val="0"/>
            <c:explosion val="31"/>
            <c:spPr>
              <a:solidFill>
                <a:srgbClr val="FFFF00"/>
              </a:solidFill>
              <a:ln w="19050">
                <a:solidFill>
                  <a:schemeClr val="tx1"/>
                </a:solidFill>
              </a:ln>
              <a:effectLst/>
            </c:spPr>
            <c:extLst xmlns:c16r2="http://schemas.microsoft.com/office/drawing/2015/06/chart">
              <c:ext xmlns:c16="http://schemas.microsoft.com/office/drawing/2014/chart" uri="{C3380CC4-5D6E-409C-BE32-E72D297353CC}">
                <c16:uniqueId val="{00000003-3430-4709-91A9-35ADF2CE7823}"/>
              </c:ext>
            </c:extLst>
          </c:dPt>
          <c:dPt>
            <c:idx val="2"/>
            <c:bubble3D val="0"/>
            <c:explosion val="13"/>
            <c:spPr>
              <a:solidFill>
                <a:schemeClr val="accent5">
                  <a:lumMod val="40000"/>
                  <a:lumOff val="60000"/>
                </a:schemeClr>
              </a:solidFill>
              <a:ln w="19050">
                <a:solidFill>
                  <a:schemeClr val="tx1"/>
                </a:solidFill>
              </a:ln>
              <a:effectLst/>
            </c:spPr>
            <c:extLst xmlns:c16r2="http://schemas.microsoft.com/office/drawing/2015/06/chart">
              <c:ext xmlns:c16="http://schemas.microsoft.com/office/drawing/2014/chart" uri="{C3380CC4-5D6E-409C-BE32-E72D297353CC}">
                <c16:uniqueId val="{00000005-3430-4709-91A9-35ADF2CE7823}"/>
              </c:ext>
            </c:extLst>
          </c:dPt>
          <c:dLbls>
            <c:dLbl>
              <c:idx val="0"/>
              <c:layout>
                <c:manualLayout>
                  <c:x val="6.244326076887436E-2"/>
                  <c:y val="0.1530013533464567"/>
                </c:manualLayout>
              </c:layout>
              <c:tx>
                <c:rich>
                  <a:bodyPr/>
                  <a:lstStyle/>
                  <a:p>
                    <a:fld id="{1792BB86-ABD4-480B-B54E-BDA2AF010664}" type="CATEGORYNAME">
                      <a:rPr lang="en-US" b="1"/>
                      <a:pPr/>
                      <a:t>[CATEGORY NAME]</a:t>
                    </a:fld>
                    <a:r>
                      <a:rPr lang="en-US" b="1"/>
                      <a:t>,</a:t>
                    </a:r>
                    <a:r>
                      <a:rPr lang="en-US" b="1" baseline="0"/>
                      <a:t> </a:t>
                    </a:r>
                    <a:br>
                      <a:rPr lang="en-US" b="1" baseline="0"/>
                    </a:br>
                    <a:r>
                      <a:rPr lang="en-US" b="1" baseline="0"/>
                      <a:t>1,066 (70% of </a:t>
                    </a:r>
                    <a:br>
                      <a:rPr lang="en-US" b="1" baseline="0"/>
                    </a:br>
                    <a:r>
                      <a:rPr lang="en-US" b="1" baseline="0"/>
                      <a:t>all 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430-4709-91A9-35ADF2CE7823}"/>
                </c:ext>
                <c:ext xmlns:c15="http://schemas.microsoft.com/office/drawing/2012/chart" uri="{CE6537A1-D6FC-4f65-9D91-7224C49458BB}">
                  <c15:layout/>
                  <c15:dlblFieldTable/>
                  <c15:showDataLabelsRange val="0"/>
                </c:ext>
              </c:extLst>
            </c:dLbl>
            <c:dLbl>
              <c:idx val="1"/>
              <c:layout>
                <c:manualLayout>
                  <c:x val="-4.8202521631583735E-2"/>
                  <c:y val="1.5959222709775595E-2"/>
                </c:manualLayout>
              </c:layout>
              <c:tx>
                <c:rich>
                  <a:bodyPr/>
                  <a:lstStyle/>
                  <a:p>
                    <a:fld id="{82A3B55A-2C6B-4AEE-8F39-CA8C8077D8BD}" type="CATEGORYNAME">
                      <a:rPr lang="en-US"/>
                      <a:pPr/>
                      <a:t>[CATEGORY NAME]</a:t>
                    </a:fld>
                    <a:r>
                      <a:rPr lang="en-US" dirty="0"/>
                      <a:t>,</a:t>
                    </a:r>
                    <a:br>
                      <a:rPr lang="en-US" dirty="0"/>
                    </a:br>
                    <a:r>
                      <a:rPr lang="en-US" dirty="0"/>
                      <a:t>62 (4% of </a:t>
                    </a:r>
                    <a:br>
                      <a:rPr lang="en-US" dirty="0"/>
                    </a:br>
                    <a:r>
                      <a:rPr lang="en-US" dirty="0"/>
                      <a:t>all 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430-4709-91A9-35ADF2CE7823}"/>
                </c:ext>
                <c:ext xmlns:c15="http://schemas.microsoft.com/office/drawing/2012/chart" uri="{CE6537A1-D6FC-4f65-9D91-7224C49458BB}">
                  <c15:layout>
                    <c:manualLayout>
                      <c:w val="0.16477098450928929"/>
                      <c:h val="0.15772594463427916"/>
                    </c:manualLayout>
                  </c15:layout>
                  <c15:dlblFieldTable/>
                  <c15:showDataLabelsRange val="0"/>
                </c:ext>
              </c:extLst>
            </c:dLbl>
            <c:dLbl>
              <c:idx val="2"/>
              <c:layout>
                <c:manualLayout>
                  <c:x val="-1.8839582472165377E-2"/>
                  <c:y val="-0.12339418526031105"/>
                </c:manualLayout>
              </c:layout>
              <c:tx>
                <c:rich>
                  <a:bodyPr/>
                  <a:lstStyle/>
                  <a:p>
                    <a:fld id="{48C88622-7059-4DAC-B644-456C1BDF2C35}" type="CATEGORYNAME">
                      <a:rPr lang="en-US" b="1" i="0" baseline="0"/>
                      <a:pPr/>
                      <a:t>[CATEGORY NAME]</a:t>
                    </a:fld>
                    <a:r>
                      <a:rPr lang="en-US" b="1" i="0" baseline="0" dirty="0"/>
                      <a:t> </a:t>
                    </a:r>
                    <a:br>
                      <a:rPr lang="en-US" b="1" i="0" baseline="0" dirty="0"/>
                    </a:br>
                    <a:r>
                      <a:rPr lang="en-US" b="1" i="0" baseline="0" dirty="0"/>
                      <a:t>reported, </a:t>
                    </a:r>
                    <a:br>
                      <a:rPr lang="en-US" b="1" i="0" baseline="0" dirty="0"/>
                    </a:br>
                    <a:r>
                      <a:rPr lang="en-US" b="1" i="0" baseline="0" dirty="0"/>
                      <a:t>387 (26% of </a:t>
                    </a:r>
                    <a:br>
                      <a:rPr lang="en-US" b="1" i="0" baseline="0" dirty="0"/>
                    </a:br>
                    <a:r>
                      <a:rPr lang="en-US" b="1" i="0" baseline="0" dirty="0"/>
                      <a:t>all cases)</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3430-4709-91A9-35ADF2CE7823}"/>
                </c:ext>
                <c:ext xmlns:c15="http://schemas.microsoft.com/office/drawing/2012/chart" uri="{CE6537A1-D6FC-4f65-9D91-7224C49458BB}">
                  <c15:layout>
                    <c:manualLayout>
                      <c:w val="0.21665456830700255"/>
                      <c:h val="0.22753935676904485"/>
                    </c:manualLayout>
                  </c15:layout>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Sheet14!$A$1:$C$1</c:f>
              <c:strCache>
                <c:ptCount val="3"/>
                <c:pt idx="0">
                  <c:v>$30 fee waivers</c:v>
                </c:pt>
                <c:pt idx="1">
                  <c:v>$60 fee waivers</c:v>
                </c:pt>
                <c:pt idx="2">
                  <c:v>no fee waivers</c:v>
                </c:pt>
              </c:strCache>
            </c:strRef>
          </c:cat>
          <c:val>
            <c:numRef>
              <c:f>Sheet14!$A$2:$C$2</c:f>
              <c:numCache>
                <c:formatCode>General</c:formatCode>
                <c:ptCount val="3"/>
                <c:pt idx="0" formatCode="#,##0">
                  <c:v>1082</c:v>
                </c:pt>
                <c:pt idx="1">
                  <c:v>62</c:v>
                </c:pt>
                <c:pt idx="2">
                  <c:v>387</c:v>
                </c:pt>
              </c:numCache>
            </c:numRef>
          </c:val>
          <c:extLst xmlns:c16r2="http://schemas.microsoft.com/office/drawing/2015/06/chart">
            <c:ext xmlns:c16="http://schemas.microsoft.com/office/drawing/2014/chart" uri="{C3380CC4-5D6E-409C-BE32-E72D297353CC}">
              <c16:uniqueId val="{00000006-3430-4709-91A9-35ADF2CE7823}"/>
            </c:ext>
          </c:extLst>
        </c:ser>
        <c:dLbls>
          <c:showLegendKey val="0"/>
          <c:showVal val="0"/>
          <c:showCatName val="0"/>
          <c:showSerName val="0"/>
          <c:showPercent val="0"/>
          <c:showBubbleSize val="0"/>
          <c:showLeaderLines val="0"/>
        </c:dLbls>
        <c:firstSliceAng val="333"/>
      </c:pieChart>
      <c:spPr>
        <a:noFill/>
        <a:ln>
          <a:no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a:solidFill>
                  <a:sysClr val="windowText" lastClr="000000"/>
                </a:solidFill>
              </a:rPr>
              <a:t>NUMBER OF REQUESTERS</a:t>
            </a:r>
            <a:br>
              <a:rPr lang="en-US" sz="2400" b="1" baseline="0">
                <a:solidFill>
                  <a:sysClr val="windowText" lastClr="000000"/>
                </a:solidFill>
              </a:rPr>
            </a:br>
            <a:r>
              <a:rPr lang="en-US" sz="2400" b="1" baseline="0">
                <a:solidFill>
                  <a:sysClr val="windowText" lastClr="000000"/>
                </a:solidFill>
              </a:rPr>
              <a:t>BY AMOUNTS PAID IN</a:t>
            </a:r>
            <a:br>
              <a:rPr lang="en-US" sz="2400" b="1" baseline="0">
                <a:solidFill>
                  <a:sysClr val="windowText" lastClr="000000"/>
                </a:solidFill>
              </a:rPr>
            </a:br>
            <a:r>
              <a:rPr lang="en-US" sz="2400" b="1" baseline="0">
                <a:solidFill>
                  <a:sysClr val="windowText" lastClr="000000"/>
                </a:solidFill>
              </a:rPr>
              <a:t>2,179 COMPLETED CASES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631185737099563"/>
          <c:y val="0.27721184396484855"/>
          <c:w val="0.40737645318327531"/>
          <c:h val="0.64446295174641632"/>
        </c:manualLayout>
      </c:layout>
      <c:pieChart>
        <c:varyColors val="1"/>
        <c:ser>
          <c:idx val="0"/>
          <c:order val="0"/>
          <c:spPr>
            <a:solidFill>
              <a:srgbClr val="0070C0"/>
            </a:solidFill>
            <a:ln w="12700">
              <a:solidFill>
                <a:sysClr val="windowText" lastClr="000000"/>
              </a:solidFill>
            </a:ln>
          </c:spPr>
          <c:explosion val="12"/>
          <c:dPt>
            <c:idx val="0"/>
            <c:bubble3D val="0"/>
            <c:spPr>
              <a:solidFill>
                <a:srgbClr val="0070C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1-0323-4817-A28B-A63ABC3AC0F4}"/>
              </c:ext>
            </c:extLst>
          </c:dPt>
          <c:dPt>
            <c:idx val="1"/>
            <c:bubble3D val="0"/>
            <c:spPr>
              <a:solidFill>
                <a:srgbClr val="FFFF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3-0323-4817-A28B-A63ABC3AC0F4}"/>
              </c:ext>
            </c:extLst>
          </c:dPt>
          <c:dPt>
            <c:idx val="2"/>
            <c:bubble3D val="0"/>
            <c:spPr>
              <a:solidFill>
                <a:schemeClr val="accent6"/>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5-0323-4817-A28B-A63ABC3AC0F4}"/>
              </c:ext>
            </c:extLst>
          </c:dPt>
          <c:dPt>
            <c:idx val="3"/>
            <c:bubble3D val="0"/>
            <c:spPr>
              <a:solidFill>
                <a:srgbClr val="7030A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7-0323-4817-A28B-A63ABC3AC0F4}"/>
              </c:ext>
            </c:extLst>
          </c:dPt>
          <c:dPt>
            <c:idx val="4"/>
            <c:bubble3D val="0"/>
            <c:spPr>
              <a:solidFill>
                <a:srgbClr val="FF00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9-0323-4817-A28B-A63ABC3AC0F4}"/>
              </c:ext>
            </c:extLst>
          </c:dPt>
          <c:dPt>
            <c:idx val="5"/>
            <c:bubble3D val="0"/>
            <c:spPr>
              <a:solidFill>
                <a:srgbClr val="00B0F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B-0323-4817-A28B-A63ABC3AC0F4}"/>
              </c:ext>
            </c:extLst>
          </c:dPt>
          <c:dPt>
            <c:idx val="6"/>
            <c:bubble3D val="0"/>
            <c:spPr>
              <a:solidFill>
                <a:srgbClr val="FF00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D-0323-4817-A28B-A63ABC3AC0F4}"/>
              </c:ext>
            </c:extLst>
          </c:dPt>
          <c:dLbls>
            <c:dLbl>
              <c:idx val="0"/>
              <c:layout>
                <c:manualLayout>
                  <c:x val="-6.8176778383471304E-2"/>
                  <c:y val="-0.24955083324467545"/>
                </c:manualLayout>
              </c:layout>
              <c:tx>
                <c:rich>
                  <a:bodyPr rot="0" spcFirstLastPara="1" vertOverflow="ellipsis" vert="horz" wrap="square" lIns="38100" tIns="19050" rIns="38100" bIns="19050" anchor="ctr" anchorCtr="1">
                    <a:noAutofit/>
                  </a:bodyPr>
                  <a:lstStyle/>
                  <a:p>
                    <a:pPr>
                      <a:defRPr sz="1300" b="1" i="0" u="none" strike="noStrike" kern="1200" baseline="0">
                        <a:solidFill>
                          <a:sysClr val="windowText" lastClr="000000"/>
                        </a:solidFill>
                        <a:latin typeface="+mn-lt"/>
                        <a:ea typeface="+mn-ea"/>
                        <a:cs typeface="+mn-cs"/>
                      </a:defRPr>
                    </a:pPr>
                    <a:r>
                      <a:rPr lang="en-US" sz="1300" b="1" i="0" baseline="0">
                        <a:solidFill>
                          <a:sysClr val="windowText" lastClr="000000"/>
                        </a:solidFill>
                      </a:rPr>
                      <a:t>$0</a:t>
                    </a:r>
                    <a:br>
                      <a:rPr lang="en-US" sz="1300" b="1" i="0" baseline="0">
                        <a:solidFill>
                          <a:sysClr val="windowText" lastClr="000000"/>
                        </a:solidFill>
                      </a:rPr>
                    </a:br>
                    <a:r>
                      <a:rPr lang="en-US" sz="1300" b="1" i="0" baseline="0">
                        <a:solidFill>
                          <a:sysClr val="windowText" lastClr="000000"/>
                        </a:solidFill>
                      </a:rPr>
                      <a:t>1,928</a:t>
                    </a:r>
                    <a:br>
                      <a:rPr lang="en-US" sz="1300" b="1" i="0" baseline="0">
                        <a:solidFill>
                          <a:sysClr val="windowText" lastClr="000000"/>
                        </a:solidFill>
                      </a:rPr>
                    </a:br>
                    <a:r>
                      <a:rPr lang="en-US" sz="1300" b="1" i="0" baseline="0">
                        <a:solidFill>
                          <a:sysClr val="windowText" lastClr="000000"/>
                        </a:solidFill>
                      </a:rPr>
                      <a:t>(88.5%)</a:t>
                    </a:r>
                  </a:p>
                </c:rich>
              </c:tx>
              <c:spPr>
                <a:noFill/>
                <a:ln>
                  <a:noFill/>
                </a:ln>
                <a:effectLst/>
              </c:spPr>
              <c:txPr>
                <a:bodyPr rot="0" spcFirstLastPara="1" vertOverflow="ellipsis" vert="horz" wrap="square" lIns="38100" tIns="19050" rIns="38100" bIns="19050" anchor="ctr" anchorCtr="1">
                  <a:noAutofit/>
                </a:bodyPr>
                <a:lstStyle/>
                <a:p>
                  <a:pPr>
                    <a:defRPr sz="13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23-4817-A28B-A63ABC3AC0F4}"/>
                </c:ext>
                <c:ext xmlns:c15="http://schemas.microsoft.com/office/drawing/2012/chart" uri="{CE6537A1-D6FC-4f65-9D91-7224C49458BB}">
                  <c15:layout>
                    <c:manualLayout>
                      <c:w val="0.11523600174978128"/>
                      <c:h val="0.22671296296296295"/>
                    </c:manualLayout>
                  </c15:layout>
                </c:ext>
              </c:extLst>
            </c:dLbl>
            <c:dLbl>
              <c:idx val="1"/>
              <c:layout>
                <c:manualLayout>
                  <c:x val="-2.0645571894683992E-2"/>
                  <c:y val="-0.10475638272488666"/>
                </c:manualLayout>
              </c:layout>
              <c:tx>
                <c:rich>
                  <a:bodyPr/>
                  <a:lstStyle/>
                  <a:p>
                    <a:r>
                      <a:rPr lang="en-US"/>
                      <a:t>$1</a:t>
                    </a:r>
                    <a:r>
                      <a:rPr lang="en-US" baseline="0"/>
                      <a:t> - $4.99</a:t>
                    </a:r>
                    <a:r>
                      <a:rPr lang="en-US"/>
                      <a:t/>
                    </a:r>
                    <a:br>
                      <a:rPr lang="en-US"/>
                    </a:br>
                    <a:fld id="{5BCC932D-83AC-4A5E-96E3-DE466E98F391}" type="VALUE">
                      <a:rPr lang="en-US"/>
                      <a:pPr/>
                      <a:t>[VALUE]</a:t>
                    </a:fld>
                    <a:r>
                      <a:rPr lang="en-US" baseline="0"/>
                      <a:t> (5.7%)</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323-4817-A28B-A63ABC3AC0F4}"/>
                </c:ext>
                <c:ext xmlns:c15="http://schemas.microsoft.com/office/drawing/2012/chart" uri="{CE6537A1-D6FC-4f65-9D91-7224C49458BB}">
                  <c15:layout/>
                  <c15:dlblFieldTable/>
                  <c15:showDataLabelsRange val="0"/>
                </c:ext>
              </c:extLst>
            </c:dLbl>
            <c:dLbl>
              <c:idx val="2"/>
              <c:layout>
                <c:manualLayout>
                  <c:x val="0.12126387272608198"/>
                  <c:y val="-0.13010952040085899"/>
                </c:manualLayout>
              </c:layout>
              <c:tx>
                <c:rich>
                  <a:bodyPr/>
                  <a:lstStyle/>
                  <a:p>
                    <a:r>
                      <a:rPr lang="en-US"/>
                      <a:t>$5</a:t>
                    </a:r>
                    <a:r>
                      <a:rPr lang="en-US" baseline="0"/>
                      <a:t> - $49.99</a:t>
                    </a:r>
                    <a:r>
                      <a:rPr lang="en-US"/>
                      <a:t/>
                    </a:r>
                    <a:br>
                      <a:rPr lang="en-US"/>
                    </a:br>
                    <a:r>
                      <a:rPr lang="en-US"/>
                      <a:t>86 (3.9%)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323-4817-A28B-A63ABC3AC0F4}"/>
                </c:ext>
                <c:ext xmlns:c15="http://schemas.microsoft.com/office/drawing/2012/chart" uri="{CE6537A1-D6FC-4f65-9D91-7224C49458BB}">
                  <c15:layout/>
                </c:ext>
              </c:extLst>
            </c:dLbl>
            <c:dLbl>
              <c:idx val="3"/>
              <c:layout>
                <c:manualLayout>
                  <c:x val="9.7209921696448209E-2"/>
                  <c:y val="-5.214197668611268E-2"/>
                </c:manualLayout>
              </c:layout>
              <c:tx>
                <c:rich>
                  <a:bodyPr/>
                  <a:lstStyle/>
                  <a:p>
                    <a:r>
                      <a:rPr lang="en-US"/>
                      <a:t>$50</a:t>
                    </a:r>
                    <a:r>
                      <a:rPr lang="en-US" baseline="0"/>
                      <a:t> - $99.99</a:t>
                    </a:r>
                  </a:p>
                  <a:p>
                    <a:r>
                      <a:rPr lang="en-US" baseline="0"/>
                      <a:t>14 (0.6%)</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323-4817-A28B-A63ABC3AC0F4}"/>
                </c:ext>
                <c:ext xmlns:c15="http://schemas.microsoft.com/office/drawing/2012/chart" uri="{CE6537A1-D6FC-4f65-9D91-7224C49458BB}">
                  <c15:layout/>
                </c:ext>
              </c:extLst>
            </c:dLbl>
            <c:dLbl>
              <c:idx val="4"/>
              <c:layout>
                <c:manualLayout>
                  <c:x val="0.10402315353575045"/>
                  <c:y val="7.032819025152208E-2"/>
                </c:manualLayout>
              </c:layout>
              <c:tx>
                <c:rich>
                  <a:bodyPr/>
                  <a:lstStyle/>
                  <a:p>
                    <a:r>
                      <a:rPr lang="en-US"/>
                      <a:t>$100 - $499.99</a:t>
                    </a:r>
                    <a:r>
                      <a:rPr lang="en-US" baseline="0"/>
                      <a:t/>
                    </a:r>
                    <a:br>
                      <a:rPr lang="en-US" baseline="0"/>
                    </a:br>
                    <a:r>
                      <a:rPr lang="en-US" baseline="0"/>
                      <a:t>18 (0.8%)</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323-4817-A28B-A63ABC3AC0F4}"/>
                </c:ext>
                <c:ext xmlns:c15="http://schemas.microsoft.com/office/drawing/2012/chart" uri="{CE6537A1-D6FC-4f65-9D91-7224C49458BB}">
                  <c15:layout/>
                </c:ext>
              </c:extLst>
            </c:dLbl>
            <c:dLbl>
              <c:idx val="5"/>
              <c:layout>
                <c:manualLayout>
                  <c:x val="0.10903370763875245"/>
                  <c:y val="0.19293968567694209"/>
                </c:manualLayout>
              </c:layout>
              <c:tx>
                <c:rich>
                  <a:bodyPr/>
                  <a:lstStyle/>
                  <a:p>
                    <a:r>
                      <a:rPr lang="en-US"/>
                      <a:t>$500  - $999.99</a:t>
                    </a:r>
                    <a:br>
                      <a:rPr lang="en-US"/>
                    </a:br>
                    <a:r>
                      <a:rPr lang="en-US"/>
                      <a:t>5</a:t>
                    </a:r>
                    <a:r>
                      <a:rPr lang="en-US" baseline="0"/>
                      <a:t> </a:t>
                    </a:r>
                    <a:r>
                      <a:rPr lang="en-US"/>
                      <a:t>(0.2%)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0323-4817-A28B-A63ABC3AC0F4}"/>
                </c:ext>
                <c:ext xmlns:c15="http://schemas.microsoft.com/office/drawing/2012/chart" uri="{CE6537A1-D6FC-4f65-9D91-7224C49458BB}">
                  <c15:layout/>
                </c:ext>
              </c:extLst>
            </c:dLbl>
            <c:dLbl>
              <c:idx val="6"/>
              <c:layout>
                <c:manualLayout>
                  <c:x val="-6.6676238406859489E-2"/>
                  <c:y val="0.15442395358474928"/>
                </c:manualLayout>
              </c:layout>
              <c:tx>
                <c:rich>
                  <a:bodyPr/>
                  <a:lstStyle/>
                  <a:p>
                    <a:r>
                      <a:rPr lang="en-US"/>
                      <a:t>$1,000 +</a:t>
                    </a:r>
                    <a:br>
                      <a:rPr lang="en-US"/>
                    </a:br>
                    <a:r>
                      <a:rPr lang="en-US"/>
                      <a:t>3 (0.1%)</a:t>
                    </a:r>
                  </a:p>
                  <a:p>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323-4817-A28B-A63ABC3AC0F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Sheet2!$A$1:$G$1</c:f>
              <c:strCache>
                <c:ptCount val="7"/>
                <c:pt idx="0">
                  <c:v>$0 </c:v>
                </c:pt>
                <c:pt idx="1">
                  <c:v>$5 or less</c:v>
                </c:pt>
                <c:pt idx="2">
                  <c:v>$50 or less</c:v>
                </c:pt>
                <c:pt idx="3">
                  <c:v>$100 or less</c:v>
                </c:pt>
                <c:pt idx="4">
                  <c:v>$500 or less</c:v>
                </c:pt>
                <c:pt idx="5">
                  <c:v>$1,000 or less</c:v>
                </c:pt>
                <c:pt idx="6">
                  <c:v>over $1,000</c:v>
                </c:pt>
              </c:strCache>
            </c:strRef>
          </c:cat>
          <c:val>
            <c:numRef>
              <c:f>Sheet2!$A$2:$G$2</c:f>
              <c:numCache>
                <c:formatCode>General</c:formatCode>
                <c:ptCount val="7"/>
                <c:pt idx="0" formatCode="#,##0">
                  <c:v>1926</c:v>
                </c:pt>
                <c:pt idx="1">
                  <c:v>125</c:v>
                </c:pt>
                <c:pt idx="2">
                  <c:v>86</c:v>
                </c:pt>
                <c:pt idx="3">
                  <c:v>14</c:v>
                </c:pt>
                <c:pt idx="4">
                  <c:v>18</c:v>
                </c:pt>
                <c:pt idx="5">
                  <c:v>5</c:v>
                </c:pt>
                <c:pt idx="6">
                  <c:v>3</c:v>
                </c:pt>
              </c:numCache>
            </c:numRef>
          </c:val>
          <c:extLst xmlns:c16r2="http://schemas.microsoft.com/office/drawing/2015/06/chart">
            <c:ext xmlns:c16="http://schemas.microsoft.com/office/drawing/2014/chart" uri="{C3380CC4-5D6E-409C-BE32-E72D297353CC}">
              <c16:uniqueId val="{0000000E-0323-4817-A28B-A63ABC3AC0F4}"/>
            </c:ext>
          </c:extLst>
        </c:ser>
        <c:dLbls>
          <c:showLegendKey val="0"/>
          <c:showVal val="0"/>
          <c:showCatName val="0"/>
          <c:showSerName val="0"/>
          <c:showPercent val="0"/>
          <c:showBubbleSize val="0"/>
          <c:showLeaderLines val="1"/>
        </c:dLbls>
        <c:firstSliceAng val="108"/>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r>
              <a:rPr lang="en-US" sz="2000" b="1" baseline="0" dirty="0">
                <a:solidFill>
                  <a:sysClr val="windowText" lastClr="000000"/>
                </a:solidFill>
              </a:rPr>
              <a:t>NUMBER OF REQUESTERS</a:t>
            </a:r>
            <a:br>
              <a:rPr lang="en-US" sz="2000" b="1" baseline="0" dirty="0">
                <a:solidFill>
                  <a:sysClr val="windowText" lastClr="000000"/>
                </a:solidFill>
              </a:rPr>
            </a:br>
            <a:r>
              <a:rPr lang="en-US" sz="2000" b="1" baseline="0" dirty="0">
                <a:solidFill>
                  <a:sysClr val="windowText" lastClr="000000"/>
                </a:solidFill>
              </a:rPr>
              <a:t>BY AMOUNTS PAID IN 1,427 CASES</a:t>
            </a:r>
            <a:br>
              <a:rPr lang="en-US" sz="2000" b="1" baseline="0" dirty="0">
                <a:solidFill>
                  <a:sysClr val="windowText" lastClr="000000"/>
                </a:solidFill>
              </a:rPr>
            </a:br>
            <a:r>
              <a:rPr lang="en-US" sz="2000" b="1" baseline="0" dirty="0">
                <a:solidFill>
                  <a:sysClr val="windowText" lastClr="000000"/>
                </a:solidFill>
              </a:rPr>
              <a:t>COMPLETED BY ALL COUNTIES</a:t>
            </a:r>
          </a:p>
        </c:rich>
      </c:tx>
      <c:layout>
        <c:manualLayout>
          <c:xMode val="edge"/>
          <c:yMode val="edge"/>
          <c:x val="0.246283218503937"/>
          <c:y val="1.1544390284547765E-3"/>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631185737099563"/>
          <c:y val="0.27721184396484855"/>
          <c:w val="0.40737645318327531"/>
          <c:h val="0.64446295174641632"/>
        </c:manualLayout>
      </c:layout>
      <c:pieChart>
        <c:varyColors val="1"/>
        <c:ser>
          <c:idx val="0"/>
          <c:order val="0"/>
          <c:spPr>
            <a:solidFill>
              <a:srgbClr val="0070C0"/>
            </a:solidFill>
            <a:ln w="12700">
              <a:solidFill>
                <a:sysClr val="windowText" lastClr="000000"/>
              </a:solidFill>
            </a:ln>
          </c:spPr>
          <c:explosion val="12"/>
          <c:dPt>
            <c:idx val="0"/>
            <c:bubble3D val="0"/>
            <c:spPr>
              <a:solidFill>
                <a:srgbClr val="0070C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1-988A-4881-A40D-C1294DB081A0}"/>
              </c:ext>
            </c:extLst>
          </c:dPt>
          <c:dPt>
            <c:idx val="1"/>
            <c:bubble3D val="0"/>
            <c:spPr>
              <a:solidFill>
                <a:srgbClr val="FFFF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3-988A-4881-A40D-C1294DB081A0}"/>
              </c:ext>
            </c:extLst>
          </c:dPt>
          <c:dPt>
            <c:idx val="2"/>
            <c:bubble3D val="0"/>
            <c:spPr>
              <a:solidFill>
                <a:schemeClr val="accent6">
                  <a:lumMod val="60000"/>
                  <a:lumOff val="40000"/>
                </a:schemeClr>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5-988A-4881-A40D-C1294DB081A0}"/>
              </c:ext>
            </c:extLst>
          </c:dPt>
          <c:dPt>
            <c:idx val="3"/>
            <c:bubble3D val="0"/>
            <c:spPr>
              <a:solidFill>
                <a:srgbClr val="FF00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7-988A-4881-A40D-C1294DB081A0}"/>
              </c:ext>
            </c:extLst>
          </c:dPt>
          <c:dPt>
            <c:idx val="4"/>
            <c:bubble3D val="0"/>
            <c:spPr>
              <a:solidFill>
                <a:schemeClr val="accent6"/>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9-988A-4881-A40D-C1294DB081A0}"/>
              </c:ext>
            </c:extLst>
          </c:dPt>
          <c:dPt>
            <c:idx val="5"/>
            <c:bubble3D val="0"/>
            <c:spPr>
              <a:solidFill>
                <a:srgbClr val="00B0F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B-988A-4881-A40D-C1294DB081A0}"/>
              </c:ext>
            </c:extLst>
          </c:dPt>
          <c:dPt>
            <c:idx val="6"/>
            <c:bubble3D val="0"/>
            <c:spPr>
              <a:solidFill>
                <a:srgbClr val="FF0000"/>
              </a:solidFill>
              <a:ln w="12700">
                <a:solidFill>
                  <a:sysClr val="windowText" lastClr="000000"/>
                </a:solidFill>
              </a:ln>
              <a:effectLst/>
            </c:spPr>
            <c:extLst xmlns:c16r2="http://schemas.microsoft.com/office/drawing/2015/06/chart">
              <c:ext xmlns:c16="http://schemas.microsoft.com/office/drawing/2014/chart" uri="{C3380CC4-5D6E-409C-BE32-E72D297353CC}">
                <c16:uniqueId val="{0000000D-988A-4881-A40D-C1294DB081A0}"/>
              </c:ext>
            </c:extLst>
          </c:dPt>
          <c:dLbls>
            <c:dLbl>
              <c:idx val="0"/>
              <c:layout>
                <c:manualLayout>
                  <c:x val="7.470256237164212E-2"/>
                  <c:y val="-7.8338582677165411E-2"/>
                </c:manualLayout>
              </c:layout>
              <c:tx>
                <c:rich>
                  <a:bodyPr rot="0" spcFirstLastPara="1" vertOverflow="ellipsis" vert="horz" wrap="square" lIns="38100" tIns="19050" rIns="38100" bIns="19050" anchor="ctr" anchorCtr="1">
                    <a:noAutofit/>
                  </a:bodyPr>
                  <a:lstStyle/>
                  <a:p>
                    <a:pPr>
                      <a:defRPr sz="1300" b="1" i="0" u="none" strike="noStrike" kern="1200" baseline="0">
                        <a:solidFill>
                          <a:schemeClr val="tx1"/>
                        </a:solidFill>
                        <a:latin typeface="+mn-lt"/>
                        <a:ea typeface="+mn-ea"/>
                        <a:cs typeface="+mn-cs"/>
                      </a:defRPr>
                    </a:pPr>
                    <a:r>
                      <a:rPr lang="en-US" sz="1300" b="1" i="0" baseline="0">
                        <a:solidFill>
                          <a:schemeClr val="tx1"/>
                        </a:solidFill>
                      </a:rPr>
                      <a:t>$0</a:t>
                    </a:r>
                    <a:br>
                      <a:rPr lang="en-US" sz="1300" b="1" i="0" baseline="0">
                        <a:solidFill>
                          <a:schemeClr val="tx1"/>
                        </a:solidFill>
                      </a:rPr>
                    </a:br>
                    <a:fld id="{C03E0E97-155F-4B00-A461-856E878BBC31}" type="VALUE">
                      <a:rPr lang="en-US" sz="1300" b="1" i="0" baseline="0">
                        <a:solidFill>
                          <a:schemeClr val="tx1"/>
                        </a:solidFill>
                      </a:rPr>
                      <a:pPr>
                        <a:defRPr sz="1300" b="1">
                          <a:solidFill>
                            <a:schemeClr val="tx1"/>
                          </a:solidFill>
                        </a:defRPr>
                      </a:pPr>
                      <a:t>[VALUE]</a:t>
                    </a:fld>
                    <a:r>
                      <a:rPr lang="en-US" sz="1300" b="1" i="0" baseline="0">
                        <a:solidFill>
                          <a:schemeClr val="tx1"/>
                        </a:solidFill>
                      </a:rPr>
                      <a:t/>
                    </a:r>
                    <a:br>
                      <a:rPr lang="en-US" sz="1300" b="1" i="0" baseline="0">
                        <a:solidFill>
                          <a:schemeClr val="tx1"/>
                        </a:solidFill>
                      </a:rPr>
                    </a:br>
                    <a:r>
                      <a:rPr lang="en-US" sz="1300" b="1" i="0" baseline="0">
                        <a:solidFill>
                          <a:schemeClr val="tx1"/>
                        </a:solidFill>
                      </a:rPr>
                      <a:t>(57.7%)</a:t>
                    </a:r>
                  </a:p>
                </c:rich>
              </c:tx>
              <c:spPr>
                <a:noFill/>
                <a:ln>
                  <a:noFill/>
                </a:ln>
                <a:effectLst/>
              </c:spPr>
              <c:txPr>
                <a:bodyPr rot="0" spcFirstLastPara="1" vertOverflow="ellipsis" vert="horz" wrap="square" lIns="38100" tIns="19050" rIns="38100" bIns="19050" anchor="ctr" anchorCtr="1">
                  <a:no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88A-4881-A40D-C1294DB081A0}"/>
                </c:ext>
                <c:ext xmlns:c15="http://schemas.microsoft.com/office/drawing/2012/chart" uri="{CE6537A1-D6FC-4f65-9D91-7224C49458BB}">
                  <c15:layout>
                    <c:manualLayout>
                      <c:w val="0.10244012204808373"/>
                      <c:h val="0.18125841088045813"/>
                    </c:manualLayout>
                  </c15:layout>
                  <c15:dlblFieldTable/>
                  <c15:showDataLabelsRange val="0"/>
                </c:ext>
              </c:extLst>
            </c:dLbl>
            <c:dLbl>
              <c:idx val="1"/>
              <c:layout>
                <c:manualLayout>
                  <c:x val="-6.1165928477690291E-2"/>
                  <c:y val="-2.080812266887681E-2"/>
                </c:manualLayout>
              </c:layout>
              <c:tx>
                <c:rich>
                  <a:bodyPr/>
                  <a:lstStyle/>
                  <a:p>
                    <a:r>
                      <a:rPr lang="en-US"/>
                      <a:t>$1</a:t>
                    </a:r>
                    <a:r>
                      <a:rPr lang="en-US" baseline="0"/>
                      <a:t> - $4.99</a:t>
                    </a:r>
                    <a:r>
                      <a:rPr lang="en-US"/>
                      <a:t/>
                    </a:r>
                    <a:br>
                      <a:rPr lang="en-US"/>
                    </a:br>
                    <a:fld id="{5BCC932D-83AC-4A5E-96E3-DE466E98F391}" type="VALUE">
                      <a:rPr lang="en-US"/>
                      <a:pPr/>
                      <a:t>[VALUE]</a:t>
                    </a:fld>
                    <a:r>
                      <a:rPr lang="en-US" baseline="0"/>
                      <a:t> (24.7%)</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88A-4881-A40D-C1294DB081A0}"/>
                </c:ext>
                <c:ext xmlns:c15="http://schemas.microsoft.com/office/drawing/2012/chart" uri="{CE6537A1-D6FC-4f65-9D91-7224C49458BB}">
                  <c15:layout/>
                  <c15:dlblFieldTable/>
                  <c15:showDataLabelsRange val="0"/>
                </c:ext>
              </c:extLst>
            </c:dLbl>
            <c:dLbl>
              <c:idx val="2"/>
              <c:layout>
                <c:manualLayout>
                  <c:x val="-4.9348198077927397E-2"/>
                  <c:y val="0.17595108565974707"/>
                </c:manualLayout>
              </c:layout>
              <c:tx>
                <c:rich>
                  <a:bodyPr/>
                  <a:lstStyle/>
                  <a:p>
                    <a:r>
                      <a:rPr lang="en-US"/>
                      <a:t>$5</a:t>
                    </a:r>
                    <a:r>
                      <a:rPr lang="en-US" baseline="0"/>
                      <a:t> - $49.99</a:t>
                    </a:r>
                    <a:r>
                      <a:rPr lang="en-US"/>
                      <a:t/>
                    </a:r>
                    <a:br>
                      <a:rPr lang="en-US"/>
                    </a:br>
                    <a:r>
                      <a:rPr lang="en-US"/>
                      <a:t>199 (13.9%)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88A-4881-A40D-C1294DB081A0}"/>
                </c:ext>
                <c:ext xmlns:c15="http://schemas.microsoft.com/office/drawing/2012/chart" uri="{CE6537A1-D6FC-4f65-9D91-7224C49458BB}">
                  <c15:layout/>
                </c:ext>
              </c:extLst>
            </c:dLbl>
            <c:dLbl>
              <c:idx val="3"/>
              <c:layout>
                <c:manualLayout>
                  <c:x val="-0.11818781769361364"/>
                  <c:y val="0.16603984729181573"/>
                </c:manualLayout>
              </c:layout>
              <c:tx>
                <c:rich>
                  <a:bodyPr/>
                  <a:lstStyle/>
                  <a:p>
                    <a:r>
                      <a:rPr lang="en-US"/>
                      <a:t>$50</a:t>
                    </a:r>
                    <a:r>
                      <a:rPr lang="en-US" baseline="0"/>
                      <a:t> - $99.99</a:t>
                    </a:r>
                  </a:p>
                  <a:p>
                    <a:r>
                      <a:rPr lang="en-US" baseline="0"/>
                      <a:t>26 (1.8%)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88A-4881-A40D-C1294DB081A0}"/>
                </c:ext>
                <c:ext xmlns:c15="http://schemas.microsoft.com/office/drawing/2012/chart" uri="{CE6537A1-D6FC-4f65-9D91-7224C49458BB}">
                  <c15:layout/>
                </c:ext>
              </c:extLst>
            </c:dLbl>
            <c:dLbl>
              <c:idx val="4"/>
              <c:layout>
                <c:manualLayout>
                  <c:x val="-0.13270109470481256"/>
                  <c:y val="6.7297780959198222E-2"/>
                </c:manualLayout>
              </c:layout>
              <c:tx>
                <c:rich>
                  <a:bodyPr/>
                  <a:lstStyle/>
                  <a:p>
                    <a:r>
                      <a:rPr lang="en-US"/>
                      <a:t>$100 - $499.99</a:t>
                    </a:r>
                    <a:r>
                      <a:rPr lang="en-US" baseline="0"/>
                      <a:t/>
                    </a:r>
                    <a:br>
                      <a:rPr lang="en-US" baseline="0"/>
                    </a:br>
                    <a:r>
                      <a:rPr lang="en-US" baseline="0"/>
                      <a:t>20 (1.4%)</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88A-4881-A40D-C1294DB081A0}"/>
                </c:ext>
                <c:ext xmlns:c15="http://schemas.microsoft.com/office/drawing/2012/chart" uri="{CE6537A1-D6FC-4f65-9D91-7224C49458BB}">
                  <c15:layout/>
                </c:ext>
              </c:extLst>
            </c:dLbl>
            <c:dLbl>
              <c:idx val="5"/>
              <c:layout>
                <c:manualLayout>
                  <c:x val="-7.224161759050754E-2"/>
                  <c:y val="-3.1302791696492457E-2"/>
                </c:manualLayout>
              </c:layout>
              <c:tx>
                <c:rich>
                  <a:bodyPr/>
                  <a:lstStyle/>
                  <a:p>
                    <a:r>
                      <a:rPr lang="en-US"/>
                      <a:t>$500  - $999.99</a:t>
                    </a:r>
                    <a:br>
                      <a:rPr lang="en-US"/>
                    </a:br>
                    <a:r>
                      <a:rPr lang="en-US"/>
                      <a:t>5 (0.4%)</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88A-4881-A40D-C1294DB081A0}"/>
                </c:ext>
                <c:ext xmlns:c15="http://schemas.microsoft.com/office/drawing/2012/chart" uri="{CE6537A1-D6FC-4f65-9D91-7224C49458BB}">
                  <c15:layout/>
                </c:ext>
              </c:extLst>
            </c:dLbl>
            <c:dLbl>
              <c:idx val="6"/>
              <c:layout>
                <c:manualLayout>
                  <c:x val="0.12952763212884735"/>
                  <c:y val="-5.0280973849560678E-2"/>
                </c:manualLayout>
              </c:layout>
              <c:tx>
                <c:rich>
                  <a:bodyPr rot="0" spcFirstLastPara="1" vertOverflow="ellipsis" vert="horz" wrap="square" lIns="38100" tIns="19050" rIns="38100" bIns="19050" anchor="ctr" anchorCtr="1">
                    <a:noAutofit/>
                  </a:bodyPr>
                  <a:lstStyle/>
                  <a:p>
                    <a:pPr>
                      <a:defRPr sz="1300" b="1" i="0" u="none" strike="noStrike" kern="1200" baseline="0">
                        <a:solidFill>
                          <a:schemeClr val="tx1"/>
                        </a:solidFill>
                        <a:latin typeface="+mn-lt"/>
                        <a:ea typeface="+mn-ea"/>
                        <a:cs typeface="+mn-cs"/>
                      </a:defRPr>
                    </a:pPr>
                    <a:r>
                      <a:rPr lang="en-US" sz="1300" baseline="0">
                        <a:solidFill>
                          <a:schemeClr val="tx1"/>
                        </a:solidFill>
                      </a:rPr>
                      <a:t>$1,000 or more</a:t>
                    </a:r>
                    <a:br>
                      <a:rPr lang="en-US" sz="1300" baseline="0">
                        <a:solidFill>
                          <a:schemeClr val="tx1"/>
                        </a:solidFill>
                      </a:rPr>
                    </a:br>
                    <a:r>
                      <a:rPr lang="en-US" sz="1300" baseline="0">
                        <a:solidFill>
                          <a:schemeClr val="tx1"/>
                        </a:solidFill>
                      </a:rPr>
                      <a:t>0</a:t>
                    </a:r>
                  </a:p>
                  <a:p>
                    <a:pPr>
                      <a:defRPr sz="1300" b="1">
                        <a:solidFill>
                          <a:schemeClr val="tx1"/>
                        </a:solidFill>
                      </a:defRPr>
                    </a:pPr>
                    <a:endParaRPr lang="en-US" sz="13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988A-4881-A40D-C1294DB081A0}"/>
                </c:ext>
                <c:ext xmlns:c15="http://schemas.microsoft.com/office/drawing/2012/chart" uri="{CE6537A1-D6FC-4f65-9D91-7224C49458BB}">
                  <c15:layout>
                    <c:manualLayout>
                      <c:w val="0.18484757764654414"/>
                      <c:h val="0.10359004466546944"/>
                    </c:manualLayout>
                  </c15:layout>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Sheet2!$A$1:$G$1</c:f>
              <c:strCache>
                <c:ptCount val="7"/>
                <c:pt idx="0">
                  <c:v>$0 </c:v>
                </c:pt>
                <c:pt idx="1">
                  <c:v>$1 - $4.99</c:v>
                </c:pt>
                <c:pt idx="2">
                  <c:v>$5 - $49.99</c:v>
                </c:pt>
                <c:pt idx="3">
                  <c:v>$50 - $99.99</c:v>
                </c:pt>
                <c:pt idx="4">
                  <c:v>$100 - $499.99</c:v>
                </c:pt>
                <c:pt idx="5">
                  <c:v>$500 - $999.99</c:v>
                </c:pt>
                <c:pt idx="6">
                  <c:v>$1,000 +</c:v>
                </c:pt>
              </c:strCache>
            </c:strRef>
          </c:cat>
          <c:val>
            <c:numRef>
              <c:f>Sheet2!$A$2:$G$2</c:f>
              <c:numCache>
                <c:formatCode>General</c:formatCode>
                <c:ptCount val="7"/>
                <c:pt idx="0" formatCode="#,##0">
                  <c:v>824</c:v>
                </c:pt>
                <c:pt idx="1">
                  <c:v>353</c:v>
                </c:pt>
                <c:pt idx="2">
                  <c:v>199</c:v>
                </c:pt>
                <c:pt idx="3">
                  <c:v>26</c:v>
                </c:pt>
                <c:pt idx="4">
                  <c:v>20</c:v>
                </c:pt>
                <c:pt idx="5">
                  <c:v>5</c:v>
                </c:pt>
                <c:pt idx="6">
                  <c:v>0</c:v>
                </c:pt>
              </c:numCache>
            </c:numRef>
          </c:val>
          <c:extLst xmlns:c16r2="http://schemas.microsoft.com/office/drawing/2015/06/chart">
            <c:ext xmlns:c16="http://schemas.microsoft.com/office/drawing/2014/chart" uri="{C3380CC4-5D6E-409C-BE32-E72D297353CC}">
              <c16:uniqueId val="{0000000E-988A-4881-A40D-C1294DB081A0}"/>
            </c:ext>
          </c:extLst>
        </c:ser>
        <c:dLbls>
          <c:showLegendKey val="0"/>
          <c:showVal val="0"/>
          <c:showCatName val="0"/>
          <c:showSerName val="0"/>
          <c:showPercent val="0"/>
          <c:showBubbleSize val="0"/>
          <c:showLeaderLines val="1"/>
        </c:dLbls>
        <c:firstSliceAng val="320"/>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en-US" sz="2000" baseline="0">
                <a:solidFill>
                  <a:sysClr val="windowText" lastClr="000000"/>
                </a:solidFill>
              </a:rPr>
              <a:t>BREAKDOWN OF $37,603 IN FEES &amp; COSTS PAID</a:t>
            </a:r>
            <a:br>
              <a:rPr lang="en-US" sz="2000" baseline="0">
                <a:solidFill>
                  <a:sysClr val="windowText" lastClr="000000"/>
                </a:solidFill>
              </a:rPr>
            </a:br>
            <a:r>
              <a:rPr lang="en-US" sz="2000" baseline="0">
                <a:solidFill>
                  <a:sysClr val="windowText" lastClr="000000"/>
                </a:solidFill>
              </a:rPr>
              <a:t>FOR 2,179 COMPLETED RECORD REQUESTS</a:t>
            </a: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8233888346374273E-2"/>
          <c:y val="0.18633604622951544"/>
          <c:w val="0.84084720659917511"/>
          <c:h val="0.66689608670425093"/>
        </c:manualLayout>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1-FA08-4E8A-A84B-B9C3132C918C}"/>
              </c:ext>
            </c:extLst>
          </c:dPt>
          <c:dPt>
            <c:idx val="1"/>
            <c:invertIfNegative val="0"/>
            <c:bubble3D val="0"/>
            <c:explosion val="26"/>
            <c:spPr>
              <a:solidFill>
                <a:srgbClr val="FFFF00"/>
              </a:solidFill>
              <a:ln w="19050">
                <a:solidFill>
                  <a:schemeClr val="tx1"/>
                </a:solidFill>
              </a:ln>
              <a:effectLst/>
            </c:spPr>
            <c:extLst xmlns:c16r2="http://schemas.microsoft.com/office/drawing/2015/06/chart">
              <c:ext xmlns:c16="http://schemas.microsoft.com/office/drawing/2014/chart" uri="{C3380CC4-5D6E-409C-BE32-E72D297353CC}">
                <c16:uniqueId val="{00000003-FA08-4E8A-A84B-B9C3132C918C}"/>
              </c:ext>
            </c:extLst>
          </c:dPt>
          <c:dPt>
            <c:idx val="2"/>
            <c:invertIfNegative val="0"/>
            <c:bubble3D val="0"/>
            <c:explosion val="28"/>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FA08-4E8A-A84B-B9C3132C918C}"/>
              </c:ext>
            </c:extLst>
          </c:dPt>
          <c:dPt>
            <c:idx val="3"/>
            <c:invertIfNegative val="0"/>
            <c:bubble3D val="0"/>
            <c:explosion val="40"/>
            <c:spPr>
              <a:solidFill>
                <a:srgbClr val="FFFF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FA08-4E8A-A84B-B9C3132C918C}"/>
              </c:ext>
            </c:extLst>
          </c:dPt>
          <c:dPt>
            <c:idx val="4"/>
            <c:invertIfNegative val="0"/>
            <c:bubble3D val="0"/>
            <c:spPr>
              <a:solidFill>
                <a:srgbClr val="FFC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9-FA08-4E8A-A84B-B9C3132C918C}"/>
              </c:ext>
            </c:extLst>
          </c:dPt>
          <c:dPt>
            <c:idx val="5"/>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B-FA08-4E8A-A84B-B9C3132C918C}"/>
              </c:ext>
            </c:extLst>
          </c:dPt>
          <c:dPt>
            <c:idx val="6"/>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D-FA08-4E8A-A84B-B9C3132C918C}"/>
              </c:ext>
            </c:extLst>
          </c:dPt>
          <c:dPt>
            <c:idx val="7"/>
            <c:invertIfNegative val="0"/>
            <c:bubble3D val="0"/>
            <c:spPr>
              <a:solidFill>
                <a:schemeClr val="accent1"/>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F-FA08-4E8A-A84B-B9C3132C918C}"/>
              </c:ext>
            </c:extLst>
          </c:dPt>
          <c:dLbls>
            <c:dLbl>
              <c:idx val="0"/>
              <c:layout>
                <c:manualLayout>
                  <c:x val="0"/>
                  <c:y val="2.801120448179168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A08-4E8A-A84B-B9C3132C918C}"/>
                </c:ext>
                <c:ext xmlns:c15="http://schemas.microsoft.com/office/drawing/2012/chart" uri="{CE6537A1-D6FC-4f65-9D91-7224C49458BB}">
                  <c15:layout/>
                </c:ext>
              </c:extLst>
            </c:dLbl>
            <c:dLbl>
              <c:idx val="1"/>
              <c:layout/>
              <c:tx>
                <c:rich>
                  <a:bodyPr/>
                  <a:lstStyle/>
                  <a:p>
                    <a:r>
                      <a:rPr lang="en-US"/>
                      <a:t>$203.34</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A08-4E8A-A84B-B9C3132C918C}"/>
                </c:ext>
                <c:ext xmlns:c15="http://schemas.microsoft.com/office/drawing/2012/chart" uri="{CE6537A1-D6FC-4f65-9D91-7224C49458BB}">
                  <c15:layout/>
                </c:ext>
              </c:extLst>
            </c:dLbl>
            <c:dLbl>
              <c:idx val="4"/>
              <c:layout>
                <c:manualLayout>
                  <c:x val="-1.1493755588243776E-3"/>
                  <c:y val="-5.8355940801517459E-3"/>
                </c:manualLayout>
              </c:layout>
              <c:tx>
                <c:rich>
                  <a:bodyPr/>
                  <a:lstStyle/>
                  <a:p>
                    <a:r>
                      <a:rPr lang="en-US"/>
                      <a:t>$4,602.46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FA08-4E8A-A84B-B9C3132C918C}"/>
                </c:ext>
                <c:ext xmlns:c15="http://schemas.microsoft.com/office/drawing/2012/chart" uri="{CE6537A1-D6FC-4f65-9D91-7224C49458BB}">
                  <c15:layout/>
                </c:ext>
              </c:extLst>
            </c:dLbl>
            <c:dLbl>
              <c:idx val="5"/>
              <c:layout>
                <c:manualLayout>
                  <c:x val="0"/>
                  <c:y val="2.8011204481792717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FA08-4E8A-A84B-B9C3132C918C}"/>
                </c:ext>
                <c:ext xmlns:c15="http://schemas.microsoft.com/office/drawing/2012/chart" uri="{CE6537A1-D6FC-4f65-9D91-7224C49458BB}">
                  <c15:layout/>
                </c:ext>
              </c:extLst>
            </c:dLbl>
            <c:dLbl>
              <c:idx val="6"/>
              <c:layout/>
              <c:tx>
                <c:rich>
                  <a:bodyPr/>
                  <a:lstStyle/>
                  <a:p>
                    <a:r>
                      <a:rPr lang="en-US"/>
                      <a:t>$1,647.75</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FA08-4E8A-A84B-B9C3132C918C}"/>
                </c:ext>
                <c:ext xmlns:c15="http://schemas.microsoft.com/office/drawing/2012/chart" uri="{CE6537A1-D6FC-4f65-9D91-7224C49458BB}">
                  <c15:layout/>
                </c:ext>
              </c:extLst>
            </c:dLbl>
            <c:dLbl>
              <c:idx val="7"/>
              <c:layout/>
              <c:tx>
                <c:rich>
                  <a:bodyPr/>
                  <a:lstStyle/>
                  <a:p>
                    <a:r>
                      <a:rPr lang="en-US"/>
                      <a:t>$25,593.92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FA08-4E8A-A84B-B9C3132C918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Sheet15!$A$1:$H$1</c:f>
              <c:strCache>
                <c:ptCount val="8"/>
                <c:pt idx="0">
                  <c:v>$0                          (1,928 requests)</c:v>
                </c:pt>
                <c:pt idx="1">
                  <c:v>under $5                  (125 requests)      avg. $1.63</c:v>
                </c:pt>
                <c:pt idx="2">
                  <c:v>$5 to $49.99            (86 requests)            avg. $15.41</c:v>
                </c:pt>
                <c:pt idx="3">
                  <c:v>$50 to $99.99                (14 requests)                 avg. $74.38</c:v>
                </c:pt>
                <c:pt idx="4">
                  <c:v>$100 to $499.99         (18 requests)              avg. $255.69</c:v>
                </c:pt>
                <c:pt idx="5">
                  <c:v>$500 to $999.99                (5 requests)              avg. $638.04</c:v>
                </c:pt>
                <c:pt idx="6">
                  <c:v>$1,000 to $9,999.99           (1 request)  $1,647.75               </c:v>
                </c:pt>
                <c:pt idx="7">
                  <c:v>$10,000 &amp; over        (2 requests)                    avg. $12,796.96</c:v>
                </c:pt>
              </c:strCache>
            </c:strRef>
          </c:cat>
          <c:val>
            <c:numRef>
              <c:f>Sheet15!$A$2:$H$2</c:f>
              <c:numCache>
                <c:formatCode>"$"#,##0.00</c:formatCode>
                <c:ptCount val="8"/>
                <c:pt idx="0">
                  <c:v>0</c:v>
                </c:pt>
                <c:pt idx="1">
                  <c:v>203.19</c:v>
                </c:pt>
                <c:pt idx="2">
                  <c:v>1324.86</c:v>
                </c:pt>
                <c:pt idx="3">
                  <c:v>1041.3399999999999</c:v>
                </c:pt>
                <c:pt idx="4">
                  <c:v>4632.46</c:v>
                </c:pt>
                <c:pt idx="5">
                  <c:v>3190.2</c:v>
                </c:pt>
                <c:pt idx="6">
                  <c:v>1647</c:v>
                </c:pt>
                <c:pt idx="7">
                  <c:v>25593.919999999998</c:v>
                </c:pt>
              </c:numCache>
            </c:numRef>
          </c:val>
          <c:extLst xmlns:c16r2="http://schemas.microsoft.com/office/drawing/2015/06/chart">
            <c:ext xmlns:c16="http://schemas.microsoft.com/office/drawing/2014/chart" uri="{C3380CC4-5D6E-409C-BE32-E72D297353CC}">
              <c16:uniqueId val="{00000010-FA08-4E8A-A84B-B9C3132C918C}"/>
            </c:ext>
          </c:extLst>
        </c:ser>
        <c:dLbls>
          <c:dLblPos val="outEnd"/>
          <c:showLegendKey val="0"/>
          <c:showVal val="1"/>
          <c:showCatName val="0"/>
          <c:showSerName val="0"/>
          <c:showPercent val="0"/>
          <c:showBubbleSize val="0"/>
        </c:dLbls>
        <c:gapWidth val="100"/>
        <c:axId val="527128200"/>
        <c:axId val="527128592"/>
      </c:barChart>
      <c:catAx>
        <c:axId val="5271282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527128592"/>
        <c:crosses val="autoZero"/>
        <c:auto val="1"/>
        <c:lblAlgn val="ctr"/>
        <c:lblOffset val="100"/>
        <c:noMultiLvlLbl val="0"/>
      </c:catAx>
      <c:valAx>
        <c:axId val="527128592"/>
        <c:scaling>
          <c:orientation val="minMax"/>
        </c:scaling>
        <c:delete val="0"/>
        <c:axPos val="l"/>
        <c:majorGridlines>
          <c:spPr>
            <a:ln w="9525" cap="flat" cmpd="sng" algn="ctr">
              <a:solidFill>
                <a:schemeClr val="tx1"/>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527128200"/>
        <c:crosses val="autoZero"/>
        <c:crossBetween val="between"/>
        <c:majorUnit val="5000"/>
        <c:minorUnit val="1000"/>
      </c:valAx>
      <c:spPr>
        <a:noFill/>
        <a:ln w="12700">
          <a:solidFill>
            <a:sysClr val="windowText" lastClr="000000"/>
          </a:solid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b="1" i="0" baseline="0"/>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aseline="0" dirty="0">
                <a:solidFill>
                  <a:sysClr val="windowText" lastClr="000000"/>
                </a:solidFill>
              </a:rPr>
              <a:t>BREAKDOWN OF $12,745 IN FEES &amp; COSTS PAID</a:t>
            </a:r>
            <a:br>
              <a:rPr lang="en-US" sz="1800" baseline="0" dirty="0">
                <a:solidFill>
                  <a:sysClr val="windowText" lastClr="000000"/>
                </a:solidFill>
              </a:rPr>
            </a:br>
            <a:r>
              <a:rPr lang="en-US" sz="1800" baseline="0" dirty="0">
                <a:solidFill>
                  <a:sysClr val="windowText" lastClr="000000"/>
                </a:solidFill>
              </a:rPr>
              <a:t>FOR 1,427 RECORD REQUESTS COMPLETED BY ALL COUNTIES</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4680244296386029E-2"/>
          <c:y val="0.21994949160766669"/>
          <c:w val="0.84084720659917511"/>
          <c:h val="0.66689608670425093"/>
        </c:manualLayout>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1-6DB1-4EB6-90F4-38185ED86A93}"/>
              </c:ext>
            </c:extLst>
          </c:dPt>
          <c:dPt>
            <c:idx val="1"/>
            <c:invertIfNegative val="0"/>
            <c:bubble3D val="0"/>
            <c:explosion val="26"/>
            <c:spPr>
              <a:solidFill>
                <a:srgbClr val="FFFF00"/>
              </a:solidFill>
              <a:ln w="19050">
                <a:solidFill>
                  <a:schemeClr val="tx1"/>
                </a:solidFill>
              </a:ln>
              <a:effectLst/>
            </c:spPr>
            <c:extLst xmlns:c16r2="http://schemas.microsoft.com/office/drawing/2015/06/chart">
              <c:ext xmlns:c16="http://schemas.microsoft.com/office/drawing/2014/chart" uri="{C3380CC4-5D6E-409C-BE32-E72D297353CC}">
                <c16:uniqueId val="{00000003-6DB1-4EB6-90F4-38185ED86A93}"/>
              </c:ext>
            </c:extLst>
          </c:dPt>
          <c:dPt>
            <c:idx val="2"/>
            <c:invertIfNegative val="0"/>
            <c:bubble3D val="0"/>
            <c:explosion val="28"/>
            <c:spPr>
              <a:solidFill>
                <a:srgbClr val="00B0F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6DB1-4EB6-90F4-38185ED86A93}"/>
              </c:ext>
            </c:extLst>
          </c:dPt>
          <c:dPt>
            <c:idx val="3"/>
            <c:invertIfNegative val="0"/>
            <c:bubble3D val="0"/>
            <c:explosion val="40"/>
            <c:spPr>
              <a:solidFill>
                <a:srgbClr val="FFFF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6DB1-4EB6-90F4-38185ED86A93}"/>
              </c:ext>
            </c:extLst>
          </c:dPt>
          <c:dPt>
            <c:idx val="4"/>
            <c:invertIfNegative val="0"/>
            <c:bubble3D val="0"/>
            <c:spPr>
              <a:solidFill>
                <a:srgbClr val="FFC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9-6DB1-4EB6-90F4-38185ED86A93}"/>
              </c:ext>
            </c:extLst>
          </c:dPt>
          <c:dPt>
            <c:idx val="5"/>
            <c:invertIfNegative val="0"/>
            <c:bubble3D val="0"/>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B-6DB1-4EB6-90F4-38185ED86A93}"/>
              </c:ext>
            </c:extLst>
          </c:dPt>
          <c:dLbls>
            <c:dLbl>
              <c:idx val="1"/>
              <c:layout>
                <c:manualLayout>
                  <c:x val="6.7526974062197604E-5"/>
                  <c:y val="-3.874494167415583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DB1-4EB6-90F4-38185ED86A93}"/>
                </c:ext>
                <c:ext xmlns:c15="http://schemas.microsoft.com/office/drawing/2012/chart" uri="{CE6537A1-D6FC-4f65-9D91-7224C49458BB}">
                  <c15:layout/>
                </c:ext>
              </c:extLst>
            </c:dLbl>
            <c:dLbl>
              <c:idx val="2"/>
              <c:layout>
                <c:manualLayout>
                  <c:x val="4.9098811293293021E-3"/>
                  <c:y val="-2.801117306426012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DB1-4EB6-90F4-38185ED86A93}"/>
                </c:ext>
                <c:ext xmlns:c15="http://schemas.microsoft.com/office/drawing/2012/chart" uri="{CE6537A1-D6FC-4f65-9D91-7224C49458BB}">
                  <c15:layout/>
                </c:ext>
              </c:extLst>
            </c:dLbl>
            <c:dLbl>
              <c:idx val="4"/>
              <c:layout>
                <c:manualLayout>
                  <c:x val="2.6536368862201034E-4"/>
                  <c:y val="2.5677672643860438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6DB1-4EB6-90F4-38185ED86A93}"/>
                </c:ext>
                <c:ext xmlns:c15="http://schemas.microsoft.com/office/drawing/2012/chart" uri="{CE6537A1-D6FC-4f65-9D91-7224C49458BB}">
                  <c15:layout/>
                </c:ext>
              </c:extLst>
            </c:dLbl>
            <c:dLbl>
              <c:idx val="5"/>
              <c:layout>
                <c:manualLayout>
                  <c:x val="-1.0375281011629196E-16"/>
                  <c:y val="-2.240896358543422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6DB1-4EB6-90F4-38185ED86A9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Sheet15!$A$1:$F$1</c:f>
              <c:strCache>
                <c:ptCount val="6"/>
                <c:pt idx="0">
                  <c:v>$0                                             (824 requests)</c:v>
                </c:pt>
                <c:pt idx="1">
                  <c:v>$1 to $4.99                        (353 requests)                     avg. $1.85</c:v>
                </c:pt>
                <c:pt idx="2">
                  <c:v>$5 to $49.99                           (199 requests)                   avg. $13.84</c:v>
                </c:pt>
                <c:pt idx="3">
                  <c:v>$50 to $99.99                             (26 requests)                             avg. $73.15</c:v>
                </c:pt>
                <c:pt idx="4">
                  <c:v>$100 to $499.99                  (20 requests)                    avg. $232.94</c:v>
                </c:pt>
                <c:pt idx="5">
                  <c:v>$500 to $999.99                   (5 requests)                      avg. $555.24</c:v>
                </c:pt>
              </c:strCache>
            </c:strRef>
          </c:cat>
          <c:val>
            <c:numRef>
              <c:f>Sheet15!$A$2:$F$2</c:f>
              <c:numCache>
                <c:formatCode>"$"#,##0.00</c:formatCode>
                <c:ptCount val="6"/>
                <c:pt idx="0">
                  <c:v>0</c:v>
                </c:pt>
                <c:pt idx="1">
                  <c:v>653.75</c:v>
                </c:pt>
                <c:pt idx="2">
                  <c:v>2754.63</c:v>
                </c:pt>
                <c:pt idx="3">
                  <c:v>1901.88</c:v>
                </c:pt>
                <c:pt idx="4">
                  <c:v>4658.8500000000004</c:v>
                </c:pt>
                <c:pt idx="5">
                  <c:v>2776.2</c:v>
                </c:pt>
              </c:numCache>
            </c:numRef>
          </c:val>
          <c:extLst xmlns:c16r2="http://schemas.microsoft.com/office/drawing/2015/06/chart">
            <c:ext xmlns:c16="http://schemas.microsoft.com/office/drawing/2014/chart" uri="{C3380CC4-5D6E-409C-BE32-E72D297353CC}">
              <c16:uniqueId val="{0000000C-6DB1-4EB6-90F4-38185ED86A93}"/>
            </c:ext>
          </c:extLst>
        </c:ser>
        <c:dLbls>
          <c:dLblPos val="outEnd"/>
          <c:showLegendKey val="0"/>
          <c:showVal val="1"/>
          <c:showCatName val="0"/>
          <c:showSerName val="0"/>
          <c:showPercent val="0"/>
          <c:showBubbleSize val="0"/>
        </c:dLbls>
        <c:gapWidth val="100"/>
        <c:axId val="527129376"/>
        <c:axId val="527129768"/>
      </c:barChart>
      <c:catAx>
        <c:axId val="5271293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27129768"/>
        <c:crosses val="autoZero"/>
        <c:auto val="1"/>
        <c:lblAlgn val="ctr"/>
        <c:lblOffset val="100"/>
        <c:noMultiLvlLbl val="0"/>
      </c:catAx>
      <c:valAx>
        <c:axId val="527129768"/>
        <c:scaling>
          <c:orientation val="minMax"/>
        </c:scaling>
        <c:delete val="0"/>
        <c:axPos val="l"/>
        <c:majorGridlines>
          <c:spPr>
            <a:ln w="9525" cap="flat" cmpd="sng" algn="ctr">
              <a:solidFill>
                <a:schemeClr val="tx1"/>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527129376"/>
        <c:crosses val="autoZero"/>
        <c:crossBetween val="between"/>
        <c:minorUnit val="1000"/>
      </c:valAx>
      <c:spPr>
        <a:noFill/>
        <a:ln w="12700">
          <a:solidFill>
            <a:sysClr val="windowText" lastClr="000000"/>
          </a:solid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b="1" i="0" baseline="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400" b="1" i="0" baseline="0" dirty="0">
                <a:solidFill>
                  <a:sysClr val="windowText" lastClr="000000"/>
                </a:solidFill>
              </a:rPr>
              <a:t>TYPES OF FORMAL UIPA REQUESTS</a:t>
            </a:r>
            <a:br>
              <a:rPr lang="en-US" sz="2400" b="1" i="0" baseline="0" dirty="0">
                <a:solidFill>
                  <a:sysClr val="windowText" lastClr="000000"/>
                </a:solidFill>
              </a:rPr>
            </a:br>
            <a:r>
              <a:rPr lang="en-US" sz="2400" b="1" i="0" baseline="0" dirty="0">
                <a:solidFill>
                  <a:sysClr val="windowText" lastClr="000000"/>
                </a:solidFill>
              </a:rPr>
              <a:t>(2,188 TOTAL)</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1"/>
            </a:solidFill>
            <a:ln>
              <a:solidFill>
                <a:schemeClr val="tx1"/>
              </a:solidFill>
            </a:ln>
          </c:spPr>
          <c:explosion val="10"/>
          <c:dPt>
            <c:idx val="0"/>
            <c:bubble3D val="0"/>
            <c:spPr>
              <a:solidFill>
                <a:srgbClr val="FFFF00"/>
              </a:solidFill>
              <a:ln w="19050">
                <a:solidFill>
                  <a:schemeClr val="tx1"/>
                </a:solidFill>
              </a:ln>
              <a:effectLst/>
            </c:spPr>
            <c:extLst xmlns:c16r2="http://schemas.microsoft.com/office/drawing/2015/06/chart">
              <c:ext xmlns:c16="http://schemas.microsoft.com/office/drawing/2014/chart" uri="{C3380CC4-5D6E-409C-BE32-E72D297353CC}">
                <c16:uniqueId val="{00000001-C269-4CA4-B2A6-E071CBC2EFBF}"/>
              </c:ext>
            </c:extLst>
          </c:dPt>
          <c:dPt>
            <c:idx val="1"/>
            <c:bubble3D val="0"/>
            <c:spPr>
              <a:solidFill>
                <a:srgbClr val="FF0000"/>
              </a:solidFill>
              <a:ln w="19050">
                <a:solidFill>
                  <a:schemeClr val="tx1"/>
                </a:solidFill>
              </a:ln>
              <a:effectLst/>
            </c:spPr>
            <c:extLst xmlns:c16r2="http://schemas.microsoft.com/office/drawing/2015/06/chart">
              <c:ext xmlns:c16="http://schemas.microsoft.com/office/drawing/2014/chart" uri="{C3380CC4-5D6E-409C-BE32-E72D297353CC}">
                <c16:uniqueId val="{00000003-C269-4CA4-B2A6-E071CBC2EFBF}"/>
              </c:ext>
            </c:extLst>
          </c:dPt>
          <c:dPt>
            <c:idx val="2"/>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5-C269-4CA4-B2A6-E071CBC2EFBF}"/>
              </c:ext>
            </c:extLst>
          </c:dPt>
          <c:dLbls>
            <c:dLbl>
              <c:idx val="0"/>
              <c:layout>
                <c:manualLayout>
                  <c:x val="0.11699880107579146"/>
                  <c:y val="-2.7223972003499564E-2"/>
                </c:manualLayout>
              </c:layout>
              <c:tx>
                <c:rich>
                  <a:bodyPr/>
                  <a:lstStyle/>
                  <a:p>
                    <a:r>
                      <a:rPr lang="en-US" sz="1600" b="1" baseline="0" dirty="0">
                        <a:solidFill>
                          <a:sysClr val="windowText" lastClr="000000"/>
                        </a:solidFill>
                      </a:rPr>
                      <a:t>Personal</a:t>
                    </a:r>
                    <a:br>
                      <a:rPr lang="en-US" sz="1600" b="1" baseline="0" dirty="0">
                        <a:solidFill>
                          <a:sysClr val="windowText" lastClr="000000"/>
                        </a:solidFill>
                      </a:rPr>
                    </a:br>
                    <a:r>
                      <a:rPr lang="en-US" sz="1600" b="1" baseline="0" dirty="0">
                        <a:solidFill>
                          <a:sysClr val="windowText" lastClr="000000"/>
                        </a:solidFill>
                      </a:rPr>
                      <a:t>472</a:t>
                    </a:r>
                    <a:br>
                      <a:rPr lang="en-US" sz="1600" b="1" baseline="0" dirty="0">
                        <a:solidFill>
                          <a:sysClr val="windowText" lastClr="000000"/>
                        </a:solidFill>
                      </a:rPr>
                    </a:br>
                    <a:r>
                      <a:rPr lang="en-US" sz="1600" b="1" baseline="0" dirty="0">
                        <a:solidFill>
                          <a:sysClr val="windowText" lastClr="000000"/>
                        </a:solidFill>
                      </a:rPr>
                      <a:t>(21%</a:t>
                    </a:r>
                    <a:r>
                      <a:rPr lang="en-US" sz="1400" b="1" baseline="0" dirty="0">
                        <a:solidFill>
                          <a:sysClr val="windowText" lastClr="000000"/>
                        </a:solidFill>
                      </a:rPr>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269-4CA4-B2A6-E071CBC2EFBF}"/>
                </c:ext>
                <c:ext xmlns:c15="http://schemas.microsoft.com/office/drawing/2012/chart" uri="{CE6537A1-D6FC-4f65-9D91-7224C49458BB}">
                  <c15:layout/>
                </c:ext>
              </c:extLst>
            </c:dLbl>
            <c:dLbl>
              <c:idx val="1"/>
              <c:layout>
                <c:manualLayout>
                  <c:x val="5.2455526392534264E-2"/>
                  <c:y val="2.8178769320501468E-2"/>
                </c:manualLayout>
              </c:layout>
              <c:tx>
                <c:rich>
                  <a:bodyPr/>
                  <a:lstStyle/>
                  <a:p>
                    <a:r>
                      <a:rPr lang="en-US" sz="1600" b="1" i="0" baseline="0" dirty="0">
                        <a:solidFill>
                          <a:sysClr val="windowText" lastClr="000000"/>
                        </a:solidFill>
                      </a:rPr>
                      <a:t>Complex</a:t>
                    </a:r>
                    <a:br>
                      <a:rPr lang="en-US" sz="1600" b="1" i="0" baseline="0" dirty="0">
                        <a:solidFill>
                          <a:sysClr val="windowText" lastClr="000000"/>
                        </a:solidFill>
                      </a:rPr>
                    </a:br>
                    <a:r>
                      <a:rPr lang="en-US" sz="1600" b="1" i="0" baseline="0" dirty="0">
                        <a:solidFill>
                          <a:sysClr val="windowText" lastClr="000000"/>
                        </a:solidFill>
                      </a:rPr>
                      <a:t>102</a:t>
                    </a:r>
                    <a:br>
                      <a:rPr lang="en-US" sz="1600" b="1" i="0" baseline="0" dirty="0">
                        <a:solidFill>
                          <a:sysClr val="windowText" lastClr="000000"/>
                        </a:solidFill>
                      </a:rPr>
                    </a:br>
                    <a:r>
                      <a:rPr lang="en-US" sz="1600" b="1" i="0" baseline="0" dirty="0">
                        <a:solidFill>
                          <a:sysClr val="windowText" lastClr="000000"/>
                        </a:solidFill>
                      </a:rPr>
                      <a:t>(5%)</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269-4CA4-B2A6-E071CBC2EFBF}"/>
                </c:ext>
                <c:ext xmlns:c15="http://schemas.microsoft.com/office/drawing/2012/chart" uri="{CE6537A1-D6FC-4f65-9D91-7224C49458BB}">
                  <c15:layout/>
                </c:ext>
              </c:extLst>
            </c:dLbl>
            <c:dLbl>
              <c:idx val="2"/>
              <c:layout>
                <c:manualLayout>
                  <c:x val="-3.0294631573831037E-2"/>
                  <c:y val="-0.22208420822397196"/>
                </c:manualLayout>
              </c:layout>
              <c:tx>
                <c:rich>
                  <a:bodyPr rot="0" spcFirstLastPara="1" vertOverflow="ellipsis" vert="horz" wrap="square" lIns="38100" tIns="19050" rIns="38100" bIns="19050" anchor="ctr" anchorCtr="1">
                    <a:noAutofit/>
                  </a:bodyPr>
                  <a:lstStyle/>
                  <a:p>
                    <a:pPr>
                      <a:defRPr sz="1800" b="1" i="0" u="none" strike="noStrike" kern="1200" baseline="0">
                        <a:solidFill>
                          <a:sysClr val="windowText" lastClr="000000"/>
                        </a:solidFill>
                        <a:latin typeface="+mn-lt"/>
                        <a:ea typeface="+mn-ea"/>
                        <a:cs typeface="+mn-cs"/>
                      </a:defRPr>
                    </a:pPr>
                    <a:r>
                      <a:rPr lang="en-US" sz="1600" b="1" i="0" baseline="0" dirty="0">
                        <a:solidFill>
                          <a:sysClr val="windowText" lastClr="000000"/>
                        </a:solidFill>
                      </a:rPr>
                      <a:t>Typical</a:t>
                    </a:r>
                    <a:br>
                      <a:rPr lang="en-US" sz="1600" b="1" i="0" baseline="0" dirty="0">
                        <a:solidFill>
                          <a:sysClr val="windowText" lastClr="000000"/>
                        </a:solidFill>
                      </a:rPr>
                    </a:br>
                    <a:r>
                      <a:rPr lang="en-US" sz="1600" b="1" i="0" baseline="0" dirty="0">
                        <a:solidFill>
                          <a:sysClr val="windowText" lastClr="000000"/>
                        </a:solidFill>
                      </a:rPr>
                      <a:t>(</a:t>
                    </a:r>
                    <a:r>
                      <a:rPr lang="en-US" sz="1600" b="1" i="0" baseline="0" dirty="0" err="1">
                        <a:solidFill>
                          <a:sysClr val="windowText" lastClr="000000"/>
                        </a:solidFill>
                      </a:rPr>
                      <a:t>nonpersonal</a:t>
                    </a:r>
                    <a:r>
                      <a:rPr lang="en-US" sz="1600" b="1" i="0" baseline="0" dirty="0">
                        <a:solidFill>
                          <a:sysClr val="windowText" lastClr="000000"/>
                        </a:solidFill>
                      </a:rPr>
                      <a:t>, noncomplex)</a:t>
                    </a:r>
                    <a:br>
                      <a:rPr lang="en-US" sz="1600" b="1" i="0" baseline="0" dirty="0">
                        <a:solidFill>
                          <a:sysClr val="windowText" lastClr="000000"/>
                        </a:solidFill>
                      </a:rPr>
                    </a:br>
                    <a:r>
                      <a:rPr lang="en-US" sz="1600" b="1" i="0" baseline="0" dirty="0">
                        <a:solidFill>
                          <a:sysClr val="windowText" lastClr="000000"/>
                        </a:solidFill>
                      </a:rPr>
                      <a:t>1,614</a:t>
                    </a:r>
                    <a:br>
                      <a:rPr lang="en-US" sz="1600" b="1" i="0" baseline="0" dirty="0">
                        <a:solidFill>
                          <a:sysClr val="windowText" lastClr="000000"/>
                        </a:solidFill>
                      </a:rPr>
                    </a:br>
                    <a:r>
                      <a:rPr lang="en-US" sz="1600" b="1" i="0" baseline="0" dirty="0">
                        <a:solidFill>
                          <a:sysClr val="windowText" lastClr="000000"/>
                        </a:solidFill>
                      </a:rPr>
                      <a:t>(74%)</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269-4CA4-B2A6-E071CBC2EFBF}"/>
                </c:ext>
                <c:ext xmlns:c15="http://schemas.microsoft.com/office/drawing/2012/chart" uri="{CE6537A1-D6FC-4f65-9D91-7224C49458BB}">
                  <c15:layout>
                    <c:manualLayout>
                      <c:w val="0.24519442014192672"/>
                      <c:h val="0.40486118401866433"/>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Sheet1!$A$1:$C$1</c:f>
              <c:strCache>
                <c:ptCount val="3"/>
                <c:pt idx="0">
                  <c:v>Personal Requests</c:v>
                </c:pt>
                <c:pt idx="1">
                  <c:v>Complex Requests</c:v>
                </c:pt>
                <c:pt idx="2">
                  <c:v>Typical Requests</c:v>
                </c:pt>
              </c:strCache>
            </c:strRef>
          </c:cat>
          <c:val>
            <c:numRef>
              <c:f>Sheet1!$A$2:$C$2</c:f>
              <c:numCache>
                <c:formatCode>General</c:formatCode>
                <c:ptCount val="3"/>
                <c:pt idx="0">
                  <c:v>472</c:v>
                </c:pt>
                <c:pt idx="1">
                  <c:v>103</c:v>
                </c:pt>
                <c:pt idx="2" formatCode="#,##0">
                  <c:v>1688</c:v>
                </c:pt>
              </c:numCache>
            </c:numRef>
          </c:val>
          <c:extLst xmlns:c16r2="http://schemas.microsoft.com/office/drawing/2015/06/chart">
            <c:ext xmlns:c16="http://schemas.microsoft.com/office/drawing/2014/chart" uri="{C3380CC4-5D6E-409C-BE32-E72D297353CC}">
              <c16:uniqueId val="{00000006-C269-4CA4-B2A6-E071CBC2EFBF}"/>
            </c:ext>
          </c:extLst>
        </c:ser>
        <c:dLbls>
          <c:showLegendKey val="0"/>
          <c:showVal val="0"/>
          <c:showCatName val="0"/>
          <c:showSerName val="0"/>
          <c:showPercent val="0"/>
          <c:showBubbleSize val="0"/>
          <c:showLeaderLines val="1"/>
        </c:dLbls>
        <c:firstSliceAng val="34"/>
      </c:pieChart>
      <c:spPr>
        <a:noFill/>
        <a:ln>
          <a:no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400" b="1" i="0" baseline="0" dirty="0">
                <a:solidFill>
                  <a:schemeClr val="tx1"/>
                </a:solidFill>
              </a:rPr>
              <a:t>TYPES OF FORMAL UIPA REQUESTS</a:t>
            </a:r>
            <a:br>
              <a:rPr lang="en-US" sz="2400" b="1" i="0" baseline="0" dirty="0">
                <a:solidFill>
                  <a:schemeClr val="tx1"/>
                </a:solidFill>
              </a:rPr>
            </a:br>
            <a:r>
              <a:rPr lang="en-US" sz="2400" b="1" i="0" baseline="0" dirty="0">
                <a:solidFill>
                  <a:schemeClr val="tx1"/>
                </a:solidFill>
              </a:rPr>
              <a:t>TO ALL COUNTIES</a:t>
            </a:r>
          </a:p>
          <a:p>
            <a:pPr>
              <a:defRPr sz="1800" b="1"/>
            </a:pPr>
            <a:r>
              <a:rPr lang="en-US" sz="2400" b="1" i="0" baseline="0" dirty="0">
                <a:solidFill>
                  <a:schemeClr val="tx1"/>
                </a:solidFill>
              </a:rPr>
              <a:t>(1,515 TOTAL)</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0000"/>
            </a:solidFill>
            <a:ln w="19050">
              <a:solidFill>
                <a:sysClr val="windowText" lastClr="000000"/>
              </a:solidFill>
            </a:ln>
          </c:spPr>
          <c:explosion val="10"/>
          <c:dPt>
            <c:idx val="0"/>
            <c:bubble3D val="0"/>
            <c:spPr>
              <a:solidFill>
                <a:srgbClr val="FFFF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BDB9-46D7-A596-7F9A0C12FF2D}"/>
              </c:ext>
            </c:extLst>
          </c:dPt>
          <c:dPt>
            <c:idx val="1"/>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BDB9-46D7-A596-7F9A0C12FF2D}"/>
              </c:ext>
            </c:extLst>
          </c:dPt>
          <c:dPt>
            <c:idx val="2"/>
            <c:bubble3D val="0"/>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BDB9-46D7-A596-7F9A0C12FF2D}"/>
              </c:ext>
            </c:extLst>
          </c:dPt>
          <c:dLbls>
            <c:dLbl>
              <c:idx val="0"/>
              <c:layout>
                <c:manualLayout>
                  <c:x val="8.1607830271216097E-2"/>
                  <c:y val="-2.0040275138021573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r>
                      <a:rPr lang="en-US" sz="1600" b="1" baseline="0" dirty="0">
                        <a:solidFill>
                          <a:schemeClr val="tx1"/>
                        </a:solidFill>
                      </a:rPr>
                      <a:t>Personal</a:t>
                    </a:r>
                    <a:br>
                      <a:rPr lang="en-US" sz="1600" b="1" baseline="0" dirty="0">
                        <a:solidFill>
                          <a:schemeClr val="tx1"/>
                        </a:solidFill>
                      </a:rPr>
                    </a:br>
                    <a:r>
                      <a:rPr lang="en-US" sz="1600" b="1" baseline="0" dirty="0">
                        <a:solidFill>
                          <a:schemeClr val="tx1"/>
                        </a:solidFill>
                      </a:rPr>
                      <a:t>179</a:t>
                    </a:r>
                    <a:br>
                      <a:rPr lang="en-US" sz="1600" b="1" baseline="0" dirty="0">
                        <a:solidFill>
                          <a:schemeClr val="tx1"/>
                        </a:solidFill>
                      </a:rPr>
                    </a:br>
                    <a:r>
                      <a:rPr lang="en-US" sz="1600" b="1" baseline="0" dirty="0">
                        <a:solidFill>
                          <a:schemeClr val="tx1"/>
                        </a:solidFill>
                      </a:rPr>
                      <a:t>(12%)</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DB9-46D7-A596-7F9A0C12FF2D}"/>
                </c:ext>
                <c:ext xmlns:c15="http://schemas.microsoft.com/office/drawing/2012/chart" uri="{CE6537A1-D6FC-4f65-9D91-7224C49458BB}">
                  <c15:layout/>
                </c:ext>
              </c:extLst>
            </c:dLbl>
            <c:dLbl>
              <c:idx val="1"/>
              <c:layout>
                <c:manualLayout>
                  <c:x val="5.2481135170603675E-2"/>
                  <c:y val="8.7414019368268495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r>
                      <a:rPr lang="en-US" sz="1600" b="1" i="0" baseline="0" dirty="0">
                        <a:solidFill>
                          <a:schemeClr val="tx1"/>
                        </a:solidFill>
                      </a:rPr>
                      <a:t>Complex</a:t>
                    </a:r>
                    <a:br>
                      <a:rPr lang="en-US" sz="1600" b="1" i="0" baseline="0" dirty="0">
                        <a:solidFill>
                          <a:schemeClr val="tx1"/>
                        </a:solidFill>
                      </a:rPr>
                    </a:br>
                    <a:r>
                      <a:rPr lang="en-US" sz="1600" b="1" i="0" baseline="0" dirty="0">
                        <a:solidFill>
                          <a:schemeClr val="tx1"/>
                        </a:solidFill>
                      </a:rPr>
                      <a:t>149</a:t>
                    </a:r>
                    <a:br>
                      <a:rPr lang="en-US" sz="1600" b="1" i="0" baseline="0" dirty="0">
                        <a:solidFill>
                          <a:schemeClr val="tx1"/>
                        </a:solidFill>
                      </a:rPr>
                    </a:br>
                    <a:r>
                      <a:rPr lang="en-US" sz="1600" b="1" i="0" baseline="0" dirty="0">
                        <a:solidFill>
                          <a:schemeClr val="tx1"/>
                        </a:solidFill>
                      </a:rPr>
                      <a:t>(10%)</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DB9-46D7-A596-7F9A0C12FF2D}"/>
                </c:ext>
                <c:ext xmlns:c15="http://schemas.microsoft.com/office/drawing/2012/chart" uri="{CE6537A1-D6FC-4f65-9D91-7224C49458BB}">
                  <c15:layout/>
                </c:ext>
              </c:extLst>
            </c:dLbl>
            <c:dLbl>
              <c:idx val="2"/>
              <c:layout>
                <c:manualLayout>
                  <c:x val="-3.307234251968505E-2"/>
                  <c:y val="-0.2815349522581229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r>
                      <a:rPr lang="en-US" sz="1600" b="1" i="0" baseline="0" dirty="0">
                        <a:solidFill>
                          <a:schemeClr val="tx1"/>
                        </a:solidFill>
                      </a:rPr>
                      <a:t>Typical</a:t>
                    </a:r>
                    <a:br>
                      <a:rPr lang="en-US" sz="1600" b="1" i="0" baseline="0" dirty="0">
                        <a:solidFill>
                          <a:schemeClr val="tx1"/>
                        </a:solidFill>
                      </a:rPr>
                    </a:br>
                    <a:r>
                      <a:rPr lang="en-US" sz="1600" b="1" i="0" baseline="0" dirty="0">
                        <a:solidFill>
                          <a:schemeClr val="tx1"/>
                        </a:solidFill>
                      </a:rPr>
                      <a:t>(</a:t>
                    </a:r>
                    <a:r>
                      <a:rPr lang="en-US" sz="1600" b="1" i="0" baseline="0" dirty="0" err="1">
                        <a:solidFill>
                          <a:schemeClr val="tx1"/>
                        </a:solidFill>
                      </a:rPr>
                      <a:t>nonpersonal</a:t>
                    </a:r>
                    <a:r>
                      <a:rPr lang="en-US" sz="1600" b="1" i="0" baseline="0" dirty="0">
                        <a:solidFill>
                          <a:schemeClr val="tx1"/>
                        </a:solidFill>
                      </a:rPr>
                      <a:t>, noncomplex)</a:t>
                    </a:r>
                    <a:br>
                      <a:rPr lang="en-US" sz="1600" b="1" i="0" baseline="0" dirty="0">
                        <a:solidFill>
                          <a:schemeClr val="tx1"/>
                        </a:solidFill>
                      </a:rPr>
                    </a:br>
                    <a:r>
                      <a:rPr lang="en-US" sz="1600" b="1" i="0" baseline="0" dirty="0">
                        <a:solidFill>
                          <a:schemeClr val="tx1"/>
                        </a:solidFill>
                      </a:rPr>
                      <a:t>1,187</a:t>
                    </a:r>
                    <a:br>
                      <a:rPr lang="en-US" sz="1600" b="1" i="0" baseline="0" dirty="0">
                        <a:solidFill>
                          <a:schemeClr val="tx1"/>
                        </a:solidFill>
                      </a:rPr>
                    </a:br>
                    <a:r>
                      <a:rPr lang="en-US" sz="1600" b="1" i="0" baseline="0" dirty="0">
                        <a:solidFill>
                          <a:schemeClr val="tx1"/>
                        </a:solidFill>
                      </a:rPr>
                      <a:t>(78%)</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DB9-46D7-A596-7F9A0C12FF2D}"/>
                </c:ext>
                <c:ext xmlns:c15="http://schemas.microsoft.com/office/drawing/2012/chart" uri="{CE6537A1-D6FC-4f65-9D91-7224C49458BB}">
                  <c15:layout>
                    <c:manualLayout>
                      <c:w val="0.24519444444444444"/>
                      <c:h val="0.35300925925925919"/>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Sheet1!$A$1:$C$1</c:f>
              <c:strCache>
                <c:ptCount val="3"/>
                <c:pt idx="0">
                  <c:v>Personal Requests</c:v>
                </c:pt>
                <c:pt idx="1">
                  <c:v>Complex Requests</c:v>
                </c:pt>
                <c:pt idx="2">
                  <c:v>Typical Requests</c:v>
                </c:pt>
              </c:strCache>
            </c:strRef>
          </c:cat>
          <c:val>
            <c:numRef>
              <c:f>Sheet1!$A$2:$C$2</c:f>
              <c:numCache>
                <c:formatCode>General</c:formatCode>
                <c:ptCount val="3"/>
                <c:pt idx="0">
                  <c:v>179</c:v>
                </c:pt>
                <c:pt idx="1">
                  <c:v>149</c:v>
                </c:pt>
                <c:pt idx="2" formatCode="#,##0">
                  <c:v>1187</c:v>
                </c:pt>
              </c:numCache>
            </c:numRef>
          </c:val>
          <c:extLst xmlns:c16r2="http://schemas.microsoft.com/office/drawing/2015/06/chart">
            <c:ext xmlns:c16="http://schemas.microsoft.com/office/drawing/2014/chart" uri="{C3380CC4-5D6E-409C-BE32-E72D297353CC}">
              <c16:uniqueId val="{00000006-BDB9-46D7-A596-7F9A0C12FF2D}"/>
            </c:ext>
          </c:extLst>
        </c:ser>
        <c:dLbls>
          <c:showLegendKey val="0"/>
          <c:showVal val="0"/>
          <c:showCatName val="0"/>
          <c:showSerName val="0"/>
          <c:showPercent val="0"/>
          <c:showBubbleSize val="0"/>
          <c:showLeaderLines val="1"/>
        </c:dLbls>
        <c:firstSliceAng val="34"/>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800" b="1" baseline="0" dirty="0">
                <a:solidFill>
                  <a:sysClr val="windowText" lastClr="000000"/>
                </a:solidFill>
              </a:rPr>
              <a:t>TYPES OF COMPLETED REQUESTS</a:t>
            </a:r>
            <a:br>
              <a:rPr lang="en-US" sz="1800" b="1" baseline="0" dirty="0">
                <a:solidFill>
                  <a:sysClr val="windowText" lastClr="000000"/>
                </a:solidFill>
              </a:rPr>
            </a:br>
            <a:r>
              <a:rPr lang="en-US" sz="1800" b="1" baseline="0" dirty="0">
                <a:solidFill>
                  <a:sysClr val="windowText" lastClr="000000"/>
                </a:solidFill>
              </a:rPr>
              <a:t>(2,179 TOTAL)</a:t>
            </a:r>
          </a:p>
        </c:rich>
      </c:tx>
      <c:layout>
        <c:manualLayout>
          <c:xMode val="edge"/>
          <c:yMode val="edge"/>
          <c:x val="0.2539374453193351"/>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4469816272965875E-2"/>
          <c:y val="0.20453703703703704"/>
          <c:w val="0.8710857392825897"/>
          <c:h val="0.61598716827063282"/>
        </c:manualLayout>
      </c:layout>
      <c:barChart>
        <c:barDir val="col"/>
        <c:grouping val="clustered"/>
        <c:varyColors val="0"/>
        <c:ser>
          <c:idx val="0"/>
          <c:order val="0"/>
          <c:spPr>
            <a:solidFill>
              <a:srgbClr val="FFFF00"/>
            </a:solidFill>
            <a:ln w="19050">
              <a:solidFill>
                <a:sysClr val="windowText" lastClr="000000"/>
              </a:solidFill>
            </a:ln>
            <a:effectLst/>
          </c:spPr>
          <c:invertIfNegative val="0"/>
          <c:dPt>
            <c:idx val="0"/>
            <c:invertIfNegative val="0"/>
            <c:bubble3D val="0"/>
            <c:spPr>
              <a:solidFill>
                <a:schemeClr val="accent1"/>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5F65-42BF-AB63-73F4958C873A}"/>
              </c:ext>
            </c:extLst>
          </c:dPt>
          <c:dPt>
            <c:idx val="2"/>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5F65-42BF-AB63-73F4958C873A}"/>
              </c:ext>
            </c:extLst>
          </c:dPt>
          <c:dLbls>
            <c:dLbl>
              <c:idx val="0"/>
              <c:layout/>
              <c:tx>
                <c:rich>
                  <a:bodyPr/>
                  <a:lstStyle/>
                  <a:p>
                    <a:fld id="{F23C05C4-63A7-4D6B-996E-B05591507418}" type="VALUE">
                      <a:rPr lang="en-US" b="1"/>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F65-42BF-AB63-73F4958C873A}"/>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Sheet5!$A$1:$C$1</c:f>
              <c:strCache>
                <c:ptCount val="3"/>
                <c:pt idx="0">
                  <c:v>Typical</c:v>
                </c:pt>
                <c:pt idx="1">
                  <c:v>Personal</c:v>
                </c:pt>
                <c:pt idx="2">
                  <c:v>Complex</c:v>
                </c:pt>
              </c:strCache>
            </c:strRef>
          </c:cat>
          <c:val>
            <c:numRef>
              <c:f>Sheet5!$A$2:$C$2</c:f>
              <c:numCache>
                <c:formatCode>General</c:formatCode>
                <c:ptCount val="3"/>
                <c:pt idx="0" formatCode="#,##0">
                  <c:v>1605</c:v>
                </c:pt>
                <c:pt idx="1">
                  <c:v>472</c:v>
                </c:pt>
                <c:pt idx="2">
                  <c:v>102</c:v>
                </c:pt>
              </c:numCache>
            </c:numRef>
          </c:val>
          <c:extLst xmlns:c16r2="http://schemas.microsoft.com/office/drawing/2015/06/chart">
            <c:ext xmlns:c16="http://schemas.microsoft.com/office/drawing/2014/chart" uri="{C3380CC4-5D6E-409C-BE32-E72D297353CC}">
              <c16:uniqueId val="{00000004-5F65-42BF-AB63-73F4958C873A}"/>
            </c:ext>
          </c:extLst>
        </c:ser>
        <c:dLbls>
          <c:dLblPos val="outEnd"/>
          <c:showLegendKey val="0"/>
          <c:showVal val="1"/>
          <c:showCatName val="0"/>
          <c:showSerName val="0"/>
          <c:showPercent val="0"/>
          <c:showBubbleSize val="0"/>
        </c:dLbls>
        <c:gapWidth val="219"/>
        <c:overlap val="-27"/>
        <c:axId val="249668432"/>
        <c:axId val="249668824"/>
      </c:barChart>
      <c:catAx>
        <c:axId val="24966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49668824"/>
        <c:crosses val="autoZero"/>
        <c:auto val="1"/>
        <c:lblAlgn val="ctr"/>
        <c:lblOffset val="100"/>
        <c:noMultiLvlLbl val="0"/>
      </c:catAx>
      <c:valAx>
        <c:axId val="249668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9668432"/>
        <c:crosses val="autoZero"/>
        <c:crossBetween val="between"/>
      </c:valAx>
      <c:spPr>
        <a:noFill/>
        <a:ln>
          <a:noFill/>
        </a:ln>
        <a:effectLst/>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800" b="1" baseline="0" dirty="0">
                <a:solidFill>
                  <a:sysClr val="windowText" lastClr="000000"/>
                </a:solidFill>
              </a:rPr>
              <a:t>Types of Requests Completed</a:t>
            </a:r>
            <a:br>
              <a:rPr lang="en-US" sz="1800" b="1" baseline="0" dirty="0">
                <a:solidFill>
                  <a:sysClr val="windowText" lastClr="000000"/>
                </a:solidFill>
              </a:rPr>
            </a:br>
            <a:r>
              <a:rPr lang="en-US" sz="1800" b="1" baseline="0" dirty="0">
                <a:solidFill>
                  <a:sysClr val="windowText" lastClr="000000"/>
                </a:solidFill>
              </a:rPr>
              <a:t>by All Counties (1,427 Total)</a:t>
            </a:r>
          </a:p>
        </c:rich>
      </c:tx>
      <c:layout>
        <c:manualLayout>
          <c:xMode val="edge"/>
          <c:yMode val="edge"/>
          <c:x val="0.2684674271485295"/>
          <c:y val="3.92677772000783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FF00"/>
            </a:solidFill>
            <a:ln w="19050">
              <a:solidFill>
                <a:sysClr val="windowText" lastClr="000000"/>
              </a:solidFill>
            </a:ln>
            <a:effectLst/>
          </c:spPr>
          <c:invertIfNegative val="0"/>
          <c:dPt>
            <c:idx val="0"/>
            <c:invertIfNegative val="0"/>
            <c:bubble3D val="0"/>
            <c:spPr>
              <a:solidFill>
                <a:schemeClr val="accent1"/>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099A-4B64-B1AE-754EE0004DC5}"/>
              </c:ext>
            </c:extLst>
          </c:dPt>
          <c:dPt>
            <c:idx val="2"/>
            <c:invertIfNegative val="0"/>
            <c:bubble3D val="0"/>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099A-4B64-B1AE-754EE0004DC5}"/>
              </c:ext>
            </c:extLst>
          </c:dPt>
          <c:dLbls>
            <c:dLbl>
              <c:idx val="0"/>
              <c:layout>
                <c:manualLayout>
                  <c:x val="0"/>
                  <c:y val="1.8518518518518517E-2"/>
                </c:manualLayout>
              </c:layout>
              <c:tx>
                <c:rich>
                  <a:bodyPr/>
                  <a:lstStyle/>
                  <a:p>
                    <a:fld id="{F23C05C4-63A7-4D6B-996E-B05591507418}" type="VALUE">
                      <a:rPr lang="en-US" b="1"/>
                      <a:pPr/>
                      <a:t>[VALUE]</a:t>
                    </a:fld>
                    <a:endParaRPr lang="en-US"/>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99A-4B64-B1AE-754EE0004DC5}"/>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Sheet5!$A$1:$C$1</c:f>
              <c:strCache>
                <c:ptCount val="3"/>
                <c:pt idx="0">
                  <c:v>Typical</c:v>
                </c:pt>
                <c:pt idx="1">
                  <c:v>Personal</c:v>
                </c:pt>
                <c:pt idx="2">
                  <c:v>Complex</c:v>
                </c:pt>
              </c:strCache>
            </c:strRef>
          </c:cat>
          <c:val>
            <c:numRef>
              <c:f>Sheet5!$A$2:$C$2</c:f>
              <c:numCache>
                <c:formatCode>General</c:formatCode>
                <c:ptCount val="3"/>
                <c:pt idx="0" formatCode="#,##0">
                  <c:v>1128</c:v>
                </c:pt>
                <c:pt idx="1">
                  <c:v>160</c:v>
                </c:pt>
                <c:pt idx="2">
                  <c:v>139</c:v>
                </c:pt>
              </c:numCache>
            </c:numRef>
          </c:val>
          <c:extLst xmlns:c16r2="http://schemas.microsoft.com/office/drawing/2015/06/chart">
            <c:ext xmlns:c16="http://schemas.microsoft.com/office/drawing/2014/chart" uri="{C3380CC4-5D6E-409C-BE32-E72D297353CC}">
              <c16:uniqueId val="{00000004-099A-4B64-B1AE-754EE0004DC5}"/>
            </c:ext>
          </c:extLst>
        </c:ser>
        <c:dLbls>
          <c:dLblPos val="outEnd"/>
          <c:showLegendKey val="0"/>
          <c:showVal val="1"/>
          <c:showCatName val="0"/>
          <c:showSerName val="0"/>
          <c:showPercent val="0"/>
          <c:showBubbleSize val="0"/>
        </c:dLbls>
        <c:gapWidth val="219"/>
        <c:overlap val="-27"/>
        <c:axId val="249669608"/>
        <c:axId val="563058720"/>
      </c:barChart>
      <c:catAx>
        <c:axId val="24966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563058720"/>
        <c:crosses val="autoZero"/>
        <c:auto val="1"/>
        <c:lblAlgn val="ctr"/>
        <c:lblOffset val="100"/>
        <c:noMultiLvlLbl val="0"/>
      </c:catAx>
      <c:valAx>
        <c:axId val="563058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9669608"/>
        <c:crosses val="autoZero"/>
        <c:crossBetween val="between"/>
      </c:valAx>
      <c:spPr>
        <a:noFill/>
        <a:ln w="19050">
          <a:solidFill>
            <a:sysClr val="windowText" lastClr="000000"/>
          </a:solid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i="0" baseline="0" dirty="0">
                <a:solidFill>
                  <a:sysClr val="windowText" lastClr="000000"/>
                </a:solidFill>
              </a:rPr>
              <a:t>Number of</a:t>
            </a:r>
            <a:br>
              <a:rPr lang="en-US" sz="2400" b="1" i="0" baseline="0" dirty="0">
                <a:solidFill>
                  <a:sysClr val="windowText" lastClr="000000"/>
                </a:solidFill>
              </a:rPr>
            </a:br>
            <a:r>
              <a:rPr lang="en-US" sz="2400" b="1" i="0" baseline="0" dirty="0">
                <a:solidFill>
                  <a:sysClr val="windowText" lastClr="000000"/>
                </a:solidFill>
              </a:rPr>
              <a:t>Requests Completed</a:t>
            </a:r>
          </a:p>
        </c:rich>
      </c:tx>
      <c:layout>
        <c:manualLayout>
          <c:xMode val="edge"/>
          <c:yMode val="edge"/>
          <c:x val="0.29579989248331906"/>
          <c:y val="3.14347871784424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spPr>
            <a:solidFill>
              <a:srgbClr val="FF0000"/>
            </a:solidFill>
            <a:ln>
              <a:noFill/>
            </a:ln>
          </c:spPr>
          <c:dPt>
            <c:idx val="0"/>
            <c:bubble3D val="0"/>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52FD-4CE9-96E2-730C75C18E07}"/>
              </c:ext>
            </c:extLst>
          </c:dPt>
          <c:dPt>
            <c:idx val="1"/>
            <c:bubble3D val="0"/>
            <c:explosion val="72"/>
            <c:spPr>
              <a:solidFill>
                <a:srgbClr val="FF0000"/>
              </a:solidFill>
              <a:ln w="19050">
                <a:noFill/>
              </a:ln>
              <a:effectLst/>
            </c:spPr>
            <c:extLst xmlns:c16r2="http://schemas.microsoft.com/office/drawing/2015/06/chart">
              <c:ext xmlns:c16="http://schemas.microsoft.com/office/drawing/2014/chart" uri="{C3380CC4-5D6E-409C-BE32-E72D297353CC}">
                <c16:uniqueId val="{00000003-52FD-4CE9-96E2-730C75C18E07}"/>
              </c:ext>
            </c:extLst>
          </c:dPt>
          <c:dLbls>
            <c:dLbl>
              <c:idx val="0"/>
              <c:layout>
                <c:manualLayout>
                  <c:x val="-8.322812773403325E-2"/>
                  <c:y val="3.859251968503933E-2"/>
                </c:manualLayout>
              </c:layout>
              <c:tx>
                <c:rich>
                  <a:bodyPr/>
                  <a:lstStyle/>
                  <a:p>
                    <a:r>
                      <a:rPr lang="en-US" sz="1600" b="1" i="0" baseline="0" dirty="0"/>
                      <a:t>Requests</a:t>
                    </a:r>
                  </a:p>
                  <a:p>
                    <a:r>
                      <a:rPr lang="en-US" sz="1600" b="1" i="0" baseline="0" dirty="0"/>
                      <a:t>completed, </a:t>
                    </a:r>
                  </a:p>
                  <a:p>
                    <a:r>
                      <a:rPr lang="en-US" sz="1600" b="1" i="0" baseline="0" dirty="0"/>
                      <a:t>2,179 (99% of 2,188 requests)</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FD-4CE9-96E2-730C75C18E07}"/>
                </c:ext>
                <c:ext xmlns:c15="http://schemas.microsoft.com/office/drawing/2012/chart" uri="{CE6537A1-D6FC-4f65-9D91-7224C49458BB}">
                  <c15:layout/>
                </c:ext>
              </c:extLst>
            </c:dLbl>
            <c:dLbl>
              <c:idx val="1"/>
              <c:layout>
                <c:manualLayout>
                  <c:x val="-1.3433508311461067E-2"/>
                  <c:y val="-5.0119568387284923E-2"/>
                </c:manualLayout>
              </c:layout>
              <c:tx>
                <c:rich>
                  <a:bodyPr/>
                  <a:lstStyle/>
                  <a:p>
                    <a:r>
                      <a:rPr lang="en-US" sz="1600" b="1" dirty="0"/>
                      <a:t>Requests not</a:t>
                    </a:r>
                  </a:p>
                  <a:p>
                    <a:r>
                      <a:rPr lang="en-US" sz="1600" b="1" dirty="0"/>
                      <a:t>completed, 9</a:t>
                    </a:r>
                    <a:r>
                      <a:rPr lang="en-US" sz="1600" b="1" baseline="0" dirty="0"/>
                      <a:t> </a:t>
                    </a:r>
                    <a:r>
                      <a:rPr lang="en-US" sz="1600" b="1" dirty="0"/>
                      <a:t>(1%)</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FD-4CE9-96E2-730C75C18E0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Sheet6!$A$1:$B$1</c:f>
              <c:strCache>
                <c:ptCount val="2"/>
                <c:pt idx="0">
                  <c:v>Requests completed, 2,243 (99% of 2,263 requests)</c:v>
                </c:pt>
                <c:pt idx="1">
                  <c:v>Requests not completed, 20 (1%)</c:v>
                </c:pt>
              </c:strCache>
            </c:strRef>
          </c:cat>
          <c:val>
            <c:numRef>
              <c:f>Sheet6!$A$2:$B$2</c:f>
              <c:numCache>
                <c:formatCode>General</c:formatCode>
                <c:ptCount val="2"/>
                <c:pt idx="0" formatCode="#,##0">
                  <c:v>2179</c:v>
                </c:pt>
                <c:pt idx="1">
                  <c:v>9</c:v>
                </c:pt>
              </c:numCache>
            </c:numRef>
          </c:val>
          <c:extLst xmlns:c16r2="http://schemas.microsoft.com/office/drawing/2015/06/chart">
            <c:ext xmlns:c16="http://schemas.microsoft.com/office/drawing/2014/chart" uri="{C3380CC4-5D6E-409C-BE32-E72D297353CC}">
              <c16:uniqueId val="{00000004-52FD-4CE9-96E2-730C75C18E07}"/>
            </c:ext>
          </c:extLst>
        </c:ser>
        <c:dLbls>
          <c:showLegendKey val="0"/>
          <c:showVal val="0"/>
          <c:showCatName val="0"/>
          <c:showSerName val="0"/>
          <c:showPercent val="0"/>
          <c:showBubbleSize val="0"/>
          <c:showLeaderLines val="1"/>
        </c:dLbls>
        <c:firstSliceAng val="115"/>
      </c:pieChart>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i="0" baseline="0" dirty="0">
                <a:solidFill>
                  <a:sysClr val="windowText" lastClr="000000"/>
                </a:solidFill>
              </a:rPr>
              <a:t>Number of</a:t>
            </a:r>
            <a:br>
              <a:rPr lang="en-US" sz="2400" b="1" i="0" baseline="0" dirty="0">
                <a:solidFill>
                  <a:sysClr val="windowText" lastClr="000000"/>
                </a:solidFill>
              </a:rPr>
            </a:br>
            <a:r>
              <a:rPr lang="en-US" sz="2400" b="1" i="0" baseline="0" dirty="0">
                <a:solidFill>
                  <a:sysClr val="windowText" lastClr="000000"/>
                </a:solidFill>
              </a:rPr>
              <a:t>Requests Completed</a:t>
            </a:r>
          </a:p>
          <a:p>
            <a:pPr>
              <a:defRPr>
                <a:solidFill>
                  <a:sysClr val="windowText" lastClr="000000"/>
                </a:solidFill>
              </a:defRPr>
            </a:pPr>
            <a:r>
              <a:rPr lang="en-US" sz="2400" b="1" i="0" baseline="0" dirty="0">
                <a:solidFill>
                  <a:sysClr val="windowText" lastClr="000000"/>
                </a:solidFill>
              </a:rPr>
              <a:t>by All Counties</a:t>
            </a:r>
          </a:p>
        </c:rich>
      </c:tx>
      <c:layout>
        <c:manualLayout>
          <c:xMode val="edge"/>
          <c:yMode val="edge"/>
          <c:x val="0.29595964566929139"/>
          <c:y val="4.78595474792580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spPr>
            <a:solidFill>
              <a:srgbClr val="FF0000"/>
            </a:solidFill>
            <a:ln w="19050">
              <a:solidFill>
                <a:schemeClr val="tx1"/>
              </a:solidFill>
            </a:ln>
          </c:spPr>
          <c:dPt>
            <c:idx val="0"/>
            <c:bubble3D val="0"/>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0A0A-4025-9D02-5A82BAFF15AA}"/>
              </c:ext>
            </c:extLst>
          </c:dPt>
          <c:dPt>
            <c:idx val="1"/>
            <c:bubble3D val="0"/>
            <c:explosion val="72"/>
            <c:spPr>
              <a:solidFill>
                <a:srgbClr val="FF0000"/>
              </a:solidFill>
              <a:ln w="19050">
                <a:solidFill>
                  <a:schemeClr val="tx1"/>
                </a:solidFill>
              </a:ln>
              <a:effectLst/>
            </c:spPr>
            <c:extLst xmlns:c16r2="http://schemas.microsoft.com/office/drawing/2015/06/chart">
              <c:ext xmlns:c16="http://schemas.microsoft.com/office/drawing/2014/chart" uri="{C3380CC4-5D6E-409C-BE32-E72D297353CC}">
                <c16:uniqueId val="{00000003-0A0A-4025-9D02-5A82BAFF15AA}"/>
              </c:ext>
            </c:extLst>
          </c:dPt>
          <c:dLbls>
            <c:dLbl>
              <c:idx val="0"/>
              <c:layout>
                <c:manualLayout>
                  <c:x val="-6.997055197645749E-2"/>
                  <c:y val="3.8592519685039302E-2"/>
                </c:manualLayout>
              </c:layout>
              <c:tx>
                <c:rich>
                  <a:bodyPr/>
                  <a:lstStyle/>
                  <a:p>
                    <a:r>
                      <a:rPr lang="en-US" sz="1600" b="1" i="0" baseline="0" dirty="0"/>
                      <a:t>Requests</a:t>
                    </a:r>
                  </a:p>
                  <a:p>
                    <a:r>
                      <a:rPr lang="en-US" sz="1600" b="1" i="0" baseline="0" dirty="0"/>
                      <a:t>completed, </a:t>
                    </a:r>
                  </a:p>
                  <a:p>
                    <a:r>
                      <a:rPr lang="en-US" sz="1600" b="1" i="0" baseline="0" dirty="0"/>
                      <a:t>1,427 (94% of 1,515 requests)</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A0A-4025-9D02-5A82BAFF15AA}"/>
                </c:ext>
                <c:ext xmlns:c15="http://schemas.microsoft.com/office/drawing/2012/chart" uri="{CE6537A1-D6FC-4f65-9D91-7224C49458BB}">
                  <c15:layout>
                    <c:manualLayout>
                      <c:w val="0.20895833333333333"/>
                      <c:h val="0.33687242355865543"/>
                    </c:manualLayout>
                  </c15:layout>
                </c:ext>
              </c:extLst>
            </c:dLbl>
            <c:dLbl>
              <c:idx val="1"/>
              <c:layout>
                <c:manualLayout>
                  <c:x val="-1.1288713910761155E-2"/>
                  <c:y val="-0.21623104403616214"/>
                </c:manualLayout>
              </c:layout>
              <c:tx>
                <c:rich>
                  <a:bodyPr/>
                  <a:lstStyle/>
                  <a:p>
                    <a:r>
                      <a:rPr lang="en-US" sz="1600" b="1" baseline="0" dirty="0">
                        <a:solidFill>
                          <a:schemeClr val="tx1"/>
                        </a:solidFill>
                      </a:rPr>
                      <a:t>Requests not</a:t>
                    </a:r>
                  </a:p>
                  <a:p>
                    <a:r>
                      <a:rPr lang="en-US" sz="1600" b="1" baseline="0" dirty="0">
                        <a:solidFill>
                          <a:schemeClr val="tx1"/>
                        </a:solidFill>
                      </a:rPr>
                      <a:t>completed, 88</a:t>
                    </a:r>
                  </a:p>
                  <a:p>
                    <a:r>
                      <a:rPr lang="en-US" sz="1600" b="1" baseline="0" dirty="0">
                        <a:solidFill>
                          <a:schemeClr val="tx1"/>
                        </a:solidFill>
                      </a:rPr>
                      <a:t>(6%)</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A0A-4025-9D02-5A82BAFF15A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Sheet6!$A$1:$B$1</c:f>
              <c:strCache>
                <c:ptCount val="2"/>
                <c:pt idx="0">
                  <c:v>Requests completed, 1,427 (94% of 1,515 requests)</c:v>
                </c:pt>
                <c:pt idx="1">
                  <c:v>Requests not completed, 88 (6%)</c:v>
                </c:pt>
              </c:strCache>
            </c:strRef>
          </c:cat>
          <c:val>
            <c:numRef>
              <c:f>Sheet6!$A$2:$B$2</c:f>
              <c:numCache>
                <c:formatCode>General</c:formatCode>
                <c:ptCount val="2"/>
                <c:pt idx="0" formatCode="#,##0">
                  <c:v>1427</c:v>
                </c:pt>
                <c:pt idx="1">
                  <c:v>88</c:v>
                </c:pt>
              </c:numCache>
            </c:numRef>
          </c:val>
          <c:extLst xmlns:c16r2="http://schemas.microsoft.com/office/drawing/2015/06/chart">
            <c:ext xmlns:c16="http://schemas.microsoft.com/office/drawing/2014/chart" uri="{C3380CC4-5D6E-409C-BE32-E72D297353CC}">
              <c16:uniqueId val="{00000004-0A0A-4025-9D02-5A82BAFF15AA}"/>
            </c:ext>
          </c:extLst>
        </c:ser>
        <c:dLbls>
          <c:showLegendKey val="0"/>
          <c:showVal val="0"/>
          <c:showCatName val="0"/>
          <c:showSerName val="0"/>
          <c:showPercent val="0"/>
          <c:showBubbleSize val="0"/>
          <c:showLeaderLines val="1"/>
        </c:dLbls>
        <c:firstSliceAng val="115"/>
      </c:pieChart>
      <c:spPr>
        <a:noFill/>
        <a:ln>
          <a:noFill/>
        </a:ln>
        <a:effectLst/>
      </c:spPr>
    </c:plotArea>
    <c:plotVisOnly val="1"/>
    <c:dispBlanksAs val="gap"/>
    <c:showDLblsOverMax val="0"/>
  </c:chart>
  <c:spPr>
    <a:solidFill>
      <a:schemeClr val="bg1"/>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ysClr val="windowText" lastClr="000000"/>
                </a:solidFill>
              </a:rPr>
              <a:t>Resolution of 2,179 </a:t>
            </a:r>
            <a:br>
              <a:rPr lang="en-US" sz="2000" b="1" dirty="0">
                <a:solidFill>
                  <a:sysClr val="windowText" lastClr="000000"/>
                </a:solidFill>
              </a:rPr>
            </a:br>
            <a:r>
              <a:rPr lang="en-US" sz="2000" b="1" dirty="0">
                <a:solidFill>
                  <a:sysClr val="windowText" lastClr="000000"/>
                </a:solidFill>
              </a:rPr>
              <a:t>Completed Requests</a:t>
            </a:r>
          </a:p>
        </c:rich>
      </c:tx>
      <c:layout>
        <c:manualLayout>
          <c:xMode val="edge"/>
          <c:yMode val="edge"/>
          <c:x val="0.33849324891089644"/>
          <c:y val="5.70704623460528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ysClr val="windowText" lastClr="000000"/>
              </a:solidFill>
            </a:ln>
          </c:spPr>
          <c:explosion val="20"/>
          <c:dPt>
            <c:idx val="0"/>
            <c:bubble3D val="0"/>
            <c:explosion val="23"/>
            <c:spPr>
              <a:solidFill>
                <a:srgbClr val="00B05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1-E8F1-46AF-9228-18F5FBDA95A7}"/>
              </c:ext>
            </c:extLst>
          </c:dPt>
          <c:dPt>
            <c:idx val="1"/>
            <c:bubble3D val="0"/>
            <c:explosion val="16"/>
            <c:spPr>
              <a:solidFill>
                <a:srgbClr val="FF0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3-E8F1-46AF-9228-18F5FBDA95A7}"/>
              </c:ext>
            </c:extLst>
          </c:dPt>
          <c:dPt>
            <c:idx val="2"/>
            <c:bubble3D val="0"/>
            <c:spPr>
              <a:solidFill>
                <a:schemeClr val="accent2">
                  <a:lumMod val="40000"/>
                  <a:lumOff val="60000"/>
                </a:schemeClr>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5-E8F1-46AF-9228-18F5FBDA95A7}"/>
              </c:ext>
            </c:extLst>
          </c:dPt>
          <c:dPt>
            <c:idx val="3"/>
            <c:bubble3D val="0"/>
            <c:explosion val="29"/>
            <c:spPr>
              <a:solidFill>
                <a:srgbClr val="0070C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7-E8F1-46AF-9228-18F5FBDA95A7}"/>
              </c:ext>
            </c:extLst>
          </c:dPt>
          <c:dPt>
            <c:idx val="4"/>
            <c:bubble3D val="0"/>
            <c:spPr>
              <a:solidFill>
                <a:srgbClr val="FFC00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9-E8F1-46AF-9228-18F5FBDA95A7}"/>
              </c:ext>
            </c:extLst>
          </c:dPt>
          <c:dPt>
            <c:idx val="5"/>
            <c:bubble3D val="0"/>
            <c:explosion val="25"/>
            <c:spPr>
              <a:solidFill>
                <a:srgbClr val="7030A0"/>
              </a:solidFill>
              <a:ln w="19050">
                <a:solidFill>
                  <a:sysClr val="windowText" lastClr="000000"/>
                </a:solidFill>
              </a:ln>
              <a:effectLst/>
            </c:spPr>
            <c:extLst xmlns:c16r2="http://schemas.microsoft.com/office/drawing/2015/06/chart">
              <c:ext xmlns:c16="http://schemas.microsoft.com/office/drawing/2014/chart" uri="{C3380CC4-5D6E-409C-BE32-E72D297353CC}">
                <c16:uniqueId val="{0000000B-E8F1-46AF-9228-18F5FBDA95A7}"/>
              </c:ext>
            </c:extLst>
          </c:dPt>
          <c:dLbls>
            <c:dLbl>
              <c:idx val="0"/>
              <c:layout>
                <c:manualLayout>
                  <c:x val="9.6826552930883533E-2"/>
                  <c:y val="5.55858121901429E-2"/>
                </c:manualLayout>
              </c:layout>
              <c:tx>
                <c:rich>
                  <a:bodyPr/>
                  <a:lstStyle/>
                  <a:p>
                    <a:r>
                      <a:rPr lang="en-US" b="1" i="0" baseline="0"/>
                      <a:t>Granted in Full,</a:t>
                    </a:r>
                    <a:br>
                      <a:rPr lang="en-US" b="1" i="0" baseline="0"/>
                    </a:br>
                    <a:r>
                      <a:rPr lang="en-US" b="1" i="0" baseline="0"/>
                      <a:t>1,453 (66%)</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8F1-46AF-9228-18F5FBDA95A7}"/>
                </c:ext>
                <c:ext xmlns:c15="http://schemas.microsoft.com/office/drawing/2012/chart" uri="{CE6537A1-D6FC-4f65-9D91-7224C49458BB}">
                  <c15:layout/>
                </c:ext>
              </c:extLst>
            </c:dLbl>
            <c:dLbl>
              <c:idx val="1"/>
              <c:layout>
                <c:manualLayout>
                  <c:x val="0.16229794047331828"/>
                  <c:y val="-1.9135093761959432E-2"/>
                </c:manualLayout>
              </c:layout>
              <c:tx>
                <c:rich>
                  <a:bodyPr/>
                  <a:lstStyle/>
                  <a:p>
                    <a:r>
                      <a:rPr lang="en-US" b="1"/>
                      <a:t>Granted or</a:t>
                    </a:r>
                    <a:br>
                      <a:rPr lang="en-US" b="1"/>
                    </a:br>
                    <a:r>
                      <a:rPr lang="en-US" b="1"/>
                      <a:t>denied</a:t>
                    </a:r>
                    <a:r>
                      <a:rPr lang="en-US" b="1" baseline="0"/>
                      <a:t> in part,</a:t>
                    </a:r>
                  </a:p>
                  <a:p>
                    <a:fld id="{85808CAC-07C9-4C82-81FC-90196F1794B5}" type="VALUE">
                      <a:rPr lang="en-US" b="1"/>
                      <a:pPr/>
                      <a:t>[VALUE]</a:t>
                    </a:fld>
                    <a:r>
                      <a:rPr lang="en-US" b="1"/>
                      <a:t> (14%)</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F1-46AF-9228-18F5FBDA95A7}"/>
                </c:ext>
                <c:ext xmlns:c15="http://schemas.microsoft.com/office/drawing/2012/chart" uri="{CE6537A1-D6FC-4f65-9D91-7224C49458BB}">
                  <c15:layout/>
                  <c15:dlblFieldTable/>
                  <c15:showDataLabelsRange val="0"/>
                </c:ext>
              </c:extLst>
            </c:dLbl>
            <c:dLbl>
              <c:idx val="2"/>
              <c:layout>
                <c:manualLayout>
                  <c:x val="-1.6590497064155642E-2"/>
                  <c:y val="-5.0666262870987279E-3"/>
                </c:manualLayout>
              </c:layout>
              <c:tx>
                <c:rich>
                  <a:bodyPr/>
                  <a:lstStyle/>
                  <a:p>
                    <a:r>
                      <a:rPr lang="en-US"/>
                      <a:t>Denied in full,</a:t>
                    </a:r>
                    <a:br>
                      <a:rPr lang="en-US"/>
                    </a:br>
                    <a:r>
                      <a:rPr lang="en-US"/>
                      <a:t>87 (4%)</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8F1-46AF-9228-18F5FBDA95A7}"/>
                </c:ext>
                <c:ext xmlns:c15="http://schemas.microsoft.com/office/drawing/2012/chart" uri="{CE6537A1-D6FC-4f65-9D91-7224C49458BB}">
                  <c15:layout/>
                </c:ext>
              </c:extLst>
            </c:dLbl>
            <c:dLbl>
              <c:idx val="3"/>
              <c:layout>
                <c:manualLayout>
                  <c:x val="-8.0756960792272098E-2"/>
                  <c:y val="-5.4436957399555827E-2"/>
                </c:manualLayout>
              </c:layout>
              <c:tx>
                <c:rich>
                  <a:bodyPr/>
                  <a:lstStyle/>
                  <a:p>
                    <a:r>
                      <a:rPr lang="en-US"/>
                      <a:t>Agency unable</a:t>
                    </a:r>
                    <a:br>
                      <a:rPr lang="en-US"/>
                    </a:br>
                    <a:r>
                      <a:rPr lang="en-US"/>
                      <a:t>to respond, 259</a:t>
                    </a:r>
                    <a:br>
                      <a:rPr lang="en-US"/>
                    </a:br>
                    <a:r>
                      <a:rPr lang="en-US"/>
                      <a:t>(12%)</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8F1-46AF-9228-18F5FBDA95A7}"/>
                </c:ext>
                <c:ext xmlns:c15="http://schemas.microsoft.com/office/drawing/2012/chart" uri="{CE6537A1-D6FC-4f65-9D91-7224C49458BB}">
                  <c15:layout/>
                </c:ext>
              </c:extLst>
            </c:dLbl>
            <c:dLbl>
              <c:idx val="4"/>
              <c:layout>
                <c:manualLayout>
                  <c:x val="-3.5146521633249453E-2"/>
                  <c:y val="-6.3302796285079871E-2"/>
                </c:manualLayout>
              </c:layout>
              <c:tx>
                <c:rich>
                  <a:bodyPr/>
                  <a:lstStyle/>
                  <a:p>
                    <a:r>
                      <a:rPr lang="en-US"/>
                      <a:t>Requester </a:t>
                    </a:r>
                    <a:br>
                      <a:rPr lang="en-US"/>
                    </a:br>
                    <a:r>
                      <a:rPr lang="en-US"/>
                      <a:t>withdrew, 34</a:t>
                    </a:r>
                    <a:br>
                      <a:rPr lang="en-US"/>
                    </a:br>
                    <a:r>
                      <a:rPr lang="en-US"/>
                      <a:t>(1%)</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8F1-46AF-9228-18F5FBDA95A7}"/>
                </c:ext>
                <c:ext xmlns:c15="http://schemas.microsoft.com/office/drawing/2012/chart" uri="{CE6537A1-D6FC-4f65-9D91-7224C49458BB}">
                  <c15:layout/>
                </c:ext>
              </c:extLst>
            </c:dLbl>
            <c:dLbl>
              <c:idx val="5"/>
              <c:layout>
                <c:manualLayout>
                  <c:x val="-1.9933436155532103E-2"/>
                  <c:y val="-0.23833106198263679"/>
                </c:manualLayout>
              </c:layout>
              <c:tx>
                <c:rich>
                  <a:bodyPr/>
                  <a:lstStyle/>
                  <a:p>
                    <a:r>
                      <a:rPr lang="en-US"/>
                      <a:t>Requester abandoned or failed to pay, 70 (3%)</a:t>
                    </a:r>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8F1-46AF-9228-18F5FBDA95A7}"/>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ext>
            </c:extLst>
          </c:dLbls>
          <c:cat>
            <c:strRef>
              <c:f>Sheet7!$A$1:$F$1</c:f>
              <c:strCache>
                <c:ptCount val="6"/>
                <c:pt idx="0">
                  <c:v>Granted in full</c:v>
                </c:pt>
                <c:pt idx="1">
                  <c:v>Granted or denied in part</c:v>
                </c:pt>
                <c:pt idx="2">
                  <c:v>Denied in full</c:v>
                </c:pt>
                <c:pt idx="3">
                  <c:v>Agency unable to resond</c:v>
                </c:pt>
                <c:pt idx="4">
                  <c:v>Requester withdrew</c:v>
                </c:pt>
                <c:pt idx="5">
                  <c:v>Requester abandoned or failed to pay</c:v>
                </c:pt>
              </c:strCache>
            </c:strRef>
          </c:cat>
          <c:val>
            <c:numRef>
              <c:f>Sheet7!$A$2:$F$2</c:f>
              <c:numCache>
                <c:formatCode>General</c:formatCode>
                <c:ptCount val="6"/>
                <c:pt idx="0" formatCode="#,##0">
                  <c:v>1453</c:v>
                </c:pt>
                <c:pt idx="1">
                  <c:v>288</c:v>
                </c:pt>
                <c:pt idx="2">
                  <c:v>87</c:v>
                </c:pt>
                <c:pt idx="3">
                  <c:v>259</c:v>
                </c:pt>
                <c:pt idx="4">
                  <c:v>34</c:v>
                </c:pt>
                <c:pt idx="5">
                  <c:v>70</c:v>
                </c:pt>
              </c:numCache>
            </c:numRef>
          </c:val>
          <c:extLst xmlns:c16r2="http://schemas.microsoft.com/office/drawing/2015/06/chart">
            <c:ext xmlns:c16="http://schemas.microsoft.com/office/drawing/2014/chart" uri="{C3380CC4-5D6E-409C-BE32-E72D297353CC}">
              <c16:uniqueId val="{0000000C-E8F1-46AF-9228-18F5FBDA95A7}"/>
            </c:ext>
          </c:extLst>
        </c:ser>
        <c:dLbls>
          <c:showLegendKey val="0"/>
          <c:showVal val="0"/>
          <c:showCatName val="0"/>
          <c:showSerName val="0"/>
          <c:showPercent val="0"/>
          <c:showBubbleSize val="0"/>
          <c:showLeaderLines val="1"/>
        </c:dLbls>
        <c:firstSliceAng val="279"/>
      </c:pieChart>
      <c:spPr>
        <a:noFill/>
        <a:ln>
          <a:noFill/>
        </a:ln>
        <a:effectLst/>
      </c:spPr>
    </c:plotArea>
    <c:plotVisOnly val="1"/>
    <c:dispBlanksAs val="gap"/>
    <c:showDLblsOverMax val="0"/>
  </c:chart>
  <c:spPr>
    <a:solidFill>
      <a:schemeClr val="bg1"/>
    </a:solidFill>
    <a:ln w="19050"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5.x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0.0246</cdr:x>
      <cdr:y>0.95528</cdr:y>
    </cdr:from>
    <cdr:to>
      <cdr:x>0.20907</cdr:x>
      <cdr:y>1</cdr:y>
    </cdr:to>
    <cdr:sp macro="" textlink="">
      <cdr:nvSpPr>
        <cdr:cNvPr id="2" name="TextBox 1"/>
        <cdr:cNvSpPr txBox="1"/>
      </cdr:nvSpPr>
      <cdr:spPr>
        <a:xfrm xmlns:a="http://schemas.openxmlformats.org/drawingml/2006/main">
          <a:off x="121920" y="3581400"/>
          <a:ext cx="914400" cy="167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0.03382</cdr:x>
      <cdr:y>0.94309</cdr:y>
    </cdr:from>
    <cdr:to>
      <cdr:x>0.21829</cdr:x>
      <cdr:y>1</cdr:y>
    </cdr:to>
    <cdr:sp macro="" textlink="">
      <cdr:nvSpPr>
        <cdr:cNvPr id="3" name="TextBox 2"/>
        <cdr:cNvSpPr txBox="1"/>
      </cdr:nvSpPr>
      <cdr:spPr>
        <a:xfrm xmlns:a="http://schemas.openxmlformats.org/drawingml/2006/main">
          <a:off x="167640" y="3535680"/>
          <a:ext cx="914400" cy="213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0.02306</cdr:x>
      <cdr:y>0.93902</cdr:y>
    </cdr:from>
    <cdr:to>
      <cdr:x>0.20753</cdr:x>
      <cdr:y>1</cdr:y>
    </cdr:to>
    <cdr:sp macro="" textlink="">
      <cdr:nvSpPr>
        <cdr:cNvPr id="4" name="TextBox 3"/>
        <cdr:cNvSpPr txBox="1"/>
      </cdr:nvSpPr>
      <cdr:spPr>
        <a:xfrm xmlns:a="http://schemas.openxmlformats.org/drawingml/2006/main">
          <a:off x="114300" y="3520440"/>
          <a:ext cx="9144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10.xml><?xml version="1.0" encoding="utf-8"?>
<c:userShapes xmlns:c="http://schemas.openxmlformats.org/drawingml/2006/chart">
  <cdr:relSizeAnchor xmlns:cdr="http://schemas.openxmlformats.org/drawingml/2006/chartDrawing">
    <cdr:from>
      <cdr:x>0.66667</cdr:x>
      <cdr:y>0.18793</cdr:y>
    </cdr:from>
    <cdr:to>
      <cdr:x>0.92157</cdr:x>
      <cdr:y>0.50419</cdr:y>
    </cdr:to>
    <cdr:sp macro="" textlink="">
      <cdr:nvSpPr>
        <cdr:cNvPr id="2" name="TextBox 1"/>
        <cdr:cNvSpPr txBox="1"/>
      </cdr:nvSpPr>
      <cdr:spPr>
        <a:xfrm xmlns:a="http://schemas.openxmlformats.org/drawingml/2006/main">
          <a:off x="5181600" y="758960"/>
          <a:ext cx="1981200" cy="12772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0.0246</cdr:x>
      <cdr:y>0.95528</cdr:y>
    </cdr:from>
    <cdr:to>
      <cdr:x>0.20907</cdr:x>
      <cdr:y>1</cdr:y>
    </cdr:to>
    <cdr:sp macro="" textlink="">
      <cdr:nvSpPr>
        <cdr:cNvPr id="2" name="TextBox 1"/>
        <cdr:cNvSpPr txBox="1"/>
      </cdr:nvSpPr>
      <cdr:spPr>
        <a:xfrm xmlns:a="http://schemas.openxmlformats.org/drawingml/2006/main">
          <a:off x="121920" y="3581400"/>
          <a:ext cx="914400" cy="167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0.03382</cdr:x>
      <cdr:y>0.94309</cdr:y>
    </cdr:from>
    <cdr:to>
      <cdr:x>0.21829</cdr:x>
      <cdr:y>1</cdr:y>
    </cdr:to>
    <cdr:sp macro="" textlink="">
      <cdr:nvSpPr>
        <cdr:cNvPr id="3" name="TextBox 2"/>
        <cdr:cNvSpPr txBox="1"/>
      </cdr:nvSpPr>
      <cdr:spPr>
        <a:xfrm xmlns:a="http://schemas.openxmlformats.org/drawingml/2006/main">
          <a:off x="167640" y="3535680"/>
          <a:ext cx="914400" cy="213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0.02306</cdr:x>
      <cdr:y>0.93902</cdr:y>
    </cdr:from>
    <cdr:to>
      <cdr:x>0.20753</cdr:x>
      <cdr:y>1</cdr:y>
    </cdr:to>
    <cdr:sp macro="" textlink="">
      <cdr:nvSpPr>
        <cdr:cNvPr id="4" name="TextBox 3"/>
        <cdr:cNvSpPr txBox="1"/>
      </cdr:nvSpPr>
      <cdr:spPr>
        <a:xfrm xmlns:a="http://schemas.openxmlformats.org/drawingml/2006/main">
          <a:off x="114300" y="3520440"/>
          <a:ext cx="9144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0.14644</cdr:x>
      <cdr:y>0.78646</cdr:y>
    </cdr:from>
    <cdr:to>
      <cdr:x>0.25633</cdr:x>
      <cdr:y>0.84296</cdr:y>
    </cdr:to>
    <cdr:sp macro="" textlink="">
      <cdr:nvSpPr>
        <cdr:cNvPr id="2" name="TextBox 1"/>
        <cdr:cNvSpPr txBox="1"/>
      </cdr:nvSpPr>
      <cdr:spPr>
        <a:xfrm xmlns:a="http://schemas.openxmlformats.org/drawingml/2006/main">
          <a:off x="870379" y="3230150"/>
          <a:ext cx="653142" cy="2320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0.83</a:t>
          </a:r>
        </a:p>
      </cdr:txBody>
    </cdr:sp>
  </cdr:relSizeAnchor>
  <cdr:relSizeAnchor xmlns:cdr="http://schemas.openxmlformats.org/drawingml/2006/chartDrawing">
    <cdr:from>
      <cdr:x>0.11447</cdr:x>
      <cdr:y>0.73446</cdr:y>
    </cdr:from>
    <cdr:to>
      <cdr:x>0.22436</cdr:x>
      <cdr:y>0.77966</cdr:y>
    </cdr:to>
    <cdr:sp macro="" textlink="">
      <cdr:nvSpPr>
        <cdr:cNvPr id="3" name="TextBox 2"/>
        <cdr:cNvSpPr txBox="1"/>
      </cdr:nvSpPr>
      <cdr:spPr>
        <a:xfrm xmlns:a="http://schemas.openxmlformats.org/drawingml/2006/main">
          <a:off x="952500" y="2971800"/>
          <a:ext cx="914400" cy="1828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0.11524</cdr:x>
      <cdr:y>0.72805</cdr:y>
    </cdr:from>
    <cdr:to>
      <cdr:x>0.17293</cdr:x>
      <cdr:y>0.7902</cdr:y>
    </cdr:to>
    <cdr:sp macro="" textlink="">
      <cdr:nvSpPr>
        <cdr:cNvPr id="4" name="TextBox 3"/>
        <cdr:cNvSpPr txBox="1"/>
      </cdr:nvSpPr>
      <cdr:spPr>
        <a:xfrm xmlns:a="http://schemas.openxmlformats.org/drawingml/2006/main">
          <a:off x="976443" y="3345299"/>
          <a:ext cx="488832" cy="2855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0.54</a:t>
          </a:r>
        </a:p>
      </cdr:txBody>
    </cdr:sp>
  </cdr:relSizeAnchor>
  <cdr:relSizeAnchor xmlns:cdr="http://schemas.openxmlformats.org/drawingml/2006/chartDrawing">
    <cdr:from>
      <cdr:x>0.38665</cdr:x>
      <cdr:y>0.78607</cdr:y>
    </cdr:from>
    <cdr:to>
      <cdr:x>0.49654</cdr:x>
      <cdr:y>0.8388</cdr:y>
    </cdr:to>
    <cdr:sp macro="" textlink="">
      <cdr:nvSpPr>
        <cdr:cNvPr id="5" name="TextBox 4"/>
        <cdr:cNvSpPr txBox="1"/>
      </cdr:nvSpPr>
      <cdr:spPr>
        <a:xfrm xmlns:a="http://schemas.openxmlformats.org/drawingml/2006/main">
          <a:off x="2298104" y="3228546"/>
          <a:ext cx="653142" cy="2165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0.72</a:t>
          </a:r>
        </a:p>
        <a:p xmlns:a="http://schemas.openxmlformats.org/drawingml/2006/main">
          <a:endParaRPr lang="en-US" sz="1100"/>
        </a:p>
      </cdr:txBody>
    </cdr:sp>
  </cdr:relSizeAnchor>
  <cdr:relSizeAnchor xmlns:cdr="http://schemas.openxmlformats.org/drawingml/2006/chartDrawing">
    <cdr:from>
      <cdr:x>0.35065</cdr:x>
      <cdr:y>0.7441</cdr:y>
    </cdr:from>
    <cdr:to>
      <cdr:x>0.46054</cdr:x>
      <cdr:y>0.79683</cdr:y>
    </cdr:to>
    <cdr:sp macro="" textlink="">
      <cdr:nvSpPr>
        <cdr:cNvPr id="6" name="TextBox 5"/>
        <cdr:cNvSpPr txBox="1"/>
      </cdr:nvSpPr>
      <cdr:spPr>
        <a:xfrm xmlns:a="http://schemas.openxmlformats.org/drawingml/2006/main">
          <a:off x="2971218" y="3419048"/>
          <a:ext cx="931146" cy="2422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0.39</a:t>
          </a:r>
        </a:p>
      </cdr:txBody>
    </cdr:sp>
  </cdr:relSizeAnchor>
  <cdr:relSizeAnchor xmlns:cdr="http://schemas.openxmlformats.org/drawingml/2006/chartDrawing">
    <cdr:from>
      <cdr:x>0.59173</cdr:x>
      <cdr:y>0.60199</cdr:y>
    </cdr:from>
    <cdr:to>
      <cdr:x>0.59712</cdr:x>
      <cdr:y>0.61194</cdr:y>
    </cdr:to>
    <cdr:sp macro="" textlink="">
      <cdr:nvSpPr>
        <cdr:cNvPr id="7" name="TextBox 6"/>
        <cdr:cNvSpPr txBox="1"/>
      </cdr:nvSpPr>
      <cdr:spPr>
        <a:xfrm xmlns:a="http://schemas.openxmlformats.org/drawingml/2006/main">
          <a:off x="5013960" y="2766060"/>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0.62053</cdr:x>
      <cdr:y>0.79231</cdr:y>
    </cdr:from>
    <cdr:to>
      <cdr:x>0.72844</cdr:x>
      <cdr:y>0.83874</cdr:y>
    </cdr:to>
    <cdr:sp macro="" textlink="">
      <cdr:nvSpPr>
        <cdr:cNvPr id="9" name="TextBox 8"/>
        <cdr:cNvSpPr txBox="1"/>
      </cdr:nvSpPr>
      <cdr:spPr>
        <a:xfrm xmlns:a="http://schemas.openxmlformats.org/drawingml/2006/main">
          <a:off x="3688156" y="3254157"/>
          <a:ext cx="641374" cy="1906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0.68</a:t>
          </a:r>
        </a:p>
      </cdr:txBody>
    </cdr:sp>
  </cdr:relSizeAnchor>
  <cdr:relSizeAnchor xmlns:cdr="http://schemas.openxmlformats.org/drawingml/2006/chartDrawing">
    <cdr:from>
      <cdr:x>0.52599</cdr:x>
      <cdr:y>0.74733</cdr:y>
    </cdr:from>
    <cdr:to>
      <cdr:x>0.6339</cdr:x>
      <cdr:y>0.79542</cdr:y>
    </cdr:to>
    <cdr:sp macro="" textlink="">
      <cdr:nvSpPr>
        <cdr:cNvPr id="10" name="TextBox 9"/>
        <cdr:cNvSpPr txBox="1"/>
      </cdr:nvSpPr>
      <cdr:spPr>
        <a:xfrm xmlns:a="http://schemas.openxmlformats.org/drawingml/2006/main">
          <a:off x="3126247" y="3069436"/>
          <a:ext cx="641374" cy="1975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0.08</a:t>
          </a:r>
        </a:p>
      </cdr:txBody>
    </cdr:sp>
  </cdr:relSizeAnchor>
  <cdr:relSizeAnchor xmlns:cdr="http://schemas.openxmlformats.org/drawingml/2006/chartDrawing">
    <cdr:from>
      <cdr:x>0.84083</cdr:x>
      <cdr:y>0.70813</cdr:y>
    </cdr:from>
    <cdr:to>
      <cdr:x>0.94874</cdr:x>
      <cdr:y>0.76451</cdr:y>
    </cdr:to>
    <cdr:sp macro="" textlink="">
      <cdr:nvSpPr>
        <cdr:cNvPr id="11" name="TextBox 10"/>
        <cdr:cNvSpPr txBox="1"/>
      </cdr:nvSpPr>
      <cdr:spPr>
        <a:xfrm xmlns:a="http://schemas.openxmlformats.org/drawingml/2006/main">
          <a:off x="7124700" y="3253740"/>
          <a:ext cx="914400" cy="2590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i="0" baseline="0"/>
            <a:t>3.28</a:t>
          </a:r>
        </a:p>
      </cdr:txBody>
    </cdr:sp>
  </cdr:relSizeAnchor>
  <cdr:relSizeAnchor xmlns:cdr="http://schemas.openxmlformats.org/drawingml/2006/chartDrawing">
    <cdr:from>
      <cdr:x>0.84263</cdr:x>
      <cdr:y>0.29187</cdr:y>
    </cdr:from>
    <cdr:to>
      <cdr:x>0.95054</cdr:x>
      <cdr:y>0.34163</cdr:y>
    </cdr:to>
    <cdr:sp macro="" textlink="">
      <cdr:nvSpPr>
        <cdr:cNvPr id="12" name="TextBox 11"/>
        <cdr:cNvSpPr txBox="1"/>
      </cdr:nvSpPr>
      <cdr:spPr>
        <a:xfrm xmlns:a="http://schemas.openxmlformats.org/drawingml/2006/main">
          <a:off x="7139940" y="1341120"/>
          <a:ext cx="9144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5.02</a:t>
          </a:r>
        </a:p>
      </cdr:txBody>
    </cdr:sp>
  </cdr:relSizeAnchor>
</c:userShapes>
</file>

<file path=ppt/drawings/drawing4.xml><?xml version="1.0" encoding="utf-8"?>
<c:userShapes xmlns:c="http://schemas.openxmlformats.org/drawingml/2006/chart">
  <cdr:relSizeAnchor xmlns:cdr="http://schemas.openxmlformats.org/drawingml/2006/chartDrawing">
    <cdr:from>
      <cdr:x>0.15166</cdr:x>
      <cdr:y>0.77008</cdr:y>
    </cdr:from>
    <cdr:to>
      <cdr:x>0.26155</cdr:x>
      <cdr:y>0.82658</cdr:y>
    </cdr:to>
    <cdr:sp macro="" textlink="">
      <cdr:nvSpPr>
        <cdr:cNvPr id="2" name="TextBox 1"/>
        <cdr:cNvSpPr txBox="1"/>
      </cdr:nvSpPr>
      <cdr:spPr>
        <a:xfrm xmlns:a="http://schemas.openxmlformats.org/drawingml/2006/main">
          <a:off x="970742" y="2672865"/>
          <a:ext cx="703384" cy="1961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1.39</a:t>
          </a:r>
        </a:p>
      </cdr:txBody>
    </cdr:sp>
  </cdr:relSizeAnchor>
  <cdr:relSizeAnchor xmlns:cdr="http://schemas.openxmlformats.org/drawingml/2006/chartDrawing">
    <cdr:from>
      <cdr:x>0.11447</cdr:x>
      <cdr:y>0.73446</cdr:y>
    </cdr:from>
    <cdr:to>
      <cdr:x>0.22436</cdr:x>
      <cdr:y>0.77966</cdr:y>
    </cdr:to>
    <cdr:sp macro="" textlink="">
      <cdr:nvSpPr>
        <cdr:cNvPr id="3" name="TextBox 2"/>
        <cdr:cNvSpPr txBox="1"/>
      </cdr:nvSpPr>
      <cdr:spPr>
        <a:xfrm xmlns:a="http://schemas.openxmlformats.org/drawingml/2006/main">
          <a:off x="952500" y="2971800"/>
          <a:ext cx="914400" cy="1828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0.11317</cdr:x>
      <cdr:y>0.6578</cdr:y>
    </cdr:from>
    <cdr:to>
      <cdr:x>0.17086</cdr:x>
      <cdr:y>0.71995</cdr:y>
    </cdr:to>
    <cdr:sp macro="" textlink="">
      <cdr:nvSpPr>
        <cdr:cNvPr id="4" name="TextBox 3"/>
        <cdr:cNvSpPr txBox="1"/>
      </cdr:nvSpPr>
      <cdr:spPr>
        <a:xfrm xmlns:a="http://schemas.openxmlformats.org/drawingml/2006/main">
          <a:off x="724366" y="2283156"/>
          <a:ext cx="369262" cy="2157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1.67</a:t>
          </a:r>
        </a:p>
      </cdr:txBody>
    </cdr:sp>
  </cdr:relSizeAnchor>
  <cdr:relSizeAnchor xmlns:cdr="http://schemas.openxmlformats.org/drawingml/2006/chartDrawing">
    <cdr:from>
      <cdr:x>0.38296</cdr:x>
      <cdr:y>0.76681</cdr:y>
    </cdr:from>
    <cdr:to>
      <cdr:x>0.49285</cdr:x>
      <cdr:y>0.81954</cdr:y>
    </cdr:to>
    <cdr:sp macro="" textlink="">
      <cdr:nvSpPr>
        <cdr:cNvPr id="5" name="TextBox 4"/>
        <cdr:cNvSpPr txBox="1"/>
      </cdr:nvSpPr>
      <cdr:spPr>
        <a:xfrm xmlns:a="http://schemas.openxmlformats.org/drawingml/2006/main">
          <a:off x="2267436" y="2661526"/>
          <a:ext cx="650630" cy="1830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1.52</a:t>
          </a:r>
        </a:p>
        <a:p xmlns:a="http://schemas.openxmlformats.org/drawingml/2006/main">
          <a:endParaRPr lang="en-US" sz="1100"/>
        </a:p>
      </cdr:txBody>
    </cdr:sp>
  </cdr:relSizeAnchor>
  <cdr:relSizeAnchor xmlns:cdr="http://schemas.openxmlformats.org/drawingml/2006/chartDrawing">
    <cdr:from>
      <cdr:x>0.34679</cdr:x>
      <cdr:y>0.69249</cdr:y>
    </cdr:from>
    <cdr:to>
      <cdr:x>0.45668</cdr:x>
      <cdr:y>0.74522</cdr:y>
    </cdr:to>
    <cdr:sp macro="" textlink="">
      <cdr:nvSpPr>
        <cdr:cNvPr id="6" name="TextBox 5"/>
        <cdr:cNvSpPr txBox="1"/>
      </cdr:nvSpPr>
      <cdr:spPr>
        <a:xfrm xmlns:a="http://schemas.openxmlformats.org/drawingml/2006/main">
          <a:off x="2219721" y="2403575"/>
          <a:ext cx="703384" cy="1830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1.00</a:t>
          </a:r>
        </a:p>
      </cdr:txBody>
    </cdr:sp>
  </cdr:relSizeAnchor>
  <cdr:relSizeAnchor xmlns:cdr="http://schemas.openxmlformats.org/drawingml/2006/chartDrawing">
    <cdr:from>
      <cdr:x>0.59173</cdr:x>
      <cdr:y>0.60199</cdr:y>
    </cdr:from>
    <cdr:to>
      <cdr:x>0.59712</cdr:x>
      <cdr:y>0.61194</cdr:y>
    </cdr:to>
    <cdr:sp macro="" textlink="">
      <cdr:nvSpPr>
        <cdr:cNvPr id="7" name="TextBox 6"/>
        <cdr:cNvSpPr txBox="1"/>
      </cdr:nvSpPr>
      <cdr:spPr>
        <a:xfrm xmlns:a="http://schemas.openxmlformats.org/drawingml/2006/main">
          <a:off x="5013960" y="2766060"/>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0.68253</cdr:x>
      <cdr:y>0.78675</cdr:y>
    </cdr:from>
    <cdr:to>
      <cdr:x>0.79044</cdr:x>
      <cdr:y>0.86498</cdr:y>
    </cdr:to>
    <cdr:sp macro="" textlink="">
      <cdr:nvSpPr>
        <cdr:cNvPr id="9" name="TextBox 8"/>
        <cdr:cNvSpPr txBox="1"/>
      </cdr:nvSpPr>
      <cdr:spPr>
        <a:xfrm xmlns:a="http://schemas.openxmlformats.org/drawingml/2006/main">
          <a:off x="4368747" y="2730728"/>
          <a:ext cx="690710" cy="2715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0.30</a:t>
          </a:r>
        </a:p>
      </cdr:txBody>
    </cdr:sp>
  </cdr:relSizeAnchor>
  <cdr:relSizeAnchor xmlns:cdr="http://schemas.openxmlformats.org/drawingml/2006/chartDrawing">
    <cdr:from>
      <cdr:x>0.55457</cdr:x>
      <cdr:y>0.74695</cdr:y>
    </cdr:from>
    <cdr:to>
      <cdr:x>0.66248</cdr:x>
      <cdr:y>0.80351</cdr:y>
    </cdr:to>
    <cdr:sp macro="" textlink="">
      <cdr:nvSpPr>
        <cdr:cNvPr id="10" name="TextBox 9"/>
        <cdr:cNvSpPr txBox="1"/>
      </cdr:nvSpPr>
      <cdr:spPr>
        <a:xfrm xmlns:a="http://schemas.openxmlformats.org/drawingml/2006/main">
          <a:off x="3549689" y="2592584"/>
          <a:ext cx="690710" cy="1963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0.19</a:t>
          </a:r>
        </a:p>
      </cdr:txBody>
    </cdr:sp>
  </cdr:relSizeAnchor>
  <cdr:relSizeAnchor xmlns:cdr="http://schemas.openxmlformats.org/drawingml/2006/chartDrawing">
    <cdr:from>
      <cdr:x>0.85723</cdr:x>
      <cdr:y>0.77028</cdr:y>
    </cdr:from>
    <cdr:to>
      <cdr:x>0.96514</cdr:x>
      <cdr:y>0.82666</cdr:y>
    </cdr:to>
    <cdr:sp macro="" textlink="">
      <cdr:nvSpPr>
        <cdr:cNvPr id="11" name="TextBox 10"/>
        <cdr:cNvSpPr txBox="1"/>
      </cdr:nvSpPr>
      <cdr:spPr>
        <a:xfrm xmlns:a="http://schemas.openxmlformats.org/drawingml/2006/main">
          <a:off x="5486988" y="2673565"/>
          <a:ext cx="690711" cy="1956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i="0" baseline="0"/>
            <a:t>1.52</a:t>
          </a:r>
        </a:p>
      </cdr:txBody>
    </cdr:sp>
  </cdr:relSizeAnchor>
  <cdr:relSizeAnchor xmlns:cdr="http://schemas.openxmlformats.org/drawingml/2006/chartDrawing">
    <cdr:from>
      <cdr:x>0.84263</cdr:x>
      <cdr:y>0.29187</cdr:y>
    </cdr:from>
    <cdr:to>
      <cdr:x>0.95054</cdr:x>
      <cdr:y>0.34163</cdr:y>
    </cdr:to>
    <cdr:sp macro="" textlink="">
      <cdr:nvSpPr>
        <cdr:cNvPr id="12" name="TextBox 11"/>
        <cdr:cNvSpPr txBox="1"/>
      </cdr:nvSpPr>
      <cdr:spPr>
        <a:xfrm xmlns:a="http://schemas.openxmlformats.org/drawingml/2006/main">
          <a:off x="7139940" y="1341120"/>
          <a:ext cx="9144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8.67</a:t>
          </a:r>
        </a:p>
      </cdr:txBody>
    </cdr:sp>
  </cdr:relSizeAnchor>
</c:userShapes>
</file>

<file path=ppt/drawings/drawing5.xml><?xml version="1.0" encoding="utf-8"?>
<c:userShapes xmlns:c="http://schemas.openxmlformats.org/drawingml/2006/chart">
  <cdr:relSizeAnchor xmlns:cdr="http://schemas.openxmlformats.org/drawingml/2006/chartDrawing">
    <cdr:from>
      <cdr:x>0.46735</cdr:x>
      <cdr:y>0.26602</cdr:y>
    </cdr:from>
    <cdr:to>
      <cdr:x>0.59513</cdr:x>
      <cdr:y>0.33398</cdr:y>
    </cdr:to>
    <cdr:sp macro="" textlink="">
      <cdr:nvSpPr>
        <cdr:cNvPr id="2" name="TextBox 1"/>
        <cdr:cNvSpPr txBox="1"/>
      </cdr:nvSpPr>
      <cdr:spPr>
        <a:xfrm xmlns:a="http://schemas.openxmlformats.org/drawingml/2006/main">
          <a:off x="2503515" y="1043953"/>
          <a:ext cx="684500" cy="2666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$66,452</a:t>
          </a:r>
        </a:p>
        <a:p xmlns:a="http://schemas.openxmlformats.org/drawingml/2006/main">
          <a:endParaRPr lang="en-US" sz="1100" dirty="0"/>
        </a:p>
      </cdr:txBody>
    </cdr:sp>
  </cdr:relSizeAnchor>
  <cdr:relSizeAnchor xmlns:cdr="http://schemas.openxmlformats.org/drawingml/2006/chartDrawing">
    <cdr:from>
      <cdr:x>0.18162</cdr:x>
      <cdr:y>0.33592</cdr:y>
    </cdr:from>
    <cdr:to>
      <cdr:x>0.30223</cdr:x>
      <cdr:y>0.45243</cdr:y>
    </cdr:to>
    <cdr:sp macro="" textlink="">
      <cdr:nvSpPr>
        <cdr:cNvPr id="3" name="TextBox 2"/>
        <cdr:cNvSpPr txBox="1"/>
      </cdr:nvSpPr>
      <cdr:spPr>
        <a:xfrm xmlns:a="http://schemas.openxmlformats.org/drawingml/2006/main">
          <a:off x="963930" y="1318260"/>
          <a:ext cx="64008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t>$41,603	</a:t>
          </a:r>
          <a:br>
            <a:rPr lang="en-US" sz="1100" b="1"/>
          </a:br>
          <a:r>
            <a:rPr lang="en-US" sz="1100" b="1"/>
            <a:t>   costs</a:t>
          </a:r>
        </a:p>
      </cdr:txBody>
    </cdr:sp>
  </cdr:relSizeAnchor>
  <cdr:relSizeAnchor xmlns:cdr="http://schemas.openxmlformats.org/drawingml/2006/chartDrawing">
    <cdr:from>
      <cdr:x>0.46879</cdr:x>
      <cdr:y>0.4233</cdr:y>
    </cdr:from>
    <cdr:to>
      <cdr:x>0.59226</cdr:x>
      <cdr:y>0.54175</cdr:y>
    </cdr:to>
    <cdr:sp macro="" textlink="">
      <cdr:nvSpPr>
        <cdr:cNvPr id="4" name="TextBox 3"/>
        <cdr:cNvSpPr txBox="1"/>
      </cdr:nvSpPr>
      <cdr:spPr>
        <a:xfrm xmlns:a="http://schemas.openxmlformats.org/drawingml/2006/main">
          <a:off x="2511229" y="1661155"/>
          <a:ext cx="661412" cy="4648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$40,217</a:t>
          </a:r>
          <a:br>
            <a:rPr lang="en-US" sz="1100" b="1" dirty="0"/>
          </a:br>
          <a:r>
            <a:rPr lang="en-US" sz="1100" b="1" dirty="0"/>
            <a:t>   costs</a:t>
          </a:r>
        </a:p>
      </cdr:txBody>
    </cdr:sp>
  </cdr:relSizeAnchor>
  <cdr:relSizeAnchor xmlns:cdr="http://schemas.openxmlformats.org/drawingml/2006/chartDrawing">
    <cdr:from>
      <cdr:x>0.46877</cdr:x>
      <cdr:y>0.65437</cdr:y>
    </cdr:from>
    <cdr:to>
      <cdr:x>0.59799</cdr:x>
      <cdr:y>0.77087</cdr:y>
    </cdr:to>
    <cdr:sp macro="" textlink="">
      <cdr:nvSpPr>
        <cdr:cNvPr id="5" name="TextBox 4"/>
        <cdr:cNvSpPr txBox="1"/>
      </cdr:nvSpPr>
      <cdr:spPr>
        <a:xfrm xmlns:a="http://schemas.openxmlformats.org/drawingml/2006/main">
          <a:off x="2487930" y="2567940"/>
          <a:ext cx="6858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$26,235</a:t>
          </a:r>
          <a:br>
            <a:rPr lang="en-US" sz="1100" b="1" dirty="0"/>
          </a:br>
          <a:r>
            <a:rPr lang="en-US" sz="1100" b="1" dirty="0"/>
            <a:t>    fees</a:t>
          </a:r>
        </a:p>
      </cdr:txBody>
    </cdr:sp>
  </cdr:relSizeAnchor>
  <cdr:relSizeAnchor xmlns:cdr="http://schemas.openxmlformats.org/drawingml/2006/chartDrawing">
    <cdr:from>
      <cdr:x>0.18492</cdr:x>
      <cdr:y>0.17578</cdr:y>
    </cdr:from>
    <cdr:to>
      <cdr:x>0.30556</cdr:x>
      <cdr:y>0.25191</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90591" y="689813"/>
          <a:ext cx="646251" cy="298757"/>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0.48015</cdr:x>
      <cdr:y>0.29515</cdr:y>
    </cdr:from>
    <cdr:to>
      <cdr:x>0.60792</cdr:x>
      <cdr:y>0.36311</cdr:y>
    </cdr:to>
    <cdr:sp macro="" textlink="">
      <cdr:nvSpPr>
        <cdr:cNvPr id="2" name="TextBox 1"/>
        <cdr:cNvSpPr txBox="1"/>
      </cdr:nvSpPr>
      <cdr:spPr>
        <a:xfrm xmlns:a="http://schemas.openxmlformats.org/drawingml/2006/main">
          <a:off x="2572110" y="1158245"/>
          <a:ext cx="684446" cy="2666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$68,269</a:t>
          </a:r>
        </a:p>
        <a:p xmlns:a="http://schemas.openxmlformats.org/drawingml/2006/main">
          <a:endParaRPr lang="en-US" sz="1100" dirty="0"/>
        </a:p>
      </cdr:txBody>
    </cdr:sp>
  </cdr:relSizeAnchor>
  <cdr:relSizeAnchor xmlns:cdr="http://schemas.openxmlformats.org/drawingml/2006/chartDrawing">
    <cdr:from>
      <cdr:x>0.20619</cdr:x>
      <cdr:y>0.25825</cdr:y>
    </cdr:from>
    <cdr:to>
      <cdr:x>0.2933</cdr:x>
      <cdr:y>0.37476</cdr:y>
    </cdr:to>
    <cdr:sp macro="" textlink="">
      <cdr:nvSpPr>
        <cdr:cNvPr id="3" name="TextBox 2"/>
        <cdr:cNvSpPr txBox="1"/>
      </cdr:nvSpPr>
      <cdr:spPr>
        <a:xfrm xmlns:a="http://schemas.openxmlformats.org/drawingml/2006/main">
          <a:off x="1524001" y="1121683"/>
          <a:ext cx="643890" cy="506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$20,036</a:t>
          </a:r>
          <a:br>
            <a:rPr lang="en-US" sz="1100" b="1" dirty="0"/>
          </a:br>
          <a:r>
            <a:rPr lang="en-US" sz="1100" b="1" dirty="0"/>
            <a:t>   costs</a:t>
          </a:r>
        </a:p>
      </cdr:txBody>
    </cdr:sp>
  </cdr:relSizeAnchor>
  <cdr:relSizeAnchor xmlns:cdr="http://schemas.openxmlformats.org/drawingml/2006/chartDrawing">
    <cdr:from>
      <cdr:x>0.5</cdr:x>
      <cdr:y>0.35965</cdr:y>
    </cdr:from>
    <cdr:to>
      <cdr:x>0.61351</cdr:x>
      <cdr:y>0.5</cdr:y>
    </cdr:to>
    <cdr:sp macro="" textlink="">
      <cdr:nvSpPr>
        <cdr:cNvPr id="4" name="TextBox 3"/>
        <cdr:cNvSpPr txBox="1"/>
      </cdr:nvSpPr>
      <cdr:spPr>
        <a:xfrm xmlns:a="http://schemas.openxmlformats.org/drawingml/2006/main">
          <a:off x="3695700" y="1562104"/>
          <a:ext cx="838998" cy="6095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$9,633</a:t>
          </a:r>
          <a:br>
            <a:rPr lang="en-US" sz="1100" b="1" dirty="0"/>
          </a:br>
          <a:r>
            <a:rPr lang="en-US" sz="1100" b="1" dirty="0"/>
            <a:t>  costs</a:t>
          </a:r>
        </a:p>
      </cdr:txBody>
    </cdr:sp>
  </cdr:relSizeAnchor>
  <cdr:relSizeAnchor xmlns:cdr="http://schemas.openxmlformats.org/drawingml/2006/chartDrawing">
    <cdr:from>
      <cdr:x>0.49546</cdr:x>
      <cdr:y>0.54386</cdr:y>
    </cdr:from>
    <cdr:to>
      <cdr:x>0.59968</cdr:x>
      <cdr:y>0.64912</cdr:y>
    </cdr:to>
    <cdr:sp macro="" textlink="">
      <cdr:nvSpPr>
        <cdr:cNvPr id="5" name="TextBox 4"/>
        <cdr:cNvSpPr txBox="1"/>
      </cdr:nvSpPr>
      <cdr:spPr>
        <a:xfrm xmlns:a="http://schemas.openxmlformats.org/drawingml/2006/main">
          <a:off x="3662172" y="2362200"/>
          <a:ext cx="770297"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$58,636</a:t>
          </a:r>
          <a:br>
            <a:rPr lang="en-US" sz="1100" b="1" dirty="0"/>
          </a:br>
          <a:r>
            <a:rPr lang="en-US" sz="1100" b="1" dirty="0"/>
            <a:t>    fees</a:t>
          </a:r>
        </a:p>
      </cdr:txBody>
    </cdr:sp>
  </cdr:relSizeAnchor>
</c:userShapes>
</file>

<file path=ppt/drawings/drawing7.xml><?xml version="1.0" encoding="utf-8"?>
<c:userShapes xmlns:c="http://schemas.openxmlformats.org/drawingml/2006/chart">
  <cdr:relSizeAnchor xmlns:cdr="http://schemas.openxmlformats.org/drawingml/2006/chartDrawing">
    <cdr:from>
      <cdr:x>0.46053</cdr:x>
      <cdr:y>0.29032</cdr:y>
    </cdr:from>
    <cdr:to>
      <cdr:x>0.60553</cdr:x>
      <cdr:y>0.35971</cdr:y>
    </cdr:to>
    <cdr:sp macro="" textlink="">
      <cdr:nvSpPr>
        <cdr:cNvPr id="2" name="TextBox 1"/>
        <cdr:cNvSpPr txBox="1"/>
      </cdr:nvSpPr>
      <cdr:spPr>
        <a:xfrm xmlns:a="http://schemas.openxmlformats.org/drawingml/2006/main">
          <a:off x="3053038" y="1371601"/>
          <a:ext cx="961263" cy="3278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  $</a:t>
          </a:r>
          <a:r>
            <a:rPr lang="en-US" b="1" dirty="0" smtClean="0"/>
            <a:t>51,381</a:t>
          </a:r>
          <a:endParaRPr lang="en-US" sz="1100" b="1" dirty="0"/>
        </a:p>
      </cdr:txBody>
    </cdr:sp>
  </cdr:relSizeAnchor>
  <cdr:relSizeAnchor xmlns:cdr="http://schemas.openxmlformats.org/drawingml/2006/chartDrawing">
    <cdr:from>
      <cdr:x>0.75</cdr:x>
      <cdr:y>0.41342</cdr:y>
    </cdr:from>
    <cdr:to>
      <cdr:x>0.895</cdr:x>
      <cdr:y>0.5</cdr:y>
    </cdr:to>
    <cdr:sp macro="" textlink="">
      <cdr:nvSpPr>
        <cdr:cNvPr id="3" name="TextBox 1"/>
        <cdr:cNvSpPr txBox="1"/>
      </cdr:nvSpPr>
      <cdr:spPr>
        <a:xfrm xmlns:a="http://schemas.openxmlformats.org/drawingml/2006/main">
          <a:off x="4343400" y="1455420"/>
          <a:ext cx="839724"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    $35,480</a:t>
          </a:r>
          <a:endParaRPr lang="en-US" sz="1100" b="1" dirty="0"/>
        </a:p>
      </cdr:txBody>
    </cdr:sp>
  </cdr:relSizeAnchor>
  <cdr:relSizeAnchor xmlns:cdr="http://schemas.openxmlformats.org/drawingml/2006/chartDrawing">
    <cdr:from>
      <cdr:x>0.18421</cdr:x>
      <cdr:y>0.20968</cdr:y>
    </cdr:from>
    <cdr:to>
      <cdr:x>0.32921</cdr:x>
      <cdr:y>0.32258</cdr:y>
    </cdr:to>
    <cdr:sp macro="" textlink="">
      <cdr:nvSpPr>
        <cdr:cNvPr id="4" name="TextBox 1"/>
        <cdr:cNvSpPr txBox="1"/>
      </cdr:nvSpPr>
      <cdr:spPr>
        <a:xfrm xmlns:a="http://schemas.openxmlformats.org/drawingml/2006/main">
          <a:off x="1221202" y="990600"/>
          <a:ext cx="961263"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a:t>
          </a:r>
          <a:r>
            <a:rPr lang="en-US" sz="1200" b="1" dirty="0" smtClean="0"/>
            <a:t>61,453</a:t>
          </a:r>
          <a:endParaRPr lang="en-US" sz="1200" b="1" dirty="0"/>
        </a:p>
      </cdr:txBody>
    </cdr:sp>
  </cdr:relSizeAnchor>
</c:userShapes>
</file>

<file path=ppt/drawings/drawing8.xml><?xml version="1.0" encoding="utf-8"?>
<c:userShapes xmlns:c="http://schemas.openxmlformats.org/drawingml/2006/chart">
  <cdr:relSizeAnchor xmlns:cdr="http://schemas.openxmlformats.org/drawingml/2006/chartDrawing">
    <cdr:from>
      <cdr:x>0.75</cdr:x>
      <cdr:y>0.64516</cdr:y>
    </cdr:from>
    <cdr:to>
      <cdr:x>0.895</cdr:x>
      <cdr:y>0.70184</cdr:y>
    </cdr:to>
    <cdr:sp macro="" textlink="">
      <cdr:nvSpPr>
        <cdr:cNvPr id="2" name="TextBox 1"/>
        <cdr:cNvSpPr txBox="1"/>
      </cdr:nvSpPr>
      <cdr:spPr>
        <a:xfrm xmlns:a="http://schemas.openxmlformats.org/drawingml/2006/main">
          <a:off x="5257800" y="3048000"/>
          <a:ext cx="1016508" cy="2677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$9,364</a:t>
          </a:r>
          <a:endParaRPr lang="en-US" sz="1400" b="1" dirty="0"/>
        </a:p>
      </cdr:txBody>
    </cdr:sp>
  </cdr:relSizeAnchor>
  <cdr:relSizeAnchor xmlns:cdr="http://schemas.openxmlformats.org/drawingml/2006/chartDrawing">
    <cdr:from>
      <cdr:x>0.45652</cdr:x>
      <cdr:y>0.42327</cdr:y>
    </cdr:from>
    <cdr:to>
      <cdr:x>0.60152</cdr:x>
      <cdr:y>0.47995</cdr:y>
    </cdr:to>
    <cdr:sp macro="" textlink="">
      <cdr:nvSpPr>
        <cdr:cNvPr id="3" name="TextBox 1"/>
        <cdr:cNvSpPr txBox="1"/>
      </cdr:nvSpPr>
      <cdr:spPr>
        <a:xfrm xmlns:a="http://schemas.openxmlformats.org/drawingml/2006/main">
          <a:off x="3200400" y="1999710"/>
          <a:ext cx="1016508" cy="2677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$40,343</a:t>
          </a:r>
          <a:endParaRPr lang="en-US" sz="1400" b="1" dirty="0"/>
        </a:p>
      </cdr:txBody>
    </cdr:sp>
  </cdr:relSizeAnchor>
  <cdr:relSizeAnchor xmlns:cdr="http://schemas.openxmlformats.org/drawingml/2006/chartDrawing">
    <cdr:from>
      <cdr:x>0.17391</cdr:x>
      <cdr:y>0.27419</cdr:y>
    </cdr:from>
    <cdr:to>
      <cdr:x>0.31891</cdr:x>
      <cdr:y>0.33087</cdr:y>
    </cdr:to>
    <cdr:sp macro="" textlink="">
      <cdr:nvSpPr>
        <cdr:cNvPr id="4" name="TextBox 1"/>
        <cdr:cNvSpPr txBox="1"/>
      </cdr:nvSpPr>
      <cdr:spPr>
        <a:xfrm xmlns:a="http://schemas.openxmlformats.org/drawingml/2006/main">
          <a:off x="1219200" y="1295400"/>
          <a:ext cx="1016508" cy="2677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t>$60,353</a:t>
          </a:r>
          <a:endParaRPr lang="en-US" sz="14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0.66304</cdr:x>
      <cdr:y>0.19672</cdr:y>
    </cdr:from>
    <cdr:to>
      <cdr:x>0.98913</cdr:x>
      <cdr:y>0.39024</cdr:y>
    </cdr:to>
    <cdr:sp macro="" textlink="">
      <cdr:nvSpPr>
        <cdr:cNvPr id="3" name="TextBox 2"/>
        <cdr:cNvSpPr txBox="1"/>
      </cdr:nvSpPr>
      <cdr:spPr>
        <a:xfrm xmlns:a="http://schemas.openxmlformats.org/drawingml/2006/main">
          <a:off x="4648176" y="885012"/>
          <a:ext cx="2286021" cy="8706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NOTE:  Fee waivers may not have been granted when requests are denied, abandoned, or withdrawn, or the agency is unable to respond.</a:t>
          </a:r>
          <a:endParaRPr lang="en-US"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atin typeface="Arial" charset="0"/>
              </a:defRPr>
            </a:lvl1pPr>
          </a:lstStyle>
          <a:p>
            <a:endParaRPr lang="en-US"/>
          </a:p>
        </p:txBody>
      </p:sp>
      <p:sp>
        <p:nvSpPr>
          <p:cNvPr id="150531" name="Rectangle 3"/>
          <p:cNvSpPr>
            <a:spLocks noGrp="1" noChangeArrowheads="1"/>
          </p:cNvSpPr>
          <p:nvPr>
            <p:ph type="dt" sz="quarter" idx="1"/>
          </p:nvPr>
        </p:nvSpPr>
        <p:spPr bwMode="auto">
          <a:xfrm>
            <a:off x="397753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atin typeface="Arial" charset="0"/>
              </a:defRPr>
            </a:lvl1pPr>
          </a:lstStyle>
          <a:p>
            <a:endParaRPr lang="en-US"/>
          </a:p>
        </p:txBody>
      </p:sp>
      <p:sp>
        <p:nvSpPr>
          <p:cNvPr id="150532" name="Rectangle 4"/>
          <p:cNvSpPr>
            <a:spLocks noGrp="1" noChangeArrowheads="1"/>
          </p:cNvSpPr>
          <p:nvPr>
            <p:ph type="ftr" sz="quarter" idx="2"/>
          </p:nvPr>
        </p:nvSpPr>
        <p:spPr bwMode="auto">
          <a:xfrm>
            <a:off x="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atin typeface="Arial" charset="0"/>
              </a:defRPr>
            </a:lvl1pPr>
          </a:lstStyle>
          <a:p>
            <a:endParaRPr lang="en-US"/>
          </a:p>
        </p:txBody>
      </p:sp>
      <p:sp>
        <p:nvSpPr>
          <p:cNvPr id="150533" name="Rectangle 5"/>
          <p:cNvSpPr>
            <a:spLocks noGrp="1" noChangeArrowheads="1"/>
          </p:cNvSpPr>
          <p:nvPr>
            <p:ph type="sldNum" sz="quarter" idx="3"/>
          </p:nvPr>
        </p:nvSpPr>
        <p:spPr bwMode="auto">
          <a:xfrm>
            <a:off x="397753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atin typeface="Arial" charset="0"/>
              </a:defRPr>
            </a:lvl1pPr>
          </a:lstStyle>
          <a:p>
            <a:fld id="{42693177-6035-4AEB-875F-22B0CDC22FFF}" type="slidenum">
              <a:rPr lang="en-US"/>
              <a:pPr/>
              <a:t>‹#›</a:t>
            </a:fld>
            <a:endParaRPr lang="en-US"/>
          </a:p>
        </p:txBody>
      </p:sp>
    </p:spTree>
    <p:extLst>
      <p:ext uri="{BB962C8B-B14F-4D97-AF65-F5344CB8AC3E}">
        <p14:creationId xmlns:p14="http://schemas.microsoft.com/office/powerpoint/2010/main" val="4041271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atin typeface="Arial" charset="0"/>
              </a:defRPr>
            </a:lvl1pPr>
          </a:lstStyle>
          <a:p>
            <a:endParaRPr lang="en-US"/>
          </a:p>
        </p:txBody>
      </p:sp>
      <p:sp>
        <p:nvSpPr>
          <p:cNvPr id="4099" name="Rectangle 3"/>
          <p:cNvSpPr>
            <a:spLocks noGrp="1" noChangeArrowheads="1"/>
          </p:cNvSpPr>
          <p:nvPr>
            <p:ph type="dt" idx="1"/>
          </p:nvPr>
        </p:nvSpPr>
        <p:spPr bwMode="auto">
          <a:xfrm>
            <a:off x="397753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atin typeface="Arial" charset="0"/>
              </a:defRPr>
            </a:lvl1pPr>
          </a:lstStyle>
          <a:p>
            <a:endParaRPr lang="en-US"/>
          </a:p>
        </p:txBody>
      </p:sp>
      <p:sp>
        <p:nvSpPr>
          <p:cNvPr id="410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2946" y="4422459"/>
            <a:ext cx="5617208" cy="4188778"/>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atin typeface="Arial" charset="0"/>
              </a:defRPr>
            </a:lvl1pPr>
          </a:lstStyle>
          <a:p>
            <a:endParaRPr lang="en-US"/>
          </a:p>
        </p:txBody>
      </p:sp>
      <p:sp>
        <p:nvSpPr>
          <p:cNvPr id="4103" name="Rectangle 7"/>
          <p:cNvSpPr>
            <a:spLocks noGrp="1" noChangeArrowheads="1"/>
          </p:cNvSpPr>
          <p:nvPr>
            <p:ph type="sldNum" sz="quarter" idx="5"/>
          </p:nvPr>
        </p:nvSpPr>
        <p:spPr bwMode="auto">
          <a:xfrm>
            <a:off x="397753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atin typeface="Arial" charset="0"/>
              </a:defRPr>
            </a:lvl1pPr>
          </a:lstStyle>
          <a:p>
            <a:fld id="{43606869-0246-4CA3-9393-D1098B84A01F}" type="slidenum">
              <a:rPr lang="en-US"/>
              <a:pPr/>
              <a:t>‹#›</a:t>
            </a:fld>
            <a:endParaRPr lang="en-US"/>
          </a:p>
        </p:txBody>
      </p:sp>
    </p:spTree>
    <p:extLst>
      <p:ext uri="{BB962C8B-B14F-4D97-AF65-F5344CB8AC3E}">
        <p14:creationId xmlns:p14="http://schemas.microsoft.com/office/powerpoint/2010/main" val="2475515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mailto:oip@Hawaii.gov"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D10E3-AF20-44F6-A068-77DC7DA2CFD2}" type="slidenum">
              <a:rPr lang="en-US"/>
              <a:pPr/>
              <a:t>1</a:t>
            </a:fld>
            <a:endParaRPr lang="en-US"/>
          </a:p>
        </p:txBody>
      </p:sp>
      <p:sp>
        <p:nvSpPr>
          <p:cNvPr id="5122" name="Rectangle 2"/>
          <p:cNvSpPr>
            <a:spLocks noGrp="1" noRot="1" noChangeAspect="1" noChangeArrowheads="1" noTextEdit="1"/>
          </p:cNvSpPr>
          <p:nvPr>
            <p:ph type="sldImg"/>
          </p:nvPr>
        </p:nvSpPr>
        <p:spPr>
          <a:xfrm>
            <a:off x="1839913" y="698500"/>
            <a:ext cx="3343275" cy="2508250"/>
          </a:xfrm>
          <a:ln/>
        </p:spPr>
      </p:sp>
      <p:sp>
        <p:nvSpPr>
          <p:cNvPr id="5123" name="Rectangle 3"/>
          <p:cNvSpPr>
            <a:spLocks noGrp="1" noChangeArrowheads="1"/>
          </p:cNvSpPr>
          <p:nvPr>
            <p:ph type="body" idx="1"/>
          </p:nvPr>
        </p:nvSpPr>
        <p:spPr>
          <a:xfrm>
            <a:off x="702946" y="3359150"/>
            <a:ext cx="5617208" cy="5482588"/>
          </a:xfrm>
        </p:spPr>
        <p:txBody>
          <a:bodyPr/>
          <a:lstStyle/>
          <a:p>
            <a:r>
              <a:rPr lang="en-US" sz="1100" dirty="0" smtClean="0"/>
              <a:t>(</a:t>
            </a:r>
            <a:r>
              <a:rPr lang="en-US" dirty="0" smtClean="0"/>
              <a:t>June 2016)</a:t>
            </a:r>
          </a:p>
          <a:p>
            <a:r>
              <a:rPr lang="en-US" dirty="0"/>
              <a:t>Welcome to OIP’s 2016 Update for the UIPA Record Request Log for state and county employees. I am Cheryl Kakazu Park, Director of the state Office of Information </a:t>
            </a:r>
            <a:r>
              <a:rPr lang="en-US" dirty="0" smtClean="0"/>
              <a:t>Practices, also known as OIP.</a:t>
            </a:r>
          </a:p>
          <a:p>
            <a:endParaRPr lang="en-US" dirty="0"/>
          </a:p>
          <a:p>
            <a:r>
              <a:rPr lang="en-US" dirty="0" smtClean="0">
                <a:latin typeface="Arial" panose="020B0604020202020204" pitchFamily="34" charset="0"/>
                <a:cs typeface="Arial" panose="020B0604020202020204" pitchFamily="34" charset="0"/>
              </a:rPr>
              <a:t>Before </a:t>
            </a:r>
            <a:r>
              <a:rPr lang="en-US" dirty="0">
                <a:latin typeface="Arial" panose="020B0604020202020204" pitchFamily="34" charset="0"/>
                <a:cs typeface="Arial" panose="020B0604020202020204" pitchFamily="34" charset="0"/>
              </a:rPr>
              <a:t>I start, please </a:t>
            </a:r>
            <a:r>
              <a:rPr lang="en-US" dirty="0" smtClean="0">
                <a:latin typeface="Arial" panose="020B0604020202020204" pitchFamily="34" charset="0"/>
                <a:cs typeface="Arial" panose="020B0604020202020204" pitchFamily="34" charset="0"/>
              </a:rPr>
              <a:t>be aware </a:t>
            </a:r>
            <a:r>
              <a:rPr lang="en-US" dirty="0">
                <a:latin typeface="Arial" panose="020B0604020202020204" pitchFamily="34" charset="0"/>
                <a:cs typeface="Arial" panose="020B0604020202020204" pitchFamily="34" charset="0"/>
              </a:rPr>
              <a:t>that the complete written transcript of this training is available on the “Notes” page </a:t>
            </a:r>
            <a:r>
              <a:rPr lang="en-US" dirty="0" smtClean="0">
                <a:latin typeface="Arial" panose="020B0604020202020204" pitchFamily="34" charset="0"/>
                <a:cs typeface="Arial" panose="020B0604020202020204" pitchFamily="34" charset="0"/>
              </a:rPr>
              <a:t>of the power point </a:t>
            </a:r>
            <a:r>
              <a:rPr lang="en-US" dirty="0">
                <a:latin typeface="Arial" panose="020B0604020202020204" pitchFamily="34" charset="0"/>
                <a:cs typeface="Arial" panose="020B0604020202020204" pitchFamily="34" charset="0"/>
              </a:rPr>
              <a:t>presentation posted on OIP’s Training page at </a:t>
            </a:r>
            <a:r>
              <a:rPr lang="en-US" dirty="0" smtClean="0">
                <a:latin typeface="Arial" panose="020B0604020202020204" pitchFamily="34" charset="0"/>
                <a:cs typeface="Arial" panose="020B0604020202020204" pitchFamily="34" charset="0"/>
              </a:rPr>
              <a:t>oip.hawaii.gov, where the new Log form, written Instructions, Checklist, Frequently Asked Questions, and other training materials are also available.  </a:t>
            </a:r>
            <a:r>
              <a:rPr lang="en-US" b="1" dirty="0" smtClean="0">
                <a:latin typeface="Arial" panose="020B0604020202020204" pitchFamily="34" charset="0"/>
                <a:cs typeface="Arial" panose="020B0604020202020204" pitchFamily="34" charset="0"/>
              </a:rPr>
              <a:t>There is a new Sample Log in PDF form on the training page, which is preformatted for you to easily print out, preferably in color.  You should print out the Sample Log as well as the Checklist form to reference during this training.  </a:t>
            </a:r>
            <a:r>
              <a:rPr lang="en-US" dirty="0" smtClean="0">
                <a:latin typeface="Arial" panose="020B0604020202020204" pitchFamily="34" charset="0"/>
                <a:cs typeface="Arial" panose="020B0604020202020204" pitchFamily="34" charset="0"/>
              </a:rPr>
              <a:t>On the “Reports” page of OIP’s website, you’ll also find the OIP Reports summarizing the results of the State or Counties’ FY 2015 Logs, which will be discussed during this training, but need not necessarily be printed out.</a:t>
            </a:r>
          </a:p>
          <a:p>
            <a:endParaRPr lang="en-US" dirty="0" smtClean="0"/>
          </a:p>
          <a:p>
            <a:r>
              <a:rPr lang="en-US" dirty="0" smtClean="0"/>
              <a:t>I’d </a:t>
            </a:r>
            <a:r>
              <a:rPr lang="en-US" dirty="0"/>
              <a:t>like to </a:t>
            </a:r>
            <a:r>
              <a:rPr lang="en-US" dirty="0" smtClean="0"/>
              <a:t>start now by </a:t>
            </a:r>
            <a:r>
              <a:rPr lang="en-US" b="1" dirty="0"/>
              <a:t>thanking</a:t>
            </a:r>
            <a:r>
              <a:rPr lang="en-US" dirty="0"/>
              <a:t> </a:t>
            </a:r>
            <a:r>
              <a:rPr lang="en-US" b="1" dirty="0"/>
              <a:t>you</a:t>
            </a:r>
            <a:r>
              <a:rPr lang="en-US" dirty="0"/>
              <a:t> for </a:t>
            </a:r>
            <a:r>
              <a:rPr lang="en-US" dirty="0" smtClean="0"/>
              <a:t>helping to keep TRACK of the record requests received by your agency and for providing the Log data that has given us objective and useful information on how the state and county governments are complying with their responsibilities under Hawaii’s Uniform Information Practices Act (UIPA).  OIP expects to use the Log data collected to review, revise, or develop administrative rules and procedures.</a:t>
            </a:r>
          </a:p>
          <a:p>
            <a:endParaRPr lang="en-US" dirty="0"/>
          </a:p>
        </p:txBody>
      </p:sp>
    </p:spTree>
    <p:extLst>
      <p:ext uri="{BB962C8B-B14F-4D97-AF65-F5344CB8AC3E}">
        <p14:creationId xmlns:p14="http://schemas.microsoft.com/office/powerpoint/2010/main" val="179488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case it is separated from the Log itself, the Checklist also asks you to identify the Log to which it relates. </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10</a:t>
            </a:fld>
            <a:endParaRPr lang="en-US"/>
          </a:p>
        </p:txBody>
      </p:sp>
    </p:spTree>
    <p:extLst>
      <p:ext uri="{BB962C8B-B14F-4D97-AF65-F5344CB8AC3E}">
        <p14:creationId xmlns:p14="http://schemas.microsoft.com/office/powerpoint/2010/main" val="46245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98500"/>
            <a:ext cx="4359275" cy="3270250"/>
          </a:xfrm>
        </p:spPr>
      </p:sp>
      <p:sp>
        <p:nvSpPr>
          <p:cNvPr id="3" name="Notes Placeholder 2"/>
          <p:cNvSpPr>
            <a:spLocks noGrp="1"/>
          </p:cNvSpPr>
          <p:nvPr>
            <p:ph type="body" idx="1"/>
          </p:nvPr>
        </p:nvSpPr>
        <p:spPr>
          <a:xfrm>
            <a:off x="702946" y="4121150"/>
            <a:ext cx="5617208" cy="4572000"/>
          </a:xfrm>
        </p:spPr>
        <p:txBody>
          <a:bodyPr/>
          <a:lstStyle/>
          <a:p>
            <a:r>
              <a:rPr lang="en-US" dirty="0" smtClean="0"/>
              <a:t>The first question on the Checklist asks for an estimate of the number of routine requests received by the agency during the fiscal year.  </a:t>
            </a:r>
            <a:r>
              <a:rPr lang="en-US" b="1" dirty="0" smtClean="0"/>
              <a:t>Routine requests are oral or written requests that are automatically granted or denied without the need for supervisory approval, and with or without payment of a fee, </a:t>
            </a:r>
            <a:r>
              <a:rPr lang="en-US" dirty="0" smtClean="0"/>
              <a:t>such as agency forms and brochures, school transcripts, birth or marriage certificates, and police accident or theft reports. </a:t>
            </a:r>
            <a:r>
              <a:rPr lang="en-US" b="1" dirty="0" smtClean="0"/>
              <a:t>Routine requests should not be logged</a:t>
            </a:r>
            <a:r>
              <a:rPr lang="en-US" dirty="0" smtClean="0"/>
              <a:t>, as they could skew the Log data because of their substantial numbers in comparison to formal UIPA record requests.</a:t>
            </a:r>
          </a:p>
          <a:p>
            <a:r>
              <a:rPr lang="en-US" dirty="0" smtClean="0"/>
              <a:t>Nevertheless, </a:t>
            </a:r>
            <a:r>
              <a:rPr lang="en-US" b="1" dirty="0" smtClean="0"/>
              <a:t>it is still important for agencies to provide OIP with a reasonably accurate estimate of the number of routine requests </a:t>
            </a:r>
            <a:r>
              <a:rPr lang="en-US" dirty="0" smtClean="0"/>
              <a:t>that they handle in order give a complete picture of the services and accountability that they render to the public.  For </a:t>
            </a:r>
            <a:r>
              <a:rPr lang="en-US" dirty="0"/>
              <a:t>example, in FY 2015, the Honolulu Police Department (HPD) logged only 42 of the City and County of Honolulu’s 1,026 formal UIPA </a:t>
            </a:r>
            <a:r>
              <a:rPr lang="en-US" dirty="0" smtClean="0"/>
              <a:t>requests</a:t>
            </a:r>
            <a:r>
              <a:rPr lang="en-US" dirty="0"/>
              <a:t>. </a:t>
            </a:r>
            <a:r>
              <a:rPr lang="en-US" dirty="0" smtClean="0"/>
              <a:t>Although </a:t>
            </a:r>
            <a:r>
              <a:rPr lang="en-US" dirty="0"/>
              <a:t>only 42 formal record </a:t>
            </a:r>
            <a:r>
              <a:rPr lang="en-US" dirty="0" smtClean="0"/>
              <a:t>requests were </a:t>
            </a:r>
            <a:r>
              <a:rPr lang="en-US" dirty="0"/>
              <a:t>logged, the HPD also handled an estimated 30,000 routine requests that were granted or denied by clerks, without supervisory review, such as requests for accident and theft reports.  Knowing the number of estimated routine requests gives a more complete picture of what HPD’s Records Division does, without overwhelming and skewing the County’s overall results for all departments.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322880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98500"/>
            <a:ext cx="4359275" cy="3270250"/>
          </a:xfrm>
        </p:spPr>
      </p:sp>
      <p:sp>
        <p:nvSpPr>
          <p:cNvPr id="3" name="Notes Placeholder 2"/>
          <p:cNvSpPr>
            <a:spLocks noGrp="1"/>
          </p:cNvSpPr>
          <p:nvPr>
            <p:ph type="body" idx="1"/>
          </p:nvPr>
        </p:nvSpPr>
        <p:spPr>
          <a:xfrm>
            <a:off x="702946" y="4121150"/>
            <a:ext cx="5617208" cy="4572000"/>
          </a:xfrm>
        </p:spPr>
        <p:txBody>
          <a:bodyPr/>
          <a:lstStyle/>
          <a:p>
            <a:r>
              <a:rPr lang="en-US" b="1" dirty="0" smtClean="0"/>
              <a:t>Requests </a:t>
            </a:r>
            <a:r>
              <a:rPr lang="en-US" b="1" dirty="0"/>
              <a:t>between government agencies might be considered routine</a:t>
            </a:r>
            <a:r>
              <a:rPr lang="en-US" dirty="0"/>
              <a:t> </a:t>
            </a:r>
            <a:r>
              <a:rPr lang="en-US" dirty="0" smtClean="0"/>
              <a:t>if they </a:t>
            </a:r>
            <a:r>
              <a:rPr lang="en-US" dirty="0"/>
              <a:t>are frequently or typically granted as part of a </a:t>
            </a:r>
            <a:r>
              <a:rPr lang="en-US" dirty="0" smtClean="0"/>
              <a:t>normal process </a:t>
            </a:r>
            <a:r>
              <a:rPr lang="en-US" dirty="0"/>
              <a:t>or requirement for a contract or grant.  </a:t>
            </a:r>
            <a:r>
              <a:rPr lang="en-US" dirty="0" smtClean="0"/>
              <a:t>For example, agencies are routinely asked to submit invoices by other agencies to document procurement.  The Auditor routinely asks for an agency’s policies during an audit. The federal government may routinely require certain data or reports to be submitted as part of a federal grant.  These are routine requests.</a:t>
            </a:r>
          </a:p>
          <a:p>
            <a:endParaRPr lang="en-US" dirty="0" smtClean="0"/>
          </a:p>
          <a:p>
            <a:r>
              <a:rPr lang="en-US" b="1" dirty="0" smtClean="0"/>
              <a:t>But </a:t>
            </a:r>
            <a:r>
              <a:rPr lang="en-US" b="1" dirty="0"/>
              <a:t>if </a:t>
            </a:r>
            <a:r>
              <a:rPr lang="en-US" b="1" dirty="0" smtClean="0"/>
              <a:t>a request </a:t>
            </a:r>
            <a:r>
              <a:rPr lang="en-US" b="1" dirty="0"/>
              <a:t>by a government agency is an infrequent or unusual one, </a:t>
            </a:r>
            <a:r>
              <a:rPr lang="en-US" dirty="0" smtClean="0"/>
              <a:t> </a:t>
            </a:r>
            <a:r>
              <a:rPr lang="en-US" b="1" dirty="0"/>
              <a:t>then it </a:t>
            </a:r>
            <a:r>
              <a:rPr lang="en-US" b="1" dirty="0" smtClean="0"/>
              <a:t>is not routine and should </a:t>
            </a:r>
            <a:r>
              <a:rPr lang="en-US" b="1" dirty="0"/>
              <a:t>be reported on the Log</a:t>
            </a:r>
            <a:r>
              <a:rPr lang="en-US" b="1" dirty="0" smtClean="0"/>
              <a:t>. </a:t>
            </a:r>
            <a:r>
              <a:rPr lang="en-US" dirty="0" smtClean="0"/>
              <a:t> For example, most agencies infrequently receive requests from legislative committees or individual legislators, so these requests should be reported on the Log.</a:t>
            </a:r>
          </a:p>
          <a:p>
            <a:endParaRPr lang="en-US" b="1" dirty="0" smtClean="0"/>
          </a:p>
          <a:p>
            <a:r>
              <a:rPr lang="en-US" sz="1400" b="1" i="1" dirty="0"/>
              <a:t>S</a:t>
            </a:r>
            <a:r>
              <a:rPr lang="en-US" sz="1400" b="1" i="1" dirty="0" smtClean="0"/>
              <a:t>ubpoenas</a:t>
            </a:r>
            <a:r>
              <a:rPr lang="en-US" sz="1400" dirty="0" smtClean="0"/>
              <a:t> </a:t>
            </a:r>
            <a:r>
              <a:rPr lang="en-US" sz="1400" b="1" i="1" dirty="0"/>
              <a:t>or discovery of records in court </a:t>
            </a:r>
            <a:r>
              <a:rPr lang="en-US" sz="1400" b="1" i="1" dirty="0" smtClean="0"/>
              <a:t>cases are not to be logged or included in the estimate of routine records.</a:t>
            </a:r>
            <a:r>
              <a:rPr lang="en-US" sz="1400" dirty="0" smtClean="0"/>
              <a:t>   </a:t>
            </a:r>
            <a:endParaRPr lang="en-US" sz="1400" dirty="0"/>
          </a:p>
          <a:p>
            <a:endParaRPr lang="en-US" b="1"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188727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98500"/>
            <a:ext cx="4359275" cy="3270250"/>
          </a:xfrm>
        </p:spPr>
      </p:sp>
      <p:sp>
        <p:nvSpPr>
          <p:cNvPr id="3" name="Notes Placeholder 2"/>
          <p:cNvSpPr>
            <a:spLocks noGrp="1"/>
          </p:cNvSpPr>
          <p:nvPr>
            <p:ph type="body" idx="1"/>
          </p:nvPr>
        </p:nvSpPr>
        <p:spPr>
          <a:xfrm>
            <a:off x="702946" y="4121150"/>
            <a:ext cx="5617208" cy="4572000"/>
          </a:xfrm>
        </p:spPr>
        <p:txBody>
          <a:bodyPr/>
          <a:lstStyle/>
          <a:p>
            <a:r>
              <a:rPr lang="en-US" dirty="0" smtClean="0"/>
              <a:t>It is </a:t>
            </a:r>
            <a:r>
              <a:rPr lang="en-US" b="1" dirty="0" smtClean="0"/>
              <a:t>up to the agency to keep track of the number of routine requests </a:t>
            </a:r>
            <a:r>
              <a:rPr lang="en-US" dirty="0" smtClean="0"/>
              <a:t>that it handles each year.  Some agencies do it through their accounting systems, based on their charges for requested records.  Others might do something as simple as keeping a dedicated notepad to log the number of routine requests it responds to each year.  A few might even use the Log form to help track routine requests – but the titles of those Logs used should clearly identify them as being for routine requests and should </a:t>
            </a:r>
            <a:r>
              <a:rPr lang="en-US" u="sng" dirty="0" smtClean="0"/>
              <a:t>not</a:t>
            </a:r>
            <a:r>
              <a:rPr lang="en-US" dirty="0" smtClean="0"/>
              <a:t> be submitted to OIP.</a:t>
            </a:r>
          </a:p>
          <a:p>
            <a:endParaRPr lang="en-US" dirty="0"/>
          </a:p>
          <a:p>
            <a:r>
              <a:rPr lang="en-US" dirty="0" smtClean="0"/>
              <a:t>Regardless of how you collect the data, </a:t>
            </a:r>
            <a:r>
              <a:rPr lang="en-US" b="1" dirty="0" smtClean="0"/>
              <a:t>all OIP wants is for the agency to provide its estimated number of routine requests in item one of the Checklist.  </a:t>
            </a:r>
            <a:r>
              <a:rPr lang="en-US" dirty="0" smtClean="0"/>
              <a:t>Once OIP compiles the total number of routine requests provided by all agencies, the public will have a better understanding of what the agencies do and what services the public’s tax dollars are paying for.  Rather than thinking that all state agencies received only 2,188 record requests as reported on their Logs for FY 2015, the public probably would have a different impression of how government is providing information and accountability when they realize that there were over 87,000 routine requests for records also made that year, a figure which OIP suspects is still underreported.</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359567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question in the Checklist is whether you used the correct Log form for the correct FY.  What the agency may have in its files could be outdated.  The Log that the agencies should use beginning July 1, 2016 is the FY 2017 Log found on OIP’s Forms and Training pages </a:t>
            </a:r>
            <a:r>
              <a:rPr lang="en-US" smtClean="0"/>
              <a:t>at oip.hawaii.gov. </a:t>
            </a:r>
            <a:endParaRPr lang="en-US" dirty="0" smtClean="0"/>
          </a:p>
          <a:p>
            <a:endParaRPr lang="en-US" dirty="0"/>
          </a:p>
          <a:p>
            <a:r>
              <a:rPr lang="en-US" dirty="0" smtClean="0"/>
              <a:t>Also, remember that the Log form contains two worksheets.  One is the actual Log form to use.  The other worksheet is the Sample Log, which contains deliberately erroneous entries, and is for training purposes only.  </a:t>
            </a:r>
            <a:r>
              <a:rPr lang="en-US" b="1" dirty="0" smtClean="0"/>
              <a:t>Do not use the Sample Log or try to enter data into the colored section showing the four Examples.</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298588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question in the Checklist asks if you used the drop-down lists in Columns A &amp; B to populate the department name and agency name shown on the Log.</a:t>
            </a:r>
          </a:p>
          <a:p>
            <a:endParaRPr lang="en-US" dirty="0"/>
          </a:p>
          <a:p>
            <a:r>
              <a:rPr lang="en-US" dirty="0" smtClean="0"/>
              <a:t>If your agency is not on the drop-down list, then call OIP for help.</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107620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question on the Checklist is whether data has been entered by the agency in </a:t>
            </a:r>
            <a:r>
              <a:rPr lang="en-US" b="1" dirty="0"/>
              <a:t>white cells only</a:t>
            </a:r>
            <a:r>
              <a:rPr lang="en-US" dirty="0"/>
              <a:t>.  </a:t>
            </a:r>
            <a:r>
              <a:rPr lang="en-US" b="1" dirty="0"/>
              <a:t>All the colored cells are automatically calculated by the Log, so the agency should not try to change </a:t>
            </a:r>
            <a:r>
              <a:rPr lang="en-US" b="1" dirty="0" smtClean="0"/>
              <a:t>them</a:t>
            </a:r>
            <a:r>
              <a:rPr lang="en-US" b="1" dirty="0"/>
              <a:t> </a:t>
            </a:r>
            <a:r>
              <a:rPr lang="en-US" b="1" dirty="0" smtClean="0"/>
              <a:t>or enter data there.</a:t>
            </a:r>
          </a:p>
          <a:p>
            <a:endParaRPr lang="en-US" b="1" dirty="0"/>
          </a:p>
          <a:p>
            <a:r>
              <a:rPr lang="en-US" dirty="0"/>
              <a:t>T</a:t>
            </a:r>
            <a:r>
              <a:rPr lang="en-US" dirty="0" smtClean="0"/>
              <a:t>hink of all those colored cells as your “friends” to walk you through the process.  They provide short descriptions of the data being sought, instructions on how to enter the data, and automatic calculations. For example, if your agency entered the data correctly, Column AI will calculate how much your agency can charge requesters.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253744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fifth question on the Checklist is whether the Requester’s name, initials, or file number was entered in Column D, and notes that it can be “Anonymous” at the Requester’s request.  Remember that although the Requester may be listed on the Log as “Anonymous” for </a:t>
            </a:r>
            <a:r>
              <a:rPr lang="en-US" u="sng" dirty="0" smtClean="0"/>
              <a:t>personal</a:t>
            </a:r>
            <a:r>
              <a:rPr lang="en-US" dirty="0" smtClean="0"/>
              <a:t> record requests, the request cannot be made anonymously because the agency needs to verify that the Requester has a right to the personal records being sought.  </a:t>
            </a:r>
          </a:p>
          <a:p>
            <a:endParaRPr lang="en-US" dirty="0"/>
          </a:p>
          <a:p>
            <a:r>
              <a:rPr lang="en-US" dirty="0" smtClean="0"/>
              <a:t>You can still use full names for other requests that are not for personal records because those names are generally </a:t>
            </a:r>
            <a:r>
              <a:rPr lang="en-US" u="sng" dirty="0" smtClean="0"/>
              <a:t>not</a:t>
            </a:r>
            <a:r>
              <a:rPr lang="en-US" dirty="0" smtClean="0"/>
              <a:t> redacted if a request is made for the Log itself. </a:t>
            </a:r>
          </a:p>
          <a:p>
            <a:endParaRPr lang="en-US" b="1" dirty="0"/>
          </a:p>
          <a:p>
            <a:r>
              <a:rPr lang="en-US" dirty="0" smtClean="0"/>
              <a:t>Although OIP </a:t>
            </a:r>
            <a:r>
              <a:rPr lang="en-US" dirty="0"/>
              <a:t>will </a:t>
            </a:r>
            <a:r>
              <a:rPr lang="en-US" dirty="0" smtClean="0"/>
              <a:t>delete all requesters</a:t>
            </a:r>
            <a:r>
              <a:rPr lang="en-US" dirty="0"/>
              <a:t>’ names </a:t>
            </a:r>
            <a:r>
              <a:rPr lang="en-US" dirty="0" smtClean="0"/>
              <a:t>before uploading totals onto </a:t>
            </a:r>
            <a:r>
              <a:rPr lang="en-US" dirty="0"/>
              <a:t>the Master Log on </a:t>
            </a:r>
            <a:r>
              <a:rPr lang="en-US" dirty="0" smtClean="0"/>
              <a:t>data.hawaii.gov, </a:t>
            </a:r>
            <a:r>
              <a:rPr lang="en-US" b="1" dirty="0" smtClean="0"/>
              <a:t>OIP is not responsible for redacting the names if a request is made for the Logs themselves.  Therefore, it is important for the agencies to check Column D carefully before submitting their Logs to OIP, </a:t>
            </a:r>
            <a:r>
              <a:rPr lang="en-US" dirty="0" smtClean="0"/>
              <a:t>to make sure that they entered the names properly.  Again, remember to use only initials, the file number, or “Anonymous” to identify </a:t>
            </a:r>
            <a:r>
              <a:rPr lang="en-US" u="sng" dirty="0" smtClean="0"/>
              <a:t>personal</a:t>
            </a:r>
            <a:r>
              <a:rPr lang="en-US" dirty="0" smtClean="0"/>
              <a:t> record requesters.</a:t>
            </a:r>
            <a:endParaRPr lang="en-US" dirty="0"/>
          </a:p>
          <a:p>
            <a:r>
              <a:rPr lang="en-US" dirty="0"/>
              <a:t> </a:t>
            </a:r>
          </a:p>
          <a:p>
            <a:endParaRPr lang="en-US" dirty="0" smtClean="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222931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FY 2017 on, </a:t>
            </a:r>
            <a:r>
              <a:rPr lang="en-US" dirty="0" smtClean="0"/>
              <a:t>Checklist </a:t>
            </a:r>
            <a:r>
              <a:rPr lang="en-US" dirty="0"/>
              <a:t>item </a:t>
            </a:r>
            <a:r>
              <a:rPr lang="en-US" dirty="0" smtClean="0"/>
              <a:t>5 was </a:t>
            </a:r>
            <a:r>
              <a:rPr lang="en-US" dirty="0"/>
              <a:t>changed to remind you that </a:t>
            </a:r>
            <a:r>
              <a:rPr lang="en-US" b="1" dirty="0" smtClean="0"/>
              <a:t>an </a:t>
            </a:r>
            <a:r>
              <a:rPr lang="en-US" b="1" dirty="0"/>
              <a:t>asterisk * should be placed before the Requester’s name, initials, or file number </a:t>
            </a:r>
            <a:r>
              <a:rPr lang="en-US" dirty="0" smtClean="0"/>
              <a:t>in </a:t>
            </a:r>
            <a:r>
              <a:rPr lang="en-US" dirty="0"/>
              <a:t>Column </a:t>
            </a:r>
            <a:r>
              <a:rPr lang="en-US" dirty="0" smtClean="0"/>
              <a:t>D, </a:t>
            </a:r>
            <a:r>
              <a:rPr lang="en-US" dirty="0"/>
              <a:t>if it could be determined that the </a:t>
            </a:r>
            <a:r>
              <a:rPr lang="en-US" dirty="0" smtClean="0"/>
              <a:t>request </a:t>
            </a:r>
            <a:r>
              <a:rPr lang="en-US" dirty="0"/>
              <a:t>was made on behalf of a for-profit or non-profit organization, </a:t>
            </a:r>
            <a:r>
              <a:rPr lang="en-US" dirty="0" smtClean="0"/>
              <a:t>including an advocacy group, business</a:t>
            </a:r>
            <a:r>
              <a:rPr lang="en-US" dirty="0"/>
              <a:t>, law firm, insurance company, </a:t>
            </a:r>
            <a:r>
              <a:rPr lang="en-US" dirty="0" smtClean="0"/>
              <a:t>newspaper/radio/TV </a:t>
            </a:r>
            <a:r>
              <a:rPr lang="en-US" dirty="0"/>
              <a:t>station, or other commercial </a:t>
            </a:r>
            <a:r>
              <a:rPr lang="en-US" dirty="0" smtClean="0"/>
              <a:t>entity. </a:t>
            </a:r>
            <a:r>
              <a:rPr lang="en-US" dirty="0"/>
              <a:t>This information is optional, and not required by law, but will help OIP to more accurately complete the Table 10 Supplement to its annual report of the Log’s results, which shows the amounts over $50 that are paid by </a:t>
            </a:r>
            <a:r>
              <a:rPr lang="en-US" dirty="0" smtClean="0"/>
              <a:t>Requesters and will be discussed later in this training.  </a:t>
            </a:r>
            <a:endParaRPr lang="en-US" dirty="0"/>
          </a:p>
          <a:p>
            <a:r>
              <a:rPr lang="en-US" dirty="0"/>
              <a:t> </a:t>
            </a: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230633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Checklist item 6, please be sure that only one “x” was entered in Column F if the request was for a personal record “about” the individual (a real person)  requesting the record.  </a:t>
            </a:r>
          </a:p>
          <a:p>
            <a:endParaRPr lang="en-US" dirty="0"/>
          </a:p>
          <a:p>
            <a:r>
              <a:rPr lang="en-US" dirty="0" smtClean="0"/>
              <a:t>If properly entered, the corresponding cells in columns AB and AC of the Log will be highlighted in purple.  Also, as described earlier, the Requester’s name in Column D should be initials, file numbers, or “Anonymous,” and not a business or organization’s name.</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56304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training will </a:t>
            </a:r>
            <a:r>
              <a:rPr lang="en-US" b="1" dirty="0"/>
              <a:t>not</a:t>
            </a:r>
            <a:r>
              <a:rPr lang="en-US" dirty="0"/>
              <a:t> be</a:t>
            </a:r>
            <a:r>
              <a:rPr lang="en-US" b="1" dirty="0"/>
              <a:t> basic</a:t>
            </a:r>
            <a:r>
              <a:rPr lang="en-US" dirty="0"/>
              <a:t> training on the UIPA or on how to enter data on the Log, and it assumes that you have experience entering data or reviewing your agency’s Log.  </a:t>
            </a:r>
            <a:r>
              <a:rPr lang="en-US" b="1" dirty="0"/>
              <a:t>The purpose of today’s training is to update you on changes that have been made to the Log and procedures effective June 2016</a:t>
            </a:r>
            <a:r>
              <a:rPr lang="en-US" dirty="0"/>
              <a:t>. </a:t>
            </a:r>
            <a:r>
              <a:rPr lang="en-US" dirty="0" smtClean="0"/>
              <a:t> In the second half of this training, </a:t>
            </a:r>
            <a:r>
              <a:rPr lang="en-US" b="1" dirty="0" smtClean="0"/>
              <a:t>I’ll </a:t>
            </a:r>
            <a:r>
              <a:rPr lang="en-US" b="1" dirty="0"/>
              <a:t>also summarize OIP’s </a:t>
            </a:r>
            <a:r>
              <a:rPr lang="en-US" b="1" dirty="0" smtClean="0"/>
              <a:t>Reports </a:t>
            </a:r>
            <a:r>
              <a:rPr lang="en-US" b="1" dirty="0"/>
              <a:t>of the </a:t>
            </a:r>
            <a:r>
              <a:rPr lang="en-US" b="1" dirty="0" smtClean="0"/>
              <a:t>State </a:t>
            </a:r>
            <a:r>
              <a:rPr lang="en-US" b="1" dirty="0"/>
              <a:t>and </a:t>
            </a:r>
            <a:r>
              <a:rPr lang="en-US" b="1" dirty="0" smtClean="0"/>
              <a:t>Counties</a:t>
            </a:r>
            <a:r>
              <a:rPr lang="en-US" b="1" dirty="0"/>
              <a:t>’ FY 2015 year-end results,</a:t>
            </a:r>
            <a:r>
              <a:rPr lang="en-US" dirty="0"/>
              <a:t> so that you can see how your efforts are providing objective data as to how the UIPA is working in Hawaii and how you are helping to provide accountability and transparency to the public.</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2</a:t>
            </a:fld>
            <a:endParaRPr lang="en-US"/>
          </a:p>
        </p:txBody>
      </p:sp>
    </p:spTree>
    <p:extLst>
      <p:ext uri="{BB962C8B-B14F-4D97-AF65-F5344CB8AC3E}">
        <p14:creationId xmlns:p14="http://schemas.microsoft.com/office/powerpoint/2010/main" val="3060883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Checklist item 7, please be sure that the dates in Columns G and H are entered in the proper format as month/day/year.  Also be sure that the date in Column G, when the agency received the request, falls within the reporting period of the Log.</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983705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8172"/>
            <a:ext cx="5617208" cy="4188778"/>
          </a:xfrm>
        </p:spPr>
        <p:txBody>
          <a:bodyPr/>
          <a:lstStyle/>
          <a:p>
            <a:r>
              <a:rPr lang="en-US" dirty="0" smtClean="0"/>
              <a:t>For Checklist item 8, please be sure the Columns I and J contain only one “x” if applicable, and </a:t>
            </a:r>
            <a:r>
              <a:rPr lang="en-US" u="sng" dirty="0" smtClean="0"/>
              <a:t>no</a:t>
            </a:r>
            <a:r>
              <a:rPr lang="en-US" dirty="0" smtClean="0"/>
              <a:t> </a:t>
            </a:r>
            <a:r>
              <a:rPr lang="en-US" u="sng" dirty="0" smtClean="0"/>
              <a:t>dates.</a:t>
            </a:r>
            <a:r>
              <a:rPr lang="en-US" dirty="0" smtClean="0"/>
              <a:t>   A single “x” should be in Column I if the agency sent its initial response within 10 work days.  A single “x” should be in Column J if the agency needed initial clarification of a request.  Again, no dates should be entered in Columns I or J.</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422808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4550" cy="3490913"/>
          </a:xfrm>
        </p:spPr>
      </p:sp>
      <p:sp>
        <p:nvSpPr>
          <p:cNvPr id="3" name="Notes Placeholder 2"/>
          <p:cNvSpPr>
            <a:spLocks noGrp="1"/>
          </p:cNvSpPr>
          <p:nvPr>
            <p:ph type="body" idx="1"/>
          </p:nvPr>
        </p:nvSpPr>
        <p:spPr/>
        <p:txBody>
          <a:bodyPr/>
          <a:lstStyle/>
          <a:p>
            <a:r>
              <a:rPr lang="en-US" dirty="0" smtClean="0"/>
              <a:t>For Checklist item 9, again check to see that only one “x” was entered in Column K for a complex request involving extenuating circumstances or voluminous records. </a:t>
            </a:r>
          </a:p>
          <a:p>
            <a:endParaRPr lang="en-US" dirty="0" smtClean="0"/>
          </a:p>
          <a:p>
            <a:r>
              <a:rPr lang="en-US" dirty="0" smtClean="0"/>
              <a:t>Also check for only one “x” in Column L if the agency responded to the request in increments – there should not be any dates in Column L.</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68679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Checklist item 10 asks about the completed date, which should be entered in Column M in the proper format by month/day/year.</a:t>
            </a:r>
          </a:p>
          <a:p>
            <a:endParaRPr lang="en-US" dirty="0"/>
          </a:p>
          <a:p>
            <a:r>
              <a:rPr lang="en-US" dirty="0" smtClean="0"/>
              <a:t>The blue Column N will automatically calculate the number of days that it took the agency to complete the request and should not contain any error messages.  If the number automatically calculated in Column N is unusually high, you should check to see if there were any errors in entering the dates of receipt or completion.</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1781621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502150"/>
            <a:ext cx="5617208" cy="4188778"/>
          </a:xfrm>
        </p:spPr>
        <p:txBody>
          <a:bodyPr/>
          <a:lstStyle/>
          <a:p>
            <a:r>
              <a:rPr lang="en-US" dirty="0" smtClean="0"/>
              <a:t>Checklist item 11 reminds you that there should be only one final outcome, so please check to make sure that there is only one “x” entered between columns O through 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1710811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Checklist item 12 relates to Column U, which should be checked if a UIPA lawsuit concerning the request was filed either </a:t>
            </a:r>
            <a:r>
              <a:rPr lang="en-US" u="sng" dirty="0" smtClean="0"/>
              <a:t>by or against </a:t>
            </a:r>
            <a:r>
              <a:rPr lang="en-US" dirty="0" smtClean="0"/>
              <a:t>the agency during the Log’s reporting period.  </a:t>
            </a:r>
          </a:p>
          <a:p>
            <a:endParaRPr lang="en-US" dirty="0"/>
          </a:p>
          <a:p>
            <a:r>
              <a:rPr lang="en-US" dirty="0" smtClean="0"/>
              <a:t>This is a change from previous years when the Log only asked if a lawsuit was filed against the agency.  Although rare, it is possible that the agency could file a lawsuit concerning the request, so these should be tracked by the Log as well.</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300583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Checklist item 13 asks you whether the search, review, and segregation (SRS) hours were properly entered in 15-minute increments and </a:t>
            </a:r>
            <a:r>
              <a:rPr lang="en-US" b="1" dirty="0" smtClean="0"/>
              <a:t>end in .25, .50, .75, or .00.  </a:t>
            </a:r>
            <a:r>
              <a:rPr lang="en-US" dirty="0" smtClean="0"/>
              <a:t>At a minimum, at least .25 search hours, indicating 15 minutes, was entered for every request that is granted in full or in part.</a:t>
            </a:r>
          </a:p>
          <a:p>
            <a:r>
              <a:rPr lang="en-US" dirty="0" smtClean="0"/>
              <a:t>If an error message #VALUE shows up on the Log, then it is probably because commas, not periods, were improperly used as the decimal point to enter the SRS hours.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3106596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Checklist item 14 is a reminder that estimated amounts are entered in column AA if </a:t>
            </a:r>
            <a:r>
              <a:rPr lang="en-US" b="1" dirty="0" err="1" smtClean="0"/>
              <a:t>nonchargeable</a:t>
            </a:r>
            <a:r>
              <a:rPr lang="en-US" b="1" dirty="0" smtClean="0"/>
              <a:t> </a:t>
            </a:r>
            <a:r>
              <a:rPr lang="en-US" dirty="0" smtClean="0"/>
              <a:t>fees were incurred to respond to a request, such as attorney or witness fees and court costs.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1198343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FY 2016, Checklist item 15 asks you to check that fee waivers were properly entered by the agency.  A negative ($30.00) in red and parentheses should show up in Column AB for $30 fee waivers.  A negative ($60.00) in red and parentheses should show up in Column AC for a $60 public interest fee waiver.  Nothing should be manually entered in the purple boxes indicating personal record requests since no fees may be charged for them.</a:t>
            </a:r>
          </a:p>
          <a:p>
            <a:endParaRPr lang="en-US" dirty="0" smtClean="0"/>
          </a:p>
          <a:p>
            <a:r>
              <a:rPr lang="en-US" dirty="0" smtClean="0"/>
              <a:t>If the “total” amounts in the yellow cells AB10 and AC10 are fractions, not whole numbers, then you know that a data entry error was made and will have to be corrected by the agency.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90646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news is that in FY 2017, the Log will automatically calculate the $30 fee waivers for you, which is why </a:t>
            </a:r>
            <a:r>
              <a:rPr lang="en-US" b="1" dirty="0" smtClean="0"/>
              <a:t>Column AB is now highlighted in blue – you don’t enter anything in this column.  Also, you don’t enter anything in the purple cells, </a:t>
            </a:r>
            <a:r>
              <a:rPr lang="en-US" dirty="0" smtClean="0"/>
              <a:t>which indicate personal record requests for which no fees are charged or waivers granted.</a:t>
            </a:r>
          </a:p>
          <a:p>
            <a:endParaRPr lang="en-US" dirty="0"/>
          </a:p>
          <a:p>
            <a:r>
              <a:rPr lang="en-US" b="1" dirty="0" smtClean="0"/>
              <a:t>You only have to enter a single “x” in the next column, AC, if the agency charges any SRS fees and grants a $60 public interest fee waiver. </a:t>
            </a:r>
            <a:endParaRPr lang="en-US" b="1"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282897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21186"/>
            <a:ext cx="5617208" cy="4188778"/>
          </a:xfrm>
        </p:spPr>
        <p:txBody>
          <a:bodyPr/>
          <a:lstStyle/>
          <a:p>
            <a:endParaRPr lang="en-US" dirty="0"/>
          </a:p>
          <a:p>
            <a:r>
              <a:rPr lang="en-US" dirty="0"/>
              <a:t>What’s new?  First, to improve and streamline the reporting process for agencies, </a:t>
            </a:r>
            <a:r>
              <a:rPr lang="en-US" b="1" dirty="0"/>
              <a:t>OIP will be uploading the totals from all agency </a:t>
            </a:r>
            <a:r>
              <a:rPr lang="en-US" b="1" dirty="0" smtClean="0"/>
              <a:t>Logs </a:t>
            </a:r>
            <a:r>
              <a:rPr lang="en-US" b="1" dirty="0"/>
              <a:t>to the Master Log </a:t>
            </a:r>
            <a:r>
              <a:rPr lang="en-US" dirty="0"/>
              <a:t>on data.hawaii.gov</a:t>
            </a:r>
            <a:r>
              <a:rPr lang="en-US" dirty="0" smtClean="0"/>
              <a:t>, thus </a:t>
            </a:r>
            <a:r>
              <a:rPr lang="en-US" dirty="0"/>
              <a:t>relieving the agencies of this task. Beginning in July 2016, agencies will be submitting </a:t>
            </a:r>
            <a:r>
              <a:rPr lang="en-US" dirty="0" smtClean="0"/>
              <a:t>their entire UIPA Logs, not just the data summaries, </a:t>
            </a:r>
            <a:r>
              <a:rPr lang="en-US" dirty="0"/>
              <a:t>to OIP </a:t>
            </a:r>
            <a:r>
              <a:rPr lang="en-US" dirty="0" smtClean="0"/>
              <a:t>through their UIPA Coordinator.  OIP will upload the summaries from the agencies’ Logs onto the Master Log at data.hawaii.gov, so the agencies no longer have to do this step.   </a:t>
            </a:r>
            <a:r>
              <a:rPr lang="en-US" dirty="0"/>
              <a:t/>
            </a:r>
            <a:br>
              <a:rPr lang="en-US" dirty="0"/>
            </a:br>
            <a:r>
              <a:rPr lang="en-US" dirty="0"/>
              <a:t/>
            </a:r>
            <a:br>
              <a:rPr lang="en-US" dirty="0"/>
            </a:br>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3</a:t>
            </a:fld>
            <a:endParaRPr lang="en-US"/>
          </a:p>
        </p:txBody>
      </p:sp>
    </p:spTree>
    <p:extLst>
      <p:ext uri="{BB962C8B-B14F-4D97-AF65-F5344CB8AC3E}">
        <p14:creationId xmlns:p14="http://schemas.microsoft.com/office/powerpoint/2010/main" val="3779320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Checklist item 16, please ensure that the </a:t>
            </a:r>
            <a:r>
              <a:rPr lang="en-US" b="1" dirty="0" smtClean="0"/>
              <a:t>net chargeable </a:t>
            </a:r>
            <a:r>
              <a:rPr lang="en-US" dirty="0" smtClean="0"/>
              <a:t>costs entered by the agency in Column AG are equal to but </a:t>
            </a:r>
            <a:r>
              <a:rPr lang="en-US" u="sng" dirty="0" smtClean="0"/>
              <a:t>not greater</a:t>
            </a:r>
            <a:r>
              <a:rPr lang="en-US" dirty="0" smtClean="0"/>
              <a:t> the</a:t>
            </a:r>
            <a:r>
              <a:rPr lang="en-US" b="1" dirty="0" smtClean="0"/>
              <a:t> gross incurred </a:t>
            </a:r>
            <a:r>
              <a:rPr lang="en-US" dirty="0" smtClean="0"/>
              <a:t>costs entered in Column AF.   The net costs chargeable to the requester in Column AG should never exceed the gross costs incurred by the agency in Column AF.</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63089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final Checklist item 17, please ensure that the </a:t>
            </a:r>
            <a:r>
              <a:rPr lang="en-US" b="1" dirty="0" smtClean="0"/>
              <a:t>amount actually paid </a:t>
            </a:r>
            <a:r>
              <a:rPr lang="en-US" dirty="0" smtClean="0"/>
              <a:t>by the requester that is entered in Column AH </a:t>
            </a:r>
            <a:r>
              <a:rPr lang="en-US" b="1" dirty="0" smtClean="0"/>
              <a:t>does not exceed the net fees and costs chargeable </a:t>
            </a:r>
            <a:r>
              <a:rPr lang="en-US" dirty="0" smtClean="0"/>
              <a:t>that the Log automatically calculated in Column AI.</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221395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you have completed your agency’s Checklist and corrected data entry errors, please submit the Checklist and Log to your department’s UIPA Coordinator, who will then submit them to OIP.</a:t>
            </a:r>
          </a:p>
          <a:p>
            <a:endParaRPr lang="en-US" dirty="0"/>
          </a:p>
          <a:p>
            <a:r>
              <a:rPr lang="en-US" dirty="0" smtClean="0"/>
              <a:t>The deadlines for submission to OIP are as follows:</a:t>
            </a:r>
          </a:p>
          <a:p>
            <a:r>
              <a:rPr lang="en-US" dirty="0" smtClean="0"/>
              <a:t>For the year-end Log:  by July 31</a:t>
            </a:r>
          </a:p>
          <a:p>
            <a:r>
              <a:rPr lang="en-US" dirty="0" smtClean="0"/>
              <a:t>For the semiannual Log:  by January 31</a:t>
            </a:r>
          </a:p>
          <a:p>
            <a:endParaRPr lang="en-US" dirty="0" smtClean="0"/>
          </a:p>
          <a:p>
            <a:r>
              <a:rPr lang="en-US" dirty="0" smtClean="0"/>
              <a:t>OIP will upload your agency’s Log totals and estimated number of routine requests onto the Master UIPA Record Request Log at data.hawaii.gov.  </a:t>
            </a:r>
          </a:p>
          <a:p>
            <a:endParaRPr lang="en-US" dirty="0"/>
          </a:p>
          <a:p>
            <a:r>
              <a:rPr lang="en-US" dirty="0" smtClean="0"/>
              <a:t>OIP will also summarize the year-end data in two reports, one for the state data and one for the county data.  OIP’s reports for FY 2015 will be discussed in the next section of this training, so that you can see the results of your efforts in tracking your agency’s UIPA record requests.  OIP’s intent is to familiarize you with the Reports and to show you how we used the  data you  collected.  If you want  to compare your agency to others, OIP invites you to print out or view the relevant Report online,.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32</a:t>
            </a:fld>
            <a:endParaRPr lang="en-US"/>
          </a:p>
        </p:txBody>
      </p:sp>
    </p:spTree>
    <p:extLst>
      <p:ext uri="{BB962C8B-B14F-4D97-AF65-F5344CB8AC3E}">
        <p14:creationId xmlns:p14="http://schemas.microsoft.com/office/powerpoint/2010/main" val="289727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FY 2015, OIP created two Reports – one for the </a:t>
            </a:r>
            <a:r>
              <a:rPr lang="en-US" dirty="0"/>
              <a:t>S</a:t>
            </a:r>
            <a:r>
              <a:rPr lang="en-US" dirty="0" smtClean="0"/>
              <a:t>tate and another for the Counties – which summarize the data from their fiscal year-end Logs.  The Reports are posted on the Reports page at oip.hawaii.gov.  Today’s training will go over the charts that were created.</a:t>
            </a:r>
          </a:p>
          <a:p>
            <a:r>
              <a:rPr lang="en-US" dirty="0" smtClean="0"/>
              <a:t>Chart 1 of the State </a:t>
            </a:r>
            <a:r>
              <a:rPr lang="en-US" dirty="0"/>
              <a:t>R</a:t>
            </a:r>
            <a:r>
              <a:rPr lang="en-US" dirty="0" smtClean="0"/>
              <a:t>eport shows that the 2,188 formal UIPA record requests logged by all state agencies in FY 2015 constituted only 2% of the record requests received by the State and that 98% were considered “routine requests” that were not logged.</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50199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Chart 1 of the Counties’ Report shows that the 1,515 record requests logged by all counties constituted only 3% of all requests and the remaining 97% were considered “routine requests.”</a:t>
            </a:r>
          </a:p>
          <a:p>
            <a:endParaRPr lang="en-US" dirty="0" smtClean="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1600951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Tables accompanying the charts in the Counties’ Report break down the data by each county, as seen in this slide of Table 1.  Today’s training will not go through each county’s data, which you can view on your own in the Counties’ Report.  </a:t>
            </a:r>
          </a:p>
          <a:p>
            <a:endParaRPr lang="en-US" dirty="0"/>
          </a:p>
          <a:p>
            <a:r>
              <a:rPr lang="en-US" dirty="0" smtClean="0"/>
              <a:t>Since FY 2015 was the first time for the counties’ use of the Log, there are obvious discrepancies in data collection, which will hopefully be corrected after this training.</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1966585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t>
            </a:r>
            <a:r>
              <a:rPr lang="en-US" dirty="0"/>
              <a:t>to your efforts in identifying personal records requests by marking Column F of the Log and complex </a:t>
            </a:r>
            <a:r>
              <a:rPr lang="en-US" dirty="0" err="1" smtClean="0"/>
              <a:t>rrecord</a:t>
            </a:r>
            <a:r>
              <a:rPr lang="en-US" dirty="0" smtClean="0"/>
              <a:t> </a:t>
            </a:r>
            <a:r>
              <a:rPr lang="en-US" dirty="0" err="1" smtClean="0"/>
              <a:t>equests</a:t>
            </a:r>
            <a:r>
              <a:rPr lang="en-US" dirty="0" smtClean="0"/>
              <a:t> </a:t>
            </a:r>
            <a:r>
              <a:rPr lang="en-US" dirty="0"/>
              <a:t>in Column </a:t>
            </a:r>
            <a:r>
              <a:rPr lang="en-US" dirty="0" smtClean="0"/>
              <a:t>K, OIP’s Reports can differentiate between different types of formal requests.  Of the formal requests </a:t>
            </a:r>
            <a:r>
              <a:rPr lang="en-US" b="1" dirty="0" smtClean="0"/>
              <a:t>received</a:t>
            </a:r>
            <a:r>
              <a:rPr lang="en-US" dirty="0" smtClean="0"/>
              <a:t> by agencies during the fiscal year, Chart 2 illustrates the number of personal record requests, complex record requests, and the “typical” </a:t>
            </a:r>
            <a:r>
              <a:rPr lang="en-US" dirty="0" err="1" smtClean="0"/>
              <a:t>nonpersonal</a:t>
            </a:r>
            <a:r>
              <a:rPr lang="en-US" dirty="0" smtClean="0"/>
              <a:t> and noncomplex record requests received by the agencies.</a:t>
            </a:r>
          </a:p>
          <a:p>
            <a:endParaRPr lang="en-US" dirty="0"/>
          </a:p>
          <a:p>
            <a:r>
              <a:rPr lang="en-US" dirty="0" smtClean="0"/>
              <a:t>This slide of Chart 2 of the State Report shows that 472 personal record requests constituted 21% of all requests received by state agencies; the 102 complex requests constituted 5%; and the remaining 1,614 “typical” requests that were not complex or for personal records constituted 74%.</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1829335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Counties’ Report also shows the numbers and percentages of the different types of requests received by the counties.  In FY 2015, it appears that only 12% of the counties’ requests were for personal records, as compared to 21% of state requests.  The counties also logged twice as many complex requests (10%) compared to the 5% reported by state agencies.  The 78% of typical county requests is similar to the 74% reported by the state.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800157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to the requests that were </a:t>
            </a:r>
            <a:r>
              <a:rPr lang="en-US" b="1" dirty="0" smtClean="0"/>
              <a:t>received</a:t>
            </a:r>
            <a:r>
              <a:rPr lang="en-US" dirty="0" smtClean="0"/>
              <a:t> by the agencies, Chart 3A looks at the requests that were actually </a:t>
            </a:r>
            <a:r>
              <a:rPr lang="en-US" b="1" dirty="0" smtClean="0"/>
              <a:t>completed </a:t>
            </a:r>
            <a:r>
              <a:rPr lang="en-US" dirty="0" smtClean="0"/>
              <a:t>by the agencies during the fiscal year.  Chart 3A also breaks down the completed requests according to their type.  This chart is the result of your efforts in properly entering data in columns F, K, and M as to the types of requests and their completion dates.</a:t>
            </a:r>
          </a:p>
          <a:p>
            <a:endParaRPr lang="en-US" dirty="0"/>
          </a:p>
          <a:p>
            <a:r>
              <a:rPr lang="en-US" dirty="0" smtClean="0"/>
              <a:t>Here, Chart 3A shows that of the 2,179 requests that the state agencies </a:t>
            </a:r>
            <a:r>
              <a:rPr lang="en-US" b="1" dirty="0" smtClean="0"/>
              <a:t>completed</a:t>
            </a:r>
            <a:r>
              <a:rPr lang="en-US" dirty="0" smtClean="0"/>
              <a:t> in FY 2015,</a:t>
            </a:r>
            <a:r>
              <a:rPr lang="en-US" baseline="0" dirty="0" smtClean="0"/>
              <a:t> 1,605 were “typical” requests, 472 were personal record  requests, and 102 were complex record requests.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38</a:t>
            </a:fld>
            <a:endParaRPr lang="en-US">
              <a:solidFill>
                <a:srgbClr val="000000"/>
              </a:solidFill>
            </a:endParaRPr>
          </a:p>
        </p:txBody>
      </p:sp>
    </p:spTree>
    <p:extLst>
      <p:ext uri="{BB962C8B-B14F-4D97-AF65-F5344CB8AC3E}">
        <p14:creationId xmlns:p14="http://schemas.microsoft.com/office/powerpoint/2010/main" val="1867155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Counties’ Chart 3A shows that they completed 1,427 total requests in FY 2015, of which 1,128 were typical requests,</a:t>
            </a:r>
            <a:r>
              <a:rPr lang="en-US" baseline="0" dirty="0" smtClean="0"/>
              <a:t> 160 were personal record</a:t>
            </a:r>
            <a:r>
              <a:rPr lang="en-US" dirty="0" smtClean="0"/>
              <a:t> </a:t>
            </a:r>
            <a:r>
              <a:rPr lang="en-US" baseline="0" dirty="0" smtClean="0"/>
              <a:t>requests, and 139 were complex requests.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258309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a:t>
            </a:r>
            <a:r>
              <a:rPr lang="en-US" b="1" dirty="0" smtClean="0"/>
              <a:t> to help ensure that the data provided by the agency has been properly entered, the agencies must submit a new 2-page Checklist </a:t>
            </a:r>
            <a:r>
              <a:rPr lang="en-US" dirty="0" smtClean="0"/>
              <a:t>to accompany their Logs.  The Checklist includes agency contact information and a list of 17 tips to ensure that data has been properly entered on the agency’s Log.  </a:t>
            </a:r>
          </a:p>
          <a:p>
            <a:endParaRPr lang="en-US" dirty="0" smtClean="0"/>
          </a:p>
          <a:p>
            <a:r>
              <a:rPr lang="en-US" dirty="0" smtClean="0"/>
              <a:t>The Checklist must be used with the year-end Logs for FY 2016, which must be submitted by </a:t>
            </a:r>
            <a:r>
              <a:rPr lang="en-US" b="1" dirty="0" smtClean="0"/>
              <a:t>July 31, 2016</a:t>
            </a:r>
            <a:r>
              <a:rPr lang="en-US" dirty="0" smtClean="0"/>
              <a:t>.  Since OIP will be doing the uploading, the date for submission of the year-end Log has been moved up by a month.  The form for the Checklist to accompany the FY 2016 year-end Logs (which are due to OIP by July 31, 2016) is already posted on OIP’s website at oip.hawaii.gov. and can be accessed through either the Forms or Training pages.</a:t>
            </a:r>
          </a:p>
          <a:p>
            <a:endParaRPr lang="en-US" dirty="0"/>
          </a:p>
          <a:p>
            <a:r>
              <a:rPr lang="en-US" dirty="0" smtClean="0"/>
              <a:t>Because the FY 2017 Log form that agencies will begin using on July 1, 2016 has been revised, there is a different Checklist that must accompany the Logs for FY 2017 on.  </a:t>
            </a:r>
            <a:r>
              <a:rPr lang="en-US" b="1" dirty="0" smtClean="0"/>
              <a:t>The FY 2017 Checklist will replace the FY 2016 form and will be posted on OIP’s website in August 2016.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4</a:t>
            </a:fld>
            <a:endParaRPr lang="en-US"/>
          </a:p>
        </p:txBody>
      </p:sp>
    </p:spTree>
    <p:extLst>
      <p:ext uri="{BB962C8B-B14F-4D97-AF65-F5344CB8AC3E}">
        <p14:creationId xmlns:p14="http://schemas.microsoft.com/office/powerpoint/2010/main" val="3317709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all requests received by agencies, Chart 3B of the reports show you the number and percentage of record requests that were actually </a:t>
            </a:r>
            <a:r>
              <a:rPr lang="en-US" b="1" dirty="0" smtClean="0"/>
              <a:t>completed</a:t>
            </a:r>
            <a:r>
              <a:rPr lang="en-US" dirty="0" smtClean="0"/>
              <a:t> during the fiscal year. </a:t>
            </a:r>
            <a:r>
              <a:rPr lang="en-US" dirty="0"/>
              <a:t>Because requests may be received up to the last day of the fiscal year, OIP gives agencies </a:t>
            </a:r>
            <a:r>
              <a:rPr lang="en-US" dirty="0" smtClean="0"/>
              <a:t>some additional time to complete those requests before submitting their Logs.  </a:t>
            </a:r>
            <a:r>
              <a:rPr lang="en-US" b="1" dirty="0" smtClean="0"/>
              <a:t>Remember that the deadline for submission of agency Logs to OIP is July 31, and that your department may have an earlier deadline</a:t>
            </a:r>
            <a:r>
              <a:rPr lang="en-US" dirty="0" smtClean="0"/>
              <a:t> for submission of the Logs to the UIPA Coordinator.</a:t>
            </a:r>
            <a:endParaRPr lang="en-US" dirty="0"/>
          </a:p>
          <a:p>
            <a:r>
              <a:rPr lang="en-US" dirty="0" smtClean="0"/>
              <a:t/>
            </a:r>
            <a:br>
              <a:rPr lang="en-US" dirty="0" smtClean="0"/>
            </a:br>
            <a:r>
              <a:rPr lang="en-US" dirty="0" smtClean="0"/>
              <a:t>Here, Chart 3B shows that the State completed an outstanding </a:t>
            </a:r>
            <a:r>
              <a:rPr lang="en-US" b="1" dirty="0" smtClean="0"/>
              <a:t>99% </a:t>
            </a:r>
            <a:r>
              <a:rPr lang="en-US" dirty="0" smtClean="0"/>
              <a:t>of </a:t>
            </a:r>
            <a:r>
              <a:rPr lang="en-US" dirty="0"/>
              <a:t>t</a:t>
            </a:r>
            <a:r>
              <a:rPr lang="en-US" dirty="0" smtClean="0"/>
              <a:t>he 2,188 formal requests that it received in FY 2015, and that only 9 requests were not completed by the time that the Logs were submitted to OIP.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45170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3B for the Counties shows that they completed </a:t>
            </a:r>
            <a:r>
              <a:rPr lang="en-US" b="1" dirty="0" smtClean="0"/>
              <a:t>94% </a:t>
            </a:r>
            <a:r>
              <a:rPr lang="en-US" dirty="0" smtClean="0"/>
              <a:t>of the record requests that they received in FY 2015, and that 88 requests were not completed by the time the Logs were submitted to OIP.</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773015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4 shows how the completed requests were resolved and is the result of your efforts in entering a single “x” in Columns O through T of the Log for each request.  </a:t>
            </a:r>
          </a:p>
          <a:p>
            <a:endParaRPr lang="en-US" dirty="0"/>
          </a:p>
          <a:p>
            <a:r>
              <a:rPr lang="en-US" dirty="0" smtClean="0"/>
              <a:t>In the State’s Report, the chart shows that 66% were granted in full; 14% granted or denied in part; and 4% denied in full.  The state agencies were unable to respond to 12% of the requests and the requester withdrew, abandoned the request, or failed to pay in 4% of the cases.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3032838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Counties, Chart 4 shows that 73% of the FY 2015 requests were granted in full, 12% were granted or denied in part, and only 1% were denied in full.  The county agencies were unable to respond in 12% of the requests and the requester withdrew, abandoned the request, or failed to pay in 7% of the cases.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280178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5 shows the average number of workdays taken to complete requests, as automatically calculated in Column N of the Log.  This number is a little higher than it would be if it was manually calculated, because the Log’s calculations included the day of the request - otherwise, the calculation would have been zero days for requests that were completed on the same day they were received.  The Log’s calculations excluded weekends, but they did not exclude state holidays.  Thus, OIP estimates that the Log’s calculations have added an extra day or so to the averages.</a:t>
            </a:r>
          </a:p>
          <a:p>
            <a:endParaRPr lang="en-US" dirty="0"/>
          </a:p>
          <a:p>
            <a:r>
              <a:rPr lang="en-US" dirty="0" smtClean="0"/>
              <a:t>Nevertheless, Chart 5 of the State Report shows that the agencies took an average of 8.1 work days to complete typical requests and 7.6 days to complete personal record requests, which are well within the 10 business days that the UIPA requires agencies to send out their initial Notices or Acknowledgements to Requesters.  Complex requests took much longer for state agencies to complete – 21.3 days on average.</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390412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Counties’ Report, Chart 5 similarly shows that it took an average of 8.3 days to complete the typical request and 7.1 days for personal record requests.  The Counties’ average time to complete complex record requests was 13.4 days.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13436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stated earlier, the Tables accompanying the Counties’ charts show the breakdown by each county.  Table 5 shows how long, on average, it took each county to complete various types of requests in FY 2015, and county employees may want to more closely examine this Table on their own later.</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3690580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responding to all requests, Chart 6 of the Reports show how many hours the agencies incurred for chargeable search, review, and segregation (SRS) time as well as for </a:t>
            </a:r>
            <a:r>
              <a:rPr lang="en-US" dirty="0" err="1" smtClean="0"/>
              <a:t>nonchargeable</a:t>
            </a:r>
            <a:r>
              <a:rPr lang="en-US" dirty="0" smtClean="0"/>
              <a:t> legal review time.  </a:t>
            </a:r>
          </a:p>
          <a:p>
            <a:endParaRPr lang="en-US" dirty="0"/>
          </a:p>
          <a:p>
            <a:r>
              <a:rPr lang="en-US" dirty="0" smtClean="0"/>
              <a:t>Overall, the State agencies incurred 3,441 total hours, including 448 hours for legal review.</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1016393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Counties incurred 4,690 hours to respond to requests, including 51 legal review hours.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2869535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7 excludes the </a:t>
            </a:r>
            <a:r>
              <a:rPr lang="en-US" dirty="0" err="1" smtClean="0"/>
              <a:t>nonchargeable</a:t>
            </a:r>
            <a:r>
              <a:rPr lang="en-US" dirty="0" smtClean="0"/>
              <a:t> legal review hours and differentiates between the search hours in blue and the review and segregation hours in yellow.  It also shows the </a:t>
            </a:r>
            <a:r>
              <a:rPr lang="en-US" b="1" dirty="0" smtClean="0"/>
              <a:t>average number of chargeable SRS hours </a:t>
            </a:r>
            <a:r>
              <a:rPr lang="en-US" dirty="0" smtClean="0"/>
              <a:t>taken to </a:t>
            </a:r>
            <a:r>
              <a:rPr lang="en-US" b="1" dirty="0" smtClean="0"/>
              <a:t>complete</a:t>
            </a:r>
            <a:r>
              <a:rPr lang="en-US" dirty="0" smtClean="0"/>
              <a:t> different types of record requests.  OIP was able to gather this information thanks to your efforts in entering your SRS and legal review hours in Columns V, W, and X of the Log, as well as in properly identifying the personal and complex requests.</a:t>
            </a:r>
          </a:p>
          <a:p>
            <a:endParaRPr lang="en-US" dirty="0"/>
          </a:p>
          <a:p>
            <a:r>
              <a:rPr lang="en-US" dirty="0" smtClean="0"/>
              <a:t>What you will immediately notice in both the State and County charts is the big jump in SRS hours for complex record requests.  Here is the State’s Chart 7, showing the complex record requests on the right. </a:t>
            </a:r>
          </a:p>
          <a:p>
            <a:endParaRPr lang="en-US" dirty="0"/>
          </a:p>
          <a:p>
            <a:r>
              <a:rPr lang="en-US" dirty="0" smtClean="0"/>
              <a:t>Also, most of hours for the typical and personal record requests in the two bars  middle of the Chart 7 are for search, as shown in blue, rather than for review and segregation as shown in yellow.</a:t>
            </a:r>
          </a:p>
          <a:p>
            <a:endParaRPr lang="en-US" dirty="0"/>
          </a:p>
          <a:p>
            <a:r>
              <a:rPr lang="en-US" dirty="0" smtClean="0"/>
              <a:t>The average hours for all typical, personal, and complex requests is shown on bar at the far left.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344346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 </a:t>
            </a:r>
            <a:r>
              <a:rPr lang="en-US" b="1" dirty="0" smtClean="0"/>
              <a:t>the revisions to the Log form for FY 2017 </a:t>
            </a:r>
            <a:r>
              <a:rPr lang="en-US" dirty="0" smtClean="0"/>
              <a:t>should make it easier for you to enter data.  In brief, OIP has made changes to some formulas, instructions, or descriptions on the Log, but the </a:t>
            </a:r>
            <a:r>
              <a:rPr lang="en-US" b="1" dirty="0" smtClean="0"/>
              <a:t>columns remain in the same order and collect the same data.  For data entry purposes, the main changes to the Log are:</a:t>
            </a:r>
          </a:p>
          <a:p>
            <a:r>
              <a:rPr lang="en-US" b="1" dirty="0" smtClean="0"/>
              <a:t>1.  “Routine requests” have been clarified </a:t>
            </a:r>
            <a:r>
              <a:rPr lang="en-US" dirty="0"/>
              <a:t>to be requests that are automatically granted or denied without supervisory review, and </a:t>
            </a:r>
            <a:r>
              <a:rPr lang="en-US" dirty="0" smtClean="0"/>
              <a:t>also includes </a:t>
            </a:r>
            <a:r>
              <a:rPr lang="en-US" dirty="0"/>
              <a:t>routine interagency requests between government agencies. </a:t>
            </a:r>
            <a:r>
              <a:rPr lang="en-US" b="1" dirty="0" smtClean="0"/>
              <a:t>  </a:t>
            </a:r>
          </a:p>
          <a:p>
            <a:r>
              <a:rPr lang="en-US" b="1" dirty="0" smtClean="0"/>
              <a:t>2.  In column D, an asterisk * should be added before the name of a requester </a:t>
            </a:r>
            <a:r>
              <a:rPr lang="en-US" dirty="0"/>
              <a:t>who is acting on behalf of a for-profit or non-profit organization, business, law firm, insurance company, newspaper/TV/radio station, or other commercial </a:t>
            </a:r>
            <a:r>
              <a:rPr lang="en-US" dirty="0" smtClean="0"/>
              <a:t>entity. </a:t>
            </a:r>
            <a:r>
              <a:rPr lang="en-US" b="1" dirty="0" smtClean="0"/>
              <a:t> As</a:t>
            </a:r>
            <a:r>
              <a:rPr lang="en-US" dirty="0" smtClean="0"/>
              <a:t> </a:t>
            </a:r>
            <a:r>
              <a:rPr lang="en-US" b="1" dirty="0" smtClean="0"/>
              <a:t>for personal record requesters, use only their initials or file numbers, and not their full names</a:t>
            </a:r>
            <a:r>
              <a:rPr lang="en-US" dirty="0"/>
              <a:t>.</a:t>
            </a:r>
            <a:endParaRPr lang="en-US" dirty="0" smtClean="0"/>
          </a:p>
          <a:p>
            <a:pPr lvl="0"/>
            <a:r>
              <a:rPr lang="en-US" b="1" dirty="0" smtClean="0"/>
              <a:t>3. </a:t>
            </a:r>
            <a:r>
              <a:rPr lang="en-US" dirty="0"/>
              <a:t>Column </a:t>
            </a:r>
            <a:r>
              <a:rPr lang="en-US" dirty="0" smtClean="0"/>
              <a:t>U is clarified to </a:t>
            </a:r>
            <a:r>
              <a:rPr lang="en-US" dirty="0"/>
              <a:t>require one “x” to be entered </a:t>
            </a:r>
            <a:r>
              <a:rPr lang="en-US" b="1" dirty="0"/>
              <a:t>if a lawsuit is filed </a:t>
            </a:r>
            <a:r>
              <a:rPr lang="en-US" b="1" u="sng" dirty="0"/>
              <a:t>by or against </a:t>
            </a:r>
            <a:r>
              <a:rPr lang="en-US" b="1" dirty="0"/>
              <a:t>the agency concerning the record request.  </a:t>
            </a:r>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5</a:t>
            </a:fld>
            <a:endParaRPr lang="en-US"/>
          </a:p>
        </p:txBody>
      </p:sp>
    </p:spTree>
    <p:extLst>
      <p:ext uri="{BB962C8B-B14F-4D97-AF65-F5344CB8AC3E}">
        <p14:creationId xmlns:p14="http://schemas.microsoft.com/office/powerpoint/2010/main" val="1067195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County’s Chart 7, similarly showing the big spike in hours spent on complex record requests on the right, and the hours for the typical and personal record requests in the middle, and the average on the far left.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3042651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8A of the Report shows on the left, the </a:t>
            </a:r>
            <a:r>
              <a:rPr lang="en-US" b="1" dirty="0" smtClean="0"/>
              <a:t>gross fees and costs that agencies incurred</a:t>
            </a:r>
            <a:r>
              <a:rPr lang="en-US" dirty="0" smtClean="0"/>
              <a:t>; in the middle bar, </a:t>
            </a:r>
            <a:r>
              <a:rPr lang="en-US" b="1" dirty="0" smtClean="0"/>
              <a:t>the net amounts that they could properly charge</a:t>
            </a:r>
            <a:r>
              <a:rPr lang="en-US" dirty="0" smtClean="0"/>
              <a:t>; and on the right, the </a:t>
            </a:r>
            <a:r>
              <a:rPr lang="en-US" b="1" dirty="0" smtClean="0"/>
              <a:t>actual amounts that they recovered in payment from requesters </a:t>
            </a:r>
            <a:r>
              <a:rPr lang="en-US" dirty="0" smtClean="0"/>
              <a:t>as shown in green</a:t>
            </a:r>
            <a:r>
              <a:rPr lang="en-US" b="1" dirty="0" smtClean="0"/>
              <a:t>.</a:t>
            </a:r>
            <a:r>
              <a:rPr lang="en-US" dirty="0" smtClean="0"/>
              <a:t>  </a:t>
            </a:r>
            <a:r>
              <a:rPr lang="en-US" dirty="0"/>
              <a:t>T</a:t>
            </a:r>
            <a:r>
              <a:rPr lang="en-US" dirty="0" smtClean="0"/>
              <a:t>he first two bars show costs in yellow and fees in blue. This chart is based on the costs, fees, and waiver data that you entered between Columns AA and AH of the Log.</a:t>
            </a:r>
          </a:p>
          <a:p>
            <a:endParaRPr lang="en-US" dirty="0"/>
          </a:p>
          <a:p>
            <a:r>
              <a:rPr lang="en-US" dirty="0" smtClean="0"/>
              <a:t>Chart 8A of the State Report shows that of the $79,423 in gross fees and costs incurred by state agencies, they recovered $37,603 from requesters, which is about half, but not quite enough to cover agencies’ gross costs of $41,603. </a:t>
            </a:r>
          </a:p>
          <a:p>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51</a:t>
            </a:fld>
            <a:endParaRPr lang="en-US">
              <a:solidFill>
                <a:srgbClr val="000000"/>
              </a:solidFill>
            </a:endParaRPr>
          </a:p>
        </p:txBody>
      </p:sp>
    </p:spTree>
    <p:extLst>
      <p:ext uri="{BB962C8B-B14F-4D97-AF65-F5344CB8AC3E}">
        <p14:creationId xmlns:p14="http://schemas.microsoft.com/office/powerpoint/2010/main" val="388640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Counties Chart 8A shows they incurred $90,474 in gross fees and costs, and recovered only $12,745 from requesters, which did not cover their $20,036 in gross costs.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759736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349750"/>
            <a:ext cx="5617208" cy="4188778"/>
          </a:xfrm>
        </p:spPr>
        <p:txBody>
          <a:bodyPr/>
          <a:lstStyle/>
          <a:p>
            <a:r>
              <a:rPr lang="en-US" dirty="0" smtClean="0"/>
              <a:t>Looking at the three bars on Chart 8B from left to right, you can see in red how much in </a:t>
            </a:r>
            <a:r>
              <a:rPr lang="en-US" b="1" dirty="0" smtClean="0"/>
              <a:t>gross fees and costs the agencies incurred </a:t>
            </a:r>
            <a:r>
              <a:rPr lang="en-US" dirty="0" smtClean="0"/>
              <a:t>for </a:t>
            </a:r>
            <a:r>
              <a:rPr lang="en-US" b="1" dirty="0" smtClean="0"/>
              <a:t>complex</a:t>
            </a:r>
            <a:r>
              <a:rPr lang="en-US" dirty="0" smtClean="0"/>
              <a:t> record requests, the </a:t>
            </a:r>
            <a:r>
              <a:rPr lang="en-US" b="1" dirty="0" smtClean="0"/>
              <a:t>net amounts in blue that they were permitted to charge</a:t>
            </a:r>
            <a:r>
              <a:rPr lang="en-US" dirty="0" smtClean="0"/>
              <a:t>, and the </a:t>
            </a:r>
            <a:r>
              <a:rPr lang="en-US" b="1" dirty="0" smtClean="0"/>
              <a:t>actual amounts paid in green by complex record requesters</a:t>
            </a:r>
            <a:r>
              <a:rPr lang="en-US" dirty="0" smtClean="0"/>
              <a:t>.  You can see why it is so important for you to properly identify complex record requests and enter the other data, so that OIP can create these charts.</a:t>
            </a:r>
          </a:p>
          <a:p>
            <a:endParaRPr lang="en-US" dirty="0"/>
          </a:p>
          <a:p>
            <a:r>
              <a:rPr lang="en-US" dirty="0" smtClean="0"/>
              <a:t>Here, you see Chart 8B for the State Report, which shows that of the $17,970 in gross fees and costs incurred by the State, only $2,123 was actually paid by complex record requesters.</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2969595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Chart 8B for the Counties showing that $30,121 in gross fees and costs were incurred, and $3,381 was actually paid by complex record requesters.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5347030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8C </a:t>
            </a:r>
            <a:r>
              <a:rPr lang="en-US" dirty="0" smtClean="0"/>
              <a:t>excludes complex record requests and shows </a:t>
            </a:r>
            <a:r>
              <a:rPr lang="en-US" dirty="0"/>
              <a:t>the </a:t>
            </a:r>
            <a:r>
              <a:rPr lang="en-US" b="1" dirty="0"/>
              <a:t>gross and net fees and costs for typical and personal record requests and the amounts actually paid by </a:t>
            </a:r>
            <a:r>
              <a:rPr lang="en-US" b="1" dirty="0" smtClean="0"/>
              <a:t>those requesters</a:t>
            </a:r>
            <a:r>
              <a:rPr lang="en-US" b="1" dirty="0"/>
              <a:t>.  </a:t>
            </a:r>
            <a:r>
              <a:rPr lang="en-US" dirty="0"/>
              <a:t>You can </a:t>
            </a:r>
            <a:r>
              <a:rPr lang="en-US" dirty="0" smtClean="0"/>
              <a:t>go back later and compare </a:t>
            </a:r>
            <a:r>
              <a:rPr lang="en-US" dirty="0"/>
              <a:t>these costs to those shown in Chart 8B for complex record requests.</a:t>
            </a:r>
          </a:p>
          <a:p>
            <a:endParaRPr lang="en-US" dirty="0"/>
          </a:p>
          <a:p>
            <a:r>
              <a:rPr lang="en-US" dirty="0"/>
              <a:t>This is Chart 8C from the State Report.</a:t>
            </a: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3142145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Chart 8C for the Counties.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2034251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9 shows the </a:t>
            </a:r>
            <a:r>
              <a:rPr lang="en-US" b="1" dirty="0" smtClean="0"/>
              <a:t>number of fee waivers granted in cases completed </a:t>
            </a:r>
            <a:r>
              <a:rPr lang="en-US" dirty="0" smtClean="0"/>
              <a:t>by state agencies in FY 2015.  The large dark blue slice on the right shows the number of 30% fee waivers, the small yellow slice on the bottom shows the number of $60 fee waivers, and the light blue slice on the left shows the number of requests where no fee waivers were granted. </a:t>
            </a:r>
          </a:p>
          <a:p>
            <a:endParaRPr lang="en-US" dirty="0"/>
          </a:p>
          <a:p>
            <a:r>
              <a:rPr lang="en-US" dirty="0" smtClean="0"/>
              <a:t>Fee waivers will not be granted if the agency cannot respond to the requests or denies them in full.  There may also be no fee waivers if the requester abandoned or withdrew the request.  And no fee waivers are applicable for personal record requests since no fees can be charged in the first place, although costs may be charged.</a:t>
            </a:r>
          </a:p>
          <a:p>
            <a:endParaRPr lang="en-US" dirty="0"/>
          </a:p>
          <a:p>
            <a:r>
              <a:rPr lang="en-US" dirty="0" smtClean="0"/>
              <a:t>OIP anticipates that the fee waiver errors that it has seen in the past will be corrected with the FY 2017 Log, which will automatically enter the $30 fee waiver in all non-personal record cases where any SRS hours have been entered, unless the agency enters an “x” in column AC to show that a $60 public interest fee waiver was granted.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2894795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Chart 9 showing the counties’ fee waivers.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1358707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Chart 11, this shows the </a:t>
            </a:r>
            <a:r>
              <a:rPr lang="en-US" b="1" dirty="0" smtClean="0"/>
              <a:t>numbers and percentages of requesters by amounts paid for completed cases</a:t>
            </a:r>
            <a:r>
              <a:rPr lang="en-US" dirty="0" smtClean="0"/>
              <a:t>.  </a:t>
            </a:r>
          </a:p>
          <a:p>
            <a:r>
              <a:rPr lang="en-US" dirty="0" smtClean="0"/>
              <a:t>As you can see from the State Chart, the largest blue portion shows that 88.5% of requesters in all cases completed in FY 2015 paid nothing at all.  5.7% of requesters paid up to $4.99 and another 3.9% paid between $5 to $49.99.  Only 40 requesters – less than 2% - paid $50 or more in fees and costs.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30724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Fourth, </a:t>
            </a:r>
            <a:r>
              <a:rPr lang="en-US" b="1" dirty="0" smtClean="0"/>
              <a:t>OIP has made other changes to the FY 2017 Log’s format, formula, and later columns that DO NOT AFFECT DATA ENTRY by the agencies, </a:t>
            </a:r>
            <a:r>
              <a:rPr lang="en-US" dirty="0" smtClean="0"/>
              <a:t>and OIP has shortened the training materials.</a:t>
            </a:r>
          </a:p>
          <a:p>
            <a:r>
              <a:rPr lang="en-US" dirty="0" smtClean="0"/>
              <a:t> </a:t>
            </a:r>
          </a:p>
          <a:p>
            <a:r>
              <a:rPr lang="en-US" dirty="0" smtClean="0"/>
              <a:t>Although all columns remain in the Excel version of the Log that you can see on your computer, you do not enter any data after Column AH for the actual amounts paid by requesters, which you must compare to Column AI.  Since you</a:t>
            </a:r>
            <a:r>
              <a:rPr lang="en-US" baseline="0" dirty="0" smtClean="0"/>
              <a:t> don’t need to see any of the later columns, </a:t>
            </a:r>
            <a:r>
              <a:rPr lang="en-US" dirty="0" smtClean="0"/>
              <a:t>the </a:t>
            </a:r>
            <a:r>
              <a:rPr lang="en-US" b="1" dirty="0" smtClean="0"/>
              <a:t>Sample Training Log worksheet and its preformatted printable version have been shortened</a:t>
            </a:r>
            <a:r>
              <a:rPr lang="en-US" b="1" baseline="0" dirty="0" smtClean="0"/>
              <a:t> and do not show all cells.</a:t>
            </a:r>
            <a:r>
              <a:rPr lang="en-US" dirty="0" smtClean="0"/>
              <a:t>  </a:t>
            </a:r>
          </a:p>
          <a:p>
            <a:endParaRPr lang="en-US" b="1" dirty="0" smtClean="0"/>
          </a:p>
          <a:p>
            <a:r>
              <a:rPr lang="en-US" b="1" dirty="0" smtClean="0"/>
              <a:t>Remember that the Log form itself will still contain all columns as they are necessary for the statistical information that OIP requires, and the form must be submitted to OIP intact.  Do </a:t>
            </a:r>
            <a:r>
              <a:rPr lang="en-US" b="1" u="sng" dirty="0" smtClean="0"/>
              <a:t>not</a:t>
            </a:r>
            <a:r>
              <a:rPr lang="en-US" b="1" dirty="0" smtClean="0"/>
              <a:t> eliminate any columns from the Log form that will be used by the agency and submitted</a:t>
            </a:r>
            <a:r>
              <a:rPr lang="en-US" b="1" baseline="0" dirty="0" smtClean="0"/>
              <a:t> to OIP</a:t>
            </a:r>
            <a:r>
              <a:rPr lang="en-US" b="1" dirty="0" smtClean="0"/>
              <a:t>.</a:t>
            </a:r>
          </a:p>
          <a:p>
            <a:endParaRPr lang="en-US" b="1" dirty="0" smtClean="0"/>
          </a:p>
          <a:p>
            <a:r>
              <a:rPr lang="en-US" dirty="0" smtClean="0"/>
              <a:t>Remember, too, that you do not have to enter any data after Column AH or look beyond Column AI.   The Log contains mostly colored areas and very few white cells – remember, </a:t>
            </a:r>
            <a:r>
              <a:rPr lang="en-US" b="1" dirty="0" smtClean="0"/>
              <a:t>you only enter data in white cells, and not even all of them. </a:t>
            </a:r>
            <a:endParaRPr lang="en-US" b="1" dirty="0"/>
          </a:p>
          <a:p>
            <a:endParaRPr lang="en-US" b="1" dirty="0" smtClean="0"/>
          </a:p>
        </p:txBody>
      </p:sp>
      <p:sp>
        <p:nvSpPr>
          <p:cNvPr id="4" name="Slide Number Placeholder 3"/>
          <p:cNvSpPr>
            <a:spLocks noGrp="1"/>
          </p:cNvSpPr>
          <p:nvPr>
            <p:ph type="sldNum" sz="quarter" idx="10"/>
          </p:nvPr>
        </p:nvSpPr>
        <p:spPr/>
        <p:txBody>
          <a:bodyPr/>
          <a:lstStyle/>
          <a:p>
            <a:fld id="{43606869-0246-4CA3-9393-D1098B84A01F}" type="slidenum">
              <a:rPr lang="en-US" smtClean="0"/>
              <a:pPr/>
              <a:t>6</a:t>
            </a:fld>
            <a:endParaRPr lang="en-US"/>
          </a:p>
        </p:txBody>
      </p:sp>
    </p:spTree>
    <p:extLst>
      <p:ext uri="{BB962C8B-B14F-4D97-AF65-F5344CB8AC3E}">
        <p14:creationId xmlns:p14="http://schemas.microsoft.com/office/powerpoint/2010/main" val="2020778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County Chart 11 shows that 57.7% of the requesters in completed cases paid nothing.  24.7% paid up to $4.99 and 13.9% paid $5 to $49.99.  17.5%, or 51 requesters, paid $50 or more in fees and costs.  No County requester paid $1,000 or more in fees and costs.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2641702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12 breaks down in a different way the fees and costs paid for completed requests.  The bar chart shows you the total amounts paid by requesters in various payment brackets.  The average payment per bracket is calculated in the parentheticals below.</a:t>
            </a:r>
          </a:p>
          <a:p>
            <a:endParaRPr lang="en-US" dirty="0"/>
          </a:p>
          <a:p>
            <a:r>
              <a:rPr lang="en-US" dirty="0" smtClean="0"/>
              <a:t>Since this State Chart 12 is more detailed and difficult to see, let’s look instead at the Counties’ Chart.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2808164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Chart 12 for the Counties, which shows on the far left that 824 requesters paid zero for completed requests.  Next to it, the short yellow bar shows that 353 completed requests were charged between $1 to $4.99 in fees and costs, for total payments of $653.75  and an average payment of $1.85 per request.  The blue bar next to it shows that 199 completed requests were charged between $5 and $49.99, for total payments of $2,754.63 and an average of $13.84 per request.  The chart continues on for three more payment brackets.  Unlike the State, the payments to the Counties did not exceed $1,000 for any request, which is why two additional payment brackets were not included in this chart.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32673377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Charts 11 and 12 were created from data summarized in Table 10 attached to the end of each Report.  Table 10 shows the fees and costs collected by each state or county agency, broken down into personal, complex, or typical requests</a:t>
            </a:r>
            <a:r>
              <a:rPr lang="en-US" dirty="0"/>
              <a:t>.</a:t>
            </a:r>
            <a:r>
              <a:rPr lang="en-US" dirty="0" smtClean="0"/>
              <a:t>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24193985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10 also shows the numbers of requests and total amounts paid within various brackets of payment amounts.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453076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10 for the Counties’ Report is grouped by county and gives each county’s subtotaled amounts as well as all counties’ total amounts.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65</a:t>
            </a:fld>
            <a:endParaRPr lang="en-US">
              <a:solidFill>
                <a:srgbClr val="000000"/>
              </a:solidFill>
            </a:endParaRPr>
          </a:p>
        </p:txBody>
      </p:sp>
    </p:spTree>
    <p:extLst>
      <p:ext uri="{BB962C8B-B14F-4D97-AF65-F5344CB8AC3E}">
        <p14:creationId xmlns:p14="http://schemas.microsoft.com/office/powerpoint/2010/main" val="4111945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Table 10 Supplement, OIP created a summary of the fees and costs totaling $50 or more that was paid by requesters.  If the requester appeared to represent media, law firms, insurance companies, or other commercial or nonprofit organizations, then OIP added an asterisk before their names.  This gives us a better idea of who is paying for the larger fees and costs, specifically whether they are individuals versus businesses or non-profit organizations. </a:t>
            </a:r>
          </a:p>
          <a:p>
            <a:endParaRPr lang="en-US" dirty="0"/>
          </a:p>
          <a:p>
            <a:r>
              <a:rPr lang="en-US" dirty="0" smtClean="0"/>
              <a:t>Using a very rough methodology, OIP estimated that 28 of the 40 requesters paying state agencies $50 or more in fees and costs in FY 2015 were commercial or nonprofit entities.  Similarly, in the County’s Table 10 Supplement, it appeared that 41 of the 51 highest paying requesters were entities, not individuals.</a:t>
            </a:r>
          </a:p>
          <a:p>
            <a:endParaRPr lang="en-US" dirty="0"/>
          </a:p>
          <a:p>
            <a:r>
              <a:rPr lang="en-US" dirty="0" smtClean="0"/>
              <a:t>With the FY 2017 Log, OIP would like to improve the data gathering process by asking the </a:t>
            </a:r>
            <a:r>
              <a:rPr lang="en-US" b="1" dirty="0" smtClean="0"/>
              <a:t>agencies to identify requesters in Column D with an asterisk if </a:t>
            </a:r>
            <a:r>
              <a:rPr lang="en-US" dirty="0" smtClean="0"/>
              <a:t>they appear to represent for-profit or non-profit organizations, including  businesses, law firms, insurance companies, newspaper/TV/radio stations, or other commercial entities or advocacy groups. </a:t>
            </a: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3606675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in the Table 10 Supplement, OIP has calculated the total dollar amounts paid by requesters, grouped into three payment brackets.  </a:t>
            </a:r>
          </a:p>
          <a:p>
            <a:endParaRPr lang="en-US" dirty="0"/>
          </a:p>
          <a:p>
            <a:r>
              <a:rPr lang="en-US" dirty="0" smtClean="0"/>
              <a:t>This slide shows the amounts found in the State‘s Table 10 Supplement, which shows that most of all payments from requesters were made by those paying $50 or more, which we know from earlier Charts 11 and 12 numbered 40 requesters.</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8351022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totals from the Counties’ Table 10 Supplement.</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34473529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OIP extends a hearty MAHALO to all state and county employees who have tracked or reviewed record requests, gathered the Logs, and provided the data that OIP needed to create its State and County Reports.  Your logging efforts provide objective data that OIP can use in preparing revisions to its administrative rules, which it will begin reviewing in FY 2017.</a:t>
            </a:r>
          </a:p>
          <a:p>
            <a:endParaRPr lang="en-US" dirty="0"/>
          </a:p>
          <a:p>
            <a:r>
              <a:rPr lang="en-US" dirty="0" smtClean="0"/>
              <a:t>OIP hopes that you, too, have realized the benefits of using the Log to track record requests and respond in a proper and timely manner.</a:t>
            </a:r>
          </a:p>
          <a:p>
            <a:endParaRPr lang="en-US" dirty="0"/>
          </a:p>
          <a:p>
            <a:r>
              <a:rPr lang="en-US" dirty="0" smtClean="0"/>
              <a:t>Together, our efforts will enhance government transparency and accountability and provide better service to the public.  MAHALO NUI LOA!</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69</a:t>
            </a:fld>
            <a:endParaRPr lang="en-US"/>
          </a:p>
        </p:txBody>
      </p:sp>
    </p:spTree>
    <p:extLst>
      <p:ext uri="{BB962C8B-B14F-4D97-AF65-F5344CB8AC3E}">
        <p14:creationId xmlns:p14="http://schemas.microsoft.com/office/powerpoint/2010/main" val="78939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after discussing the changes in the Log and procedures, this update will show you how the data being collected on the Log is helping to keep state and county governments open and accountable.  </a:t>
            </a:r>
            <a:r>
              <a:rPr lang="en-US" b="1" dirty="0" smtClean="0"/>
              <a:t>The second half of today’s training will show you how the data you are collecting has been incorporated into the OIP reports for the FY </a:t>
            </a:r>
            <a:r>
              <a:rPr lang="en-US" b="1" dirty="0"/>
              <a:t>2015 UIPA </a:t>
            </a:r>
            <a:r>
              <a:rPr lang="en-US" b="1" dirty="0" smtClean="0"/>
              <a:t>Logs.</a:t>
            </a:r>
            <a:r>
              <a:rPr lang="en-US" dirty="0" smtClean="0"/>
              <a:t>  </a:t>
            </a:r>
          </a:p>
          <a:p>
            <a:endParaRPr lang="en-US" dirty="0"/>
          </a:p>
          <a:p>
            <a:r>
              <a:rPr lang="en-US" dirty="0" smtClean="0"/>
              <a:t>The OIP Reports show the overall picture of how </a:t>
            </a:r>
            <a:r>
              <a:rPr lang="en-US" dirty="0"/>
              <a:t>many and what types of requests </a:t>
            </a:r>
            <a:r>
              <a:rPr lang="en-US" dirty="0" smtClean="0"/>
              <a:t>the state and county agencies are reporting, how long the agencies are taking to complete record requests, and the various outcomes, fees and costs of the UIPA requests.  Rather than relying on individual or unsupported complaints, OIP now has objective data to see, for example, whether agencies are taking too long to respond, denying too many requests, or charging too much for records.  OIP will be considering the data when it reviews its administrative rules for revisions, which </a:t>
            </a:r>
            <a:r>
              <a:rPr lang="en-US" b="1" dirty="0" smtClean="0"/>
              <a:t>may</a:t>
            </a:r>
            <a:r>
              <a:rPr lang="en-US" dirty="0" smtClean="0"/>
              <a:t> include changes to the fees and waivers.</a:t>
            </a:r>
          </a:p>
          <a:p>
            <a:endParaRPr lang="en-US" dirty="0"/>
          </a:p>
          <a:p>
            <a:r>
              <a:rPr lang="en-US" dirty="0" smtClean="0"/>
              <a:t>Today, we want to familiarize you with the Reports, without going into every detail.  It is not necessary to print out the Reports themselves for this training, unless you want to more closely examine how your agency compares to other government agencies.  </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7</a:t>
            </a:fld>
            <a:endParaRPr lang="en-US"/>
          </a:p>
        </p:txBody>
      </p:sp>
    </p:spTree>
    <p:extLst>
      <p:ext uri="{BB962C8B-B14F-4D97-AF65-F5344CB8AC3E}">
        <p14:creationId xmlns:p14="http://schemas.microsoft.com/office/powerpoint/2010/main" val="4067736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350" y="4422459"/>
            <a:ext cx="5617208" cy="4188778"/>
          </a:xfrm>
        </p:spPr>
        <p:txBody>
          <a:bodyPr/>
          <a:lstStyle/>
          <a:p>
            <a:r>
              <a:rPr lang="en-US" dirty="0" smtClean="0"/>
              <a:t>If you need any help, please feel free to check OIP’s website at oip.hawaii.gov, or contact OIP by calling (808) 586-1400 or emailing </a:t>
            </a:r>
            <a:r>
              <a:rPr lang="en-US" dirty="0" smtClean="0">
                <a:hlinkClick r:id="rId3"/>
              </a:rPr>
              <a:t>oip@hawaii.gov</a:t>
            </a:r>
            <a:r>
              <a:rPr lang="en-US" dirty="0" smtClean="0"/>
              <a:t>.</a:t>
            </a:r>
          </a:p>
          <a:p>
            <a:endParaRPr lang="en-US" dirty="0"/>
          </a:p>
          <a:p>
            <a:r>
              <a:rPr lang="en-US" dirty="0" smtClean="0"/>
              <a:t>OIP welcomes your comments on this training.  Once again, thank you for attending and for your work in protecting the public’s right to open records and government transparency.</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70</a:t>
            </a:fld>
            <a:endParaRPr lang="en-US"/>
          </a:p>
        </p:txBody>
      </p:sp>
    </p:spTree>
    <p:extLst>
      <p:ext uri="{BB962C8B-B14F-4D97-AF65-F5344CB8AC3E}">
        <p14:creationId xmlns:p14="http://schemas.microsoft.com/office/powerpoint/2010/main" val="155498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into the details of today’s training by explaining how to use the Checklist that must accompany your agency’s Log, which will be submitted to OIP through your UIPA Coordinator, beginning in July 2016. </a:t>
            </a:r>
            <a:r>
              <a:rPr lang="en-US" dirty="0" smtClean="0"/>
              <a:t> Start by making sure that you are using the correct Checklist form, which can be found on OIP’s Forms or Training pages at oip.hawaii.gov.</a:t>
            </a:r>
            <a:endParaRPr lang="en-US" dirty="0"/>
          </a:p>
          <a:p>
            <a:endParaRPr lang="en-US" dirty="0" smtClean="0"/>
          </a:p>
          <a:p>
            <a:r>
              <a:rPr lang="en-US" dirty="0" smtClean="0"/>
              <a:t>Note that for the July 31, 2016 deadline for submission to OIP, agencies will be turning in their </a:t>
            </a:r>
            <a:r>
              <a:rPr lang="en-US" b="1" dirty="0" smtClean="0"/>
              <a:t>FY 2016 Logs – they do not have to use the newly revised Log form for this submission.  </a:t>
            </a:r>
            <a:r>
              <a:rPr lang="en-US" dirty="0" smtClean="0"/>
              <a:t>The FY 2016 Checklist is designed for the FY 2016 Log, and it will be taken off the OIP website and replaced in August 2016 with </a:t>
            </a:r>
            <a:r>
              <a:rPr lang="en-US" b="1" dirty="0" smtClean="0"/>
              <a:t>a new FY 2017 Checklist that will refer to changes made to the FY 2017 Log.  </a:t>
            </a:r>
            <a:r>
              <a:rPr lang="en-US" dirty="0" smtClean="0"/>
              <a:t>The only differences between the two Checklists are in item 5 regarding the Requesters’ names and item 15 regarding fee waivers.  </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8</a:t>
            </a:fld>
            <a:endParaRPr lang="en-US"/>
          </a:p>
        </p:txBody>
      </p:sp>
    </p:spTree>
    <p:extLst>
      <p:ext uri="{BB962C8B-B14F-4D97-AF65-F5344CB8AC3E}">
        <p14:creationId xmlns:p14="http://schemas.microsoft.com/office/powerpoint/2010/main" val="64809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14398"/>
            <a:ext cx="5617208" cy="4188778"/>
          </a:xfrm>
        </p:spPr>
        <p:txBody>
          <a:bodyPr/>
          <a:lstStyle/>
          <a:p>
            <a:r>
              <a:rPr lang="en-US" dirty="0" smtClean="0"/>
              <a:t>Both Checklists start off with an “Instructions” box and then ask for the name and contact information of the person who prepared the Checklist and of the UIPA Coordinator.</a:t>
            </a:r>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9</a:t>
            </a:fld>
            <a:endParaRPr lang="en-US"/>
          </a:p>
        </p:txBody>
      </p:sp>
    </p:spTree>
    <p:extLst>
      <p:ext uri="{BB962C8B-B14F-4D97-AF65-F5344CB8AC3E}">
        <p14:creationId xmlns:p14="http://schemas.microsoft.com/office/powerpoint/2010/main" val="23600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5ADF1-B0A1-4BD3-A0E8-D8BF63C7F624}" type="slidenum">
              <a:rPr lang="en-US" smtClean="0"/>
              <a:pPr/>
              <a:t>‹#›</a:t>
            </a:fld>
            <a:endParaRPr lang="en-US"/>
          </a:p>
        </p:txBody>
      </p:sp>
    </p:spTree>
    <p:extLst>
      <p:ext uri="{BB962C8B-B14F-4D97-AF65-F5344CB8AC3E}">
        <p14:creationId xmlns:p14="http://schemas.microsoft.com/office/powerpoint/2010/main" val="323585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2EF06-9CBD-4022-8179-21F251C36696}" type="slidenum">
              <a:rPr lang="en-US" smtClean="0"/>
              <a:pPr/>
              <a:t>‹#›</a:t>
            </a:fld>
            <a:endParaRPr lang="en-US"/>
          </a:p>
        </p:txBody>
      </p:sp>
    </p:spTree>
    <p:extLst>
      <p:ext uri="{BB962C8B-B14F-4D97-AF65-F5344CB8AC3E}">
        <p14:creationId xmlns:p14="http://schemas.microsoft.com/office/powerpoint/2010/main" val="50368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6AB1F-02C3-44BD-A7CA-38A11BE164C0}" type="slidenum">
              <a:rPr lang="en-US" smtClean="0"/>
              <a:pPr/>
              <a:t>‹#›</a:t>
            </a:fld>
            <a:endParaRPr lang="en-US"/>
          </a:p>
        </p:txBody>
      </p:sp>
    </p:spTree>
    <p:extLst>
      <p:ext uri="{BB962C8B-B14F-4D97-AF65-F5344CB8AC3E}">
        <p14:creationId xmlns:p14="http://schemas.microsoft.com/office/powerpoint/2010/main" val="227824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02006-DA2F-4677-96A4-D0DD6BC89AB9}" type="slidenum">
              <a:rPr lang="en-US" smtClean="0"/>
              <a:pPr/>
              <a:t>‹#›</a:t>
            </a:fld>
            <a:endParaRPr lang="en-US"/>
          </a:p>
        </p:txBody>
      </p:sp>
    </p:spTree>
    <p:extLst>
      <p:ext uri="{BB962C8B-B14F-4D97-AF65-F5344CB8AC3E}">
        <p14:creationId xmlns:p14="http://schemas.microsoft.com/office/powerpoint/2010/main" val="3971988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D1DE0-B20A-4276-9CB4-E2782E02E4E2}" type="slidenum">
              <a:rPr lang="en-US" smtClean="0"/>
              <a:pPr/>
              <a:t>‹#›</a:t>
            </a:fld>
            <a:endParaRPr lang="en-US"/>
          </a:p>
        </p:txBody>
      </p:sp>
    </p:spTree>
    <p:extLst>
      <p:ext uri="{BB962C8B-B14F-4D97-AF65-F5344CB8AC3E}">
        <p14:creationId xmlns:p14="http://schemas.microsoft.com/office/powerpoint/2010/main" val="144993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9A7784-B45D-43B4-9986-714888C2D88D}" type="slidenum">
              <a:rPr lang="en-US" smtClean="0"/>
              <a:pPr/>
              <a:t>‹#›</a:t>
            </a:fld>
            <a:endParaRPr lang="en-US"/>
          </a:p>
        </p:txBody>
      </p:sp>
    </p:spTree>
    <p:extLst>
      <p:ext uri="{BB962C8B-B14F-4D97-AF65-F5344CB8AC3E}">
        <p14:creationId xmlns:p14="http://schemas.microsoft.com/office/powerpoint/2010/main" val="35509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8E769F-8571-47E2-869D-E7F97756B8EA}" type="slidenum">
              <a:rPr lang="en-US" smtClean="0"/>
              <a:pPr/>
              <a:t>‹#›</a:t>
            </a:fld>
            <a:endParaRPr lang="en-US"/>
          </a:p>
        </p:txBody>
      </p:sp>
    </p:spTree>
    <p:extLst>
      <p:ext uri="{BB962C8B-B14F-4D97-AF65-F5344CB8AC3E}">
        <p14:creationId xmlns:p14="http://schemas.microsoft.com/office/powerpoint/2010/main" val="264242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8B958D-3DB0-4837-B1AC-9FCEA85E1264}" type="slidenum">
              <a:rPr lang="en-US" smtClean="0"/>
              <a:pPr/>
              <a:t>‹#›</a:t>
            </a:fld>
            <a:endParaRPr lang="en-US"/>
          </a:p>
        </p:txBody>
      </p:sp>
    </p:spTree>
    <p:extLst>
      <p:ext uri="{BB962C8B-B14F-4D97-AF65-F5344CB8AC3E}">
        <p14:creationId xmlns:p14="http://schemas.microsoft.com/office/powerpoint/2010/main" val="293313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D0CD9-BB00-42B0-84E9-1CA98D8B129D}" type="slidenum">
              <a:rPr lang="en-US" smtClean="0"/>
              <a:pPr/>
              <a:t>‹#›</a:t>
            </a:fld>
            <a:endParaRPr lang="en-US"/>
          </a:p>
        </p:txBody>
      </p:sp>
    </p:spTree>
    <p:extLst>
      <p:ext uri="{BB962C8B-B14F-4D97-AF65-F5344CB8AC3E}">
        <p14:creationId xmlns:p14="http://schemas.microsoft.com/office/powerpoint/2010/main" val="411898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3BA55B-BA21-44EA-8500-BB9181EFF84C}" type="slidenum">
              <a:rPr lang="en-US" smtClean="0"/>
              <a:pPr/>
              <a:t>‹#›</a:t>
            </a:fld>
            <a:endParaRPr lang="en-US"/>
          </a:p>
        </p:txBody>
      </p:sp>
    </p:spTree>
    <p:extLst>
      <p:ext uri="{BB962C8B-B14F-4D97-AF65-F5344CB8AC3E}">
        <p14:creationId xmlns:p14="http://schemas.microsoft.com/office/powerpoint/2010/main" val="21934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AB7E4-61A6-46CE-B82B-9EFBF9709F43}" type="slidenum">
              <a:rPr lang="en-US" smtClean="0"/>
              <a:pPr/>
              <a:t>‹#›</a:t>
            </a:fld>
            <a:endParaRPr lang="en-US"/>
          </a:p>
        </p:txBody>
      </p:sp>
    </p:spTree>
    <p:extLst>
      <p:ext uri="{BB962C8B-B14F-4D97-AF65-F5344CB8AC3E}">
        <p14:creationId xmlns:p14="http://schemas.microsoft.com/office/powerpoint/2010/main" val="165593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D29E21-BD2E-4305-B097-B9DD95913B5B}" type="slidenum">
              <a:rPr lang="en-US" smtClean="0"/>
              <a:pPr/>
              <a:t>‹#›</a:t>
            </a:fld>
            <a:endParaRPr lang="en-US"/>
          </a:p>
        </p:txBody>
      </p:sp>
    </p:spTree>
    <p:extLst>
      <p:ext uri="{BB962C8B-B14F-4D97-AF65-F5344CB8AC3E}">
        <p14:creationId xmlns:p14="http://schemas.microsoft.com/office/powerpoint/2010/main" val="1977830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oip.hawaii.gov/laws-rules-opinions/uipa/uipa-record-request-lo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data.hawaii.gov/" TargetMode="External"/><Relationship Id="rId5" Type="http://schemas.openxmlformats.org/officeDocument/2006/relationships/hyperlink" Target="mailto:oip@hawaii.gov"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chart" Target="../charts/chart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chart" Target="../charts/chart5.xm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chart" Target="../charts/chart6.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chart" Target="../charts/chart7.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chart" Target="../charts/chart8.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chart" Target="../charts/chart9.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chart" Target="../charts/chart10.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chart" Target="../charts/chart11.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chart" Target="../charts/chart12.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chart" Target="../charts/chart13.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chart" Target="../charts/chart14.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chart" Target="../charts/chart15.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chart" Target="../charts/chart16.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chart" Target="../charts/chart17.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chart" Target="../charts/chart18.xml"/><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chart" Target="../charts/chart19.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chart" Target="../charts/chart20.xm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chart" Target="../charts/chart21.xm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chart" Target="../charts/chart22.xm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chart" Target="../charts/chart23.xm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chart" Target="../charts/chart24.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chart" Target="../charts/chart25.xml"/><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chart" Target="../charts/chart26.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png"/><Relationship Id="rId5" Type="http://schemas.openxmlformats.org/officeDocument/2006/relationships/chart" Target="../charts/chart27.xm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chart" Target="../charts/chart28.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notesSlide" Target="../notesSlides/notesSlide70.xml"/><Relationship Id="rId9" Type="http://schemas.openxmlformats.org/officeDocument/2006/relationships/hyperlink" Target="mailto:oip@hawaii.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304800"/>
            <a:ext cx="8534400" cy="2438400"/>
          </a:xfrm>
        </p:spPr>
        <p:txBody>
          <a:bodyPr/>
          <a:lstStyle/>
          <a:p>
            <a:r>
              <a:rPr lang="en-US" sz="5400" dirty="0" smtClean="0">
                <a:solidFill>
                  <a:schemeClr val="tx1"/>
                </a:solidFill>
                <a:latin typeface="Times New Roman" pitchFamily="18" charset="0"/>
              </a:rPr>
              <a:t>UIPA Record Request Log</a:t>
            </a:r>
            <a:br>
              <a:rPr lang="en-US" sz="5400" dirty="0" smtClean="0">
                <a:solidFill>
                  <a:schemeClr val="tx1"/>
                </a:solidFill>
                <a:latin typeface="Times New Roman" pitchFamily="18" charset="0"/>
              </a:rPr>
            </a:br>
            <a:r>
              <a:rPr lang="en-US" sz="5400" dirty="0" smtClean="0">
                <a:solidFill>
                  <a:schemeClr val="tx1"/>
                </a:solidFill>
                <a:latin typeface="Times New Roman" pitchFamily="18" charset="0"/>
              </a:rPr>
              <a:t>2016 Update</a:t>
            </a:r>
            <a:endParaRPr lang="en-US" sz="5400" dirty="0">
              <a:solidFill>
                <a:schemeClr val="tx1"/>
              </a:solidFill>
              <a:latin typeface="Times New Roman" pitchFamily="18" charset="0"/>
            </a:endParaRPr>
          </a:p>
        </p:txBody>
      </p:sp>
      <p:sp>
        <p:nvSpPr>
          <p:cNvPr id="3075" name="Rectangle 3"/>
          <p:cNvSpPr>
            <a:spLocks noGrp="1" noChangeArrowheads="1"/>
          </p:cNvSpPr>
          <p:nvPr>
            <p:ph type="subTitle" idx="1"/>
          </p:nvPr>
        </p:nvSpPr>
        <p:spPr>
          <a:xfrm>
            <a:off x="762000" y="4876800"/>
            <a:ext cx="6400800" cy="1524000"/>
          </a:xfrm>
        </p:spPr>
        <p:txBody>
          <a:bodyPr/>
          <a:lstStyle/>
          <a:p>
            <a:pPr algn="l"/>
            <a:r>
              <a:rPr lang="en-US" sz="3600" b="1" dirty="0">
                <a:latin typeface="Times New Roman" pitchFamily="18" charset="0"/>
              </a:rPr>
              <a:t>Hawaii’s Public Records Law</a:t>
            </a:r>
          </a:p>
          <a:p>
            <a:pPr algn="l"/>
            <a:r>
              <a:rPr lang="en-US" sz="3600" b="1" dirty="0">
                <a:latin typeface="Times New Roman" pitchFamily="18" charset="0"/>
              </a:rPr>
              <a:t>Chapter 92F, HRS</a:t>
            </a:r>
          </a:p>
          <a:p>
            <a:endParaRPr lang="en-US" b="1" dirty="0">
              <a:latin typeface="Times New Roman" pitchFamily="18" charset="0"/>
            </a:endParaRPr>
          </a:p>
        </p:txBody>
      </p:sp>
      <p:pic>
        <p:nvPicPr>
          <p:cNvPr id="3076" name="Picture 4" descr="MCMP00365_0000[1]"/>
          <p:cNvPicPr>
            <a:picLocks noChangeAspect="1" noChangeArrowheads="1"/>
          </p:cNvPicPr>
          <p:nvPr/>
        </p:nvPicPr>
        <p:blipFill>
          <a:blip r:embed="rId5" cstate="print"/>
          <a:srcRect/>
          <a:stretch>
            <a:fillRect/>
          </a:stretch>
        </p:blipFill>
        <p:spPr bwMode="auto">
          <a:xfrm>
            <a:off x="4267200" y="2971800"/>
            <a:ext cx="4583113" cy="3154363"/>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183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533400" y="1905000"/>
            <a:ext cx="8001000" cy="4572000"/>
          </a:xfrm>
        </p:spPr>
        <p:txBody>
          <a:bodyPr/>
          <a:lstStyle/>
          <a:p>
            <a:r>
              <a:rPr lang="en-US" sz="3600" b="1" dirty="0" smtClean="0">
                <a:solidFill>
                  <a:srgbClr val="FF0000"/>
                </a:solidFill>
              </a:rPr>
              <a:t>Department &amp; agency</a:t>
            </a:r>
            <a:r>
              <a:rPr lang="en-US" b="1" dirty="0" smtClean="0">
                <a:solidFill>
                  <a:srgbClr val="FF0000"/>
                </a:solidFill>
              </a:rPr>
              <a:t/>
            </a:r>
            <a:br>
              <a:rPr lang="en-US" b="1" dirty="0" smtClean="0">
                <a:solidFill>
                  <a:srgbClr val="FF0000"/>
                </a:solidFill>
              </a:rPr>
            </a:br>
            <a:r>
              <a:rPr lang="en-US" b="1" dirty="0" smtClean="0">
                <a:effectLst/>
              </a:rPr>
              <a:t/>
            </a:r>
            <a:br>
              <a:rPr lang="en-US" b="1" dirty="0" smtClean="0">
                <a:effectLst/>
              </a:rPr>
            </a:br>
            <a:r>
              <a:rPr lang="en-US" sz="2400" b="1" dirty="0">
                <a:effectLst/>
              </a:rPr>
              <a:t>The attached UIPA Log is for:</a:t>
            </a:r>
            <a:br>
              <a:rPr lang="en-US" sz="2400" b="1" dirty="0">
                <a:effectLst/>
              </a:rPr>
            </a:br>
            <a:r>
              <a:rPr lang="en-US" sz="2400" b="1" dirty="0">
                <a:effectLst/>
              </a:rPr>
              <a:t>State</a:t>
            </a:r>
            <a:r>
              <a:rPr lang="en-US" sz="2400" b="1" dirty="0" smtClean="0">
                <a:effectLst/>
              </a:rPr>
              <a:t>___; or </a:t>
            </a:r>
            <a:r>
              <a:rPr lang="en-US" sz="2400" b="1" dirty="0">
                <a:effectLst/>
              </a:rPr>
              <a:t>County: Honolulu</a:t>
            </a:r>
            <a:r>
              <a:rPr lang="en-US" sz="2400" b="1" dirty="0" smtClean="0">
                <a:effectLst/>
              </a:rPr>
              <a:t>___;   Hawaii___;  </a:t>
            </a:r>
            <a:r>
              <a:rPr lang="en-US" sz="2400" b="1" dirty="0">
                <a:effectLst/>
              </a:rPr>
              <a:t>Kauai</a:t>
            </a:r>
            <a:r>
              <a:rPr lang="en-US" sz="2400" b="1" dirty="0" smtClean="0">
                <a:effectLst/>
              </a:rPr>
              <a:t>___; Maui</a:t>
            </a:r>
            <a:r>
              <a:rPr lang="en-US" sz="2400" b="1" dirty="0">
                <a:effectLst/>
              </a:rPr>
              <a:t>___</a:t>
            </a:r>
            <a:br>
              <a:rPr lang="en-US" sz="2400" b="1" dirty="0">
                <a:effectLst/>
              </a:rPr>
            </a:br>
            <a:r>
              <a:rPr lang="en-US" sz="2400" b="1" dirty="0">
                <a:effectLst/>
              </a:rPr>
              <a:t>Department: </a:t>
            </a:r>
            <a:r>
              <a:rPr lang="en-US" sz="2400" b="1" dirty="0" smtClean="0">
                <a:effectLst/>
              </a:rPr>
              <a:t>________________</a:t>
            </a:r>
            <a:r>
              <a:rPr lang="en-US" sz="2400" b="1" dirty="0">
                <a:effectLst/>
              </a:rPr>
              <a:t/>
            </a:r>
            <a:br>
              <a:rPr lang="en-US" sz="2400" b="1" dirty="0">
                <a:effectLst/>
              </a:rPr>
            </a:br>
            <a:r>
              <a:rPr lang="en-US" sz="2400" b="1" dirty="0">
                <a:effectLst/>
              </a:rPr>
              <a:t>Agency: </a:t>
            </a:r>
            <a:r>
              <a:rPr lang="en-US" sz="2400" b="1" dirty="0" smtClean="0">
                <a:effectLst/>
              </a:rPr>
              <a:t>____________________</a:t>
            </a:r>
            <a:r>
              <a:rPr lang="en-US" sz="2400" b="1" dirty="0">
                <a:effectLst/>
              </a:rPr>
              <a:t/>
            </a:r>
            <a:br>
              <a:rPr lang="en-US" sz="2400" b="1" dirty="0">
                <a:effectLst/>
              </a:rPr>
            </a:br>
            <a:r>
              <a:rPr lang="en-US" sz="2400" b="1" dirty="0">
                <a:effectLst/>
              </a:rPr>
              <a:t>FY: </a:t>
            </a:r>
            <a:r>
              <a:rPr lang="en-US" sz="2400" b="1" dirty="0" smtClean="0">
                <a:effectLst/>
              </a:rPr>
              <a:t>_________</a:t>
            </a:r>
            <a:r>
              <a:rPr lang="en-US" sz="2400" b="1" dirty="0">
                <a:effectLst/>
              </a:rPr>
              <a:t/>
            </a:r>
            <a:br>
              <a:rPr lang="en-US" sz="2400" b="1" dirty="0">
                <a:effectLst/>
              </a:rPr>
            </a:br>
            <a:r>
              <a:rPr lang="en-US" sz="2400" b="1" dirty="0">
                <a:effectLst/>
              </a:rPr>
              <a:t>For requests received from July 1 thru June </a:t>
            </a:r>
            <a:r>
              <a:rPr lang="en-US" sz="2400" b="1" dirty="0" smtClean="0">
                <a:effectLst/>
              </a:rPr>
              <a:t>30, 20___ </a:t>
            </a:r>
            <a:br>
              <a:rPr lang="en-US" sz="2400" b="1" dirty="0" smtClean="0">
                <a:effectLst/>
              </a:rPr>
            </a:br>
            <a:r>
              <a:rPr lang="en-US" sz="2400" b="1" dirty="0" smtClean="0">
                <a:effectLst/>
              </a:rPr>
              <a:t>(</a:t>
            </a:r>
            <a:r>
              <a:rPr lang="en-US" sz="2400" b="1" dirty="0">
                <a:effectLst/>
              </a:rPr>
              <a:t>due July 31), </a:t>
            </a:r>
            <a:r>
              <a:rPr lang="en-US" sz="2400" b="1" dirty="0" smtClean="0">
                <a:effectLst/>
              </a:rPr>
              <a:t>or </a:t>
            </a:r>
            <a:r>
              <a:rPr lang="en-US" sz="2400" b="1" dirty="0">
                <a:effectLst/>
              </a:rPr>
              <a:t>July 1 through December </a:t>
            </a:r>
            <a:r>
              <a:rPr lang="en-US" sz="2400" b="1" dirty="0" smtClean="0">
                <a:effectLst/>
              </a:rPr>
              <a:t>31, 20___ </a:t>
            </a:r>
            <a:br>
              <a:rPr lang="en-US" sz="2400" b="1" dirty="0" smtClean="0">
                <a:effectLst/>
              </a:rPr>
            </a:br>
            <a:r>
              <a:rPr lang="en-US" sz="2400" b="1" dirty="0" smtClean="0">
                <a:effectLst/>
              </a:rPr>
              <a:t>(</a:t>
            </a:r>
            <a:r>
              <a:rPr lang="en-US" sz="2400" b="1" dirty="0">
                <a:effectLst/>
              </a:rPr>
              <a:t>due January 31).</a:t>
            </a:r>
            <a:br>
              <a:rPr lang="en-US" sz="2400" b="1" dirty="0">
                <a:effectLst/>
              </a:rPr>
            </a:br>
            <a:r>
              <a:rPr lang="en-US" b="1" dirty="0">
                <a:effectLst/>
              </a:rPr>
              <a:t/>
            </a:r>
            <a:br>
              <a:rPr lang="en-US" b="1" dirty="0">
                <a:effectLst/>
              </a:rPr>
            </a:br>
            <a:endParaRPr lang="en-US" dirty="0" smtClean="0"/>
          </a:p>
        </p:txBody>
      </p:sp>
      <p:pic>
        <p:nvPicPr>
          <p:cNvPr id="5" name="Picture 2" descr="https://encrypted-tbn1.google.com/images?q=tbn:ANd9GcStOYuF3oZV6Ml0NHJqzDN_NeC0XMyTm76pmabXHfGwul3gR0CheQ"/>
          <p:cNvPicPr>
            <a:picLocks noChangeAspect="1" noChangeArrowheads="1"/>
          </p:cNvPicPr>
          <p:nvPr/>
        </p:nvPicPr>
        <p:blipFill>
          <a:blip r:embed="rId5" cstate="print"/>
          <a:srcRect/>
          <a:stretch>
            <a:fillRect/>
          </a:stretch>
        </p:blipFill>
        <p:spPr bwMode="auto">
          <a:xfrm rot="1262193">
            <a:off x="6527407" y="650688"/>
            <a:ext cx="1828800" cy="1756927"/>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7183985"/>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1752600"/>
            <a:ext cx="7162800" cy="4572000"/>
          </a:xfrm>
        </p:spPr>
        <p:txBody>
          <a:bodyPr/>
          <a:lstStyle/>
          <a:p>
            <a:r>
              <a:rPr lang="en-US" sz="3600" b="1" dirty="0" smtClean="0">
                <a:solidFill>
                  <a:srgbClr val="FF0000"/>
                </a:solidFill>
              </a:rPr>
              <a:t>#1  Routine requests</a:t>
            </a:r>
          </a:p>
          <a:p>
            <a:pPr marL="0" indent="0">
              <a:buNone/>
            </a:pPr>
            <a:r>
              <a:rPr lang="en-US" sz="2800" dirty="0" smtClean="0">
                <a:effectLst/>
              </a:rPr>
              <a:t>Enter </a:t>
            </a:r>
            <a:r>
              <a:rPr lang="en-US" sz="2800" dirty="0">
                <a:effectLst/>
              </a:rPr>
              <a:t>the estimated number of </a:t>
            </a:r>
            <a:r>
              <a:rPr lang="en-US" sz="2800" b="1" dirty="0">
                <a:effectLst/>
              </a:rPr>
              <a:t>routine</a:t>
            </a:r>
            <a:r>
              <a:rPr lang="en-US" sz="2800" dirty="0">
                <a:effectLst/>
              </a:rPr>
              <a:t> </a:t>
            </a:r>
            <a:r>
              <a:rPr lang="en-US" sz="2800" dirty="0" smtClean="0">
                <a:effectLst/>
              </a:rPr>
              <a:t/>
            </a:r>
            <a:br>
              <a:rPr lang="en-US" sz="2800" dirty="0" smtClean="0">
                <a:effectLst/>
              </a:rPr>
            </a:br>
            <a:r>
              <a:rPr lang="en-US" sz="2800" dirty="0" smtClean="0">
                <a:effectLst/>
              </a:rPr>
              <a:t>record </a:t>
            </a:r>
            <a:r>
              <a:rPr lang="en-US" sz="2800" dirty="0">
                <a:effectLst/>
              </a:rPr>
              <a:t>requests received by your agency:</a:t>
            </a:r>
            <a:r>
              <a:rPr lang="en-US" sz="2800" b="1" dirty="0">
                <a:effectLst/>
              </a:rPr>
              <a:t> ______________.</a:t>
            </a:r>
            <a:r>
              <a:rPr lang="en-US" sz="2800" dirty="0">
                <a:effectLst/>
              </a:rPr>
              <a:t>  </a:t>
            </a:r>
            <a:r>
              <a:rPr lang="en-US" sz="2800" dirty="0" smtClean="0">
                <a:effectLst/>
              </a:rPr>
              <a:t/>
            </a:r>
            <a:br>
              <a:rPr lang="en-US" sz="2800" dirty="0" smtClean="0">
                <a:effectLst/>
              </a:rPr>
            </a:br>
            <a:endParaRPr lang="en-US" sz="2800" dirty="0">
              <a:effectLst/>
            </a:endParaRPr>
          </a:p>
          <a:p>
            <a:pPr marL="0" indent="0">
              <a:buNone/>
            </a:pPr>
            <a:r>
              <a:rPr lang="en-US" sz="2800" dirty="0" smtClean="0">
                <a:effectLst/>
              </a:rPr>
              <a:t>Routine </a:t>
            </a:r>
            <a:r>
              <a:rPr lang="en-US" sz="2800" dirty="0">
                <a:effectLst/>
              </a:rPr>
              <a:t>requests are requests that were made </a:t>
            </a:r>
            <a:r>
              <a:rPr lang="en-US" sz="2800" dirty="0" smtClean="0">
                <a:effectLst/>
              </a:rPr>
              <a:t>orally or in writing and were </a:t>
            </a:r>
            <a:r>
              <a:rPr lang="en-US" sz="2800" b="1" dirty="0">
                <a:effectLst/>
              </a:rPr>
              <a:t>automatically granted or denied without supervisory review</a:t>
            </a:r>
            <a:r>
              <a:rPr lang="en-US" sz="2800" dirty="0">
                <a:effectLst/>
              </a:rPr>
              <a:t>.  </a:t>
            </a:r>
            <a:r>
              <a:rPr lang="en-US" dirty="0" smtClean="0"/>
              <a:t/>
            </a:r>
            <a:br>
              <a:rPr lang="en-US" dirty="0" smtClean="0"/>
            </a:br>
            <a:endParaRPr lang="en-US" dirty="0" smtClean="0"/>
          </a:p>
        </p:txBody>
      </p:sp>
      <p:pic>
        <p:nvPicPr>
          <p:cNvPr id="5" name="Picture 2" descr="https://encrypted-tbn1.google.com/images?q=tbn:ANd9GcStOYuF3oZV6Ml0NHJqzDN_NeC0XMyTm76pmabXHfGwul3gR0CheQ"/>
          <p:cNvPicPr>
            <a:picLocks noChangeAspect="1" noChangeArrowheads="1"/>
          </p:cNvPicPr>
          <p:nvPr/>
        </p:nvPicPr>
        <p:blipFill>
          <a:blip r:embed="rId5" cstate="print"/>
          <a:srcRect/>
          <a:stretch>
            <a:fillRect/>
          </a:stretch>
        </p:blipFill>
        <p:spPr bwMode="auto">
          <a:xfrm rot="1262193">
            <a:off x="6197992" y="574488"/>
            <a:ext cx="1828800" cy="1756927"/>
          </a:xfrm>
          <a:prstGeom prst="rect">
            <a:avLst/>
          </a:prstGeom>
          <a:noFill/>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4521975"/>
      </p:ext>
    </p:extLst>
  </p:cSld>
  <p:clrMapOvr>
    <a:masterClrMapping/>
  </p:clrMapOvr>
  <mc:AlternateContent xmlns:mc="http://schemas.openxmlformats.org/markup-compatibility/2006" xmlns:p14="http://schemas.microsoft.com/office/powerpoint/2010/main">
    <mc:Choice Requires="p14">
      <p:transition spd="slow" p14:dur="2000" advTm="118941"/>
    </mc:Choice>
    <mc:Fallback xmlns="">
      <p:transition spd="slow" advTm="1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7162800" cy="5791200"/>
          </a:xfrm>
        </p:spPr>
        <p:txBody>
          <a:bodyPr/>
          <a:lstStyle/>
          <a:p>
            <a:r>
              <a:rPr lang="en-US" sz="3200" b="1" dirty="0" smtClean="0">
                <a:solidFill>
                  <a:srgbClr val="FF0000"/>
                </a:solidFill>
              </a:rPr>
              <a:t>#1  Routine requests</a:t>
            </a:r>
          </a:p>
          <a:p>
            <a:pPr marL="0" indent="0">
              <a:buNone/>
            </a:pPr>
            <a:r>
              <a:rPr lang="en-US" sz="2800" dirty="0" smtClean="0">
                <a:effectLst/>
              </a:rPr>
              <a:t/>
            </a:r>
            <a:br>
              <a:rPr lang="en-US" sz="2800" dirty="0" smtClean="0">
                <a:effectLst/>
              </a:rPr>
            </a:br>
            <a:r>
              <a:rPr lang="en-US" sz="2800" dirty="0" smtClean="0">
                <a:effectLst/>
              </a:rPr>
              <a:t>Requests between government agencies may be routine if they are frequently or typically granted as part of a process or requirement for a contract, grant, appropriation, or statute. </a:t>
            </a:r>
          </a:p>
          <a:p>
            <a:pPr marL="0" indent="0">
              <a:buNone/>
            </a:pPr>
            <a:r>
              <a:rPr lang="en-US" sz="2800" dirty="0" smtClean="0">
                <a:effectLst/>
              </a:rPr>
              <a:t> </a:t>
            </a:r>
            <a:br>
              <a:rPr lang="en-US" sz="2800" dirty="0" smtClean="0">
                <a:effectLst/>
              </a:rPr>
            </a:br>
            <a:r>
              <a:rPr lang="en-US" sz="2800" dirty="0" smtClean="0">
                <a:effectLst/>
              </a:rPr>
              <a:t>But infrequent or atypical government requests should be logged.</a:t>
            </a:r>
          </a:p>
          <a:p>
            <a:pPr marL="0" indent="0">
              <a:buNone/>
            </a:pPr>
            <a:r>
              <a:rPr lang="en-US" dirty="0" smtClean="0"/>
              <a:t/>
            </a:r>
            <a:br>
              <a:rPr lang="en-US" dirty="0" smtClean="0"/>
            </a:br>
            <a:r>
              <a:rPr lang="en-US" sz="2800" dirty="0">
                <a:effectLst/>
              </a:rPr>
              <a:t>S</a:t>
            </a:r>
            <a:r>
              <a:rPr lang="en-US" sz="2800" dirty="0" smtClean="0">
                <a:effectLst/>
              </a:rPr>
              <a:t>ubpoenas </a:t>
            </a:r>
            <a:r>
              <a:rPr lang="en-US" sz="2800" dirty="0">
                <a:effectLst/>
              </a:rPr>
              <a:t>or discovery of records in court </a:t>
            </a:r>
            <a:r>
              <a:rPr lang="en-US" sz="2800" dirty="0" smtClean="0">
                <a:effectLst/>
              </a:rPr>
              <a:t>cases are not logged or counted as routine requests</a:t>
            </a:r>
            <a:endParaRPr lang="en-US" sz="2800" dirty="0">
              <a:effectLst/>
            </a:endParaRPr>
          </a:p>
          <a:p>
            <a:pPr marL="0" indent="0">
              <a:buNone/>
            </a:pPr>
            <a:endParaRPr lang="en-US"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6140295"/>
      </p:ext>
    </p:extLst>
  </p:cSld>
  <p:clrMapOvr>
    <a:masterClrMapping/>
  </p:clrMapOvr>
  <mc:AlternateContent xmlns:mc="http://schemas.openxmlformats.org/markup-compatibility/2006" xmlns:p14="http://schemas.microsoft.com/office/powerpoint/2010/main">
    <mc:Choice Requires="p14">
      <p:transition spd="slow" p14:dur="2000" advTm="78990"/>
    </mc:Choice>
    <mc:Fallback xmlns="">
      <p:transition spd="slow" advTm="7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0"/>
            <a:ext cx="7162800" cy="5334000"/>
          </a:xfrm>
        </p:spPr>
        <p:txBody>
          <a:bodyPr/>
          <a:lstStyle/>
          <a:p>
            <a:r>
              <a:rPr lang="en-US" sz="3200" b="1" dirty="0" smtClean="0">
                <a:solidFill>
                  <a:srgbClr val="FF0000"/>
                </a:solidFill>
              </a:rPr>
              <a:t>#1  Routine requests</a:t>
            </a: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marL="0" indent="0">
              <a:buNone/>
            </a:pPr>
            <a:r>
              <a:rPr lang="en-US" sz="2800" dirty="0" smtClean="0">
                <a:effectLst/>
              </a:rPr>
              <a:t>Agencies have their own methods of tracking or estimating routine requests.</a:t>
            </a:r>
          </a:p>
          <a:p>
            <a:pPr marL="0" indent="0">
              <a:buNone/>
            </a:pPr>
            <a:endParaRPr lang="en-US" sz="2800" dirty="0">
              <a:effectLst/>
            </a:endParaRPr>
          </a:p>
          <a:p>
            <a:pPr marL="0" indent="0">
              <a:buNone/>
            </a:pPr>
            <a:r>
              <a:rPr lang="en-US" sz="2800" b="1" dirty="0" smtClean="0">
                <a:effectLst/>
              </a:rPr>
              <a:t>Enter estimated number of routine requests </a:t>
            </a:r>
            <a:r>
              <a:rPr lang="en-US" sz="2800" dirty="0" smtClean="0">
                <a:effectLst/>
              </a:rPr>
              <a:t>in question one of the Checklist.</a:t>
            </a:r>
            <a:r>
              <a:rPr lang="en-US" dirty="0" smtClean="0"/>
              <a:t/>
            </a:r>
            <a:br>
              <a:rPr lang="en-US" dirty="0" smtClean="0"/>
            </a:b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939074"/>
      </p:ext>
    </p:extLst>
  </p:cSld>
  <p:clrMapOvr>
    <a:masterClrMapping/>
  </p:clrMapOvr>
  <mc:AlternateContent xmlns:mc="http://schemas.openxmlformats.org/markup-compatibility/2006" xmlns:p14="http://schemas.microsoft.com/office/powerpoint/2010/main">
    <mc:Choice Requires="p14">
      <p:transition spd="slow" p14:dur="2000" advTm="104329"/>
    </mc:Choice>
    <mc:Fallback xmlns="">
      <p:transition spd="slow" advTm="10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2209800"/>
            <a:ext cx="7162800" cy="4114800"/>
          </a:xfrm>
        </p:spPr>
        <p:txBody>
          <a:bodyPr>
            <a:normAutofit fontScale="77500" lnSpcReduction="20000"/>
          </a:bodyPr>
          <a:lstStyle/>
          <a:p>
            <a:r>
              <a:rPr lang="en-US" sz="3600" b="1" dirty="0" smtClean="0">
                <a:solidFill>
                  <a:srgbClr val="FF0000"/>
                </a:solidFill>
              </a:rPr>
              <a:t>#2  Used the </a:t>
            </a:r>
            <a:br>
              <a:rPr lang="en-US" sz="3600" b="1" dirty="0" smtClean="0">
                <a:solidFill>
                  <a:srgbClr val="FF0000"/>
                </a:solidFill>
              </a:rPr>
            </a:br>
            <a:r>
              <a:rPr lang="en-US" sz="3600" b="1" dirty="0" smtClean="0">
                <a:solidFill>
                  <a:srgbClr val="FF0000"/>
                </a:solidFill>
              </a:rPr>
              <a:t>correct Log form</a:t>
            </a:r>
          </a:p>
          <a:p>
            <a:pPr marL="0" indent="0">
              <a:buNone/>
            </a:pPr>
            <a:r>
              <a:rPr lang="en-US" sz="2800" dirty="0" smtClean="0">
                <a:effectLst/>
              </a:rPr>
              <a:t/>
            </a:r>
            <a:br>
              <a:rPr lang="en-US" sz="2800" dirty="0" smtClean="0">
                <a:effectLst/>
              </a:rPr>
            </a:br>
            <a:r>
              <a:rPr lang="en-US" sz="3600" dirty="0" smtClean="0">
                <a:effectLst/>
              </a:rPr>
              <a:t>Used the correct Log form for the correct FY,</a:t>
            </a:r>
            <a:br>
              <a:rPr lang="en-US" sz="3600" dirty="0" smtClean="0">
                <a:effectLst/>
              </a:rPr>
            </a:br>
            <a:r>
              <a:rPr lang="en-US" sz="3600" dirty="0" smtClean="0">
                <a:effectLst/>
              </a:rPr>
              <a:t>which can be found on OIP’s training page</a:t>
            </a:r>
            <a:br>
              <a:rPr lang="en-US" sz="3600" dirty="0" smtClean="0">
                <a:effectLst/>
              </a:rPr>
            </a:br>
            <a:r>
              <a:rPr lang="en-US" sz="3600" dirty="0" smtClean="0">
                <a:effectLst/>
              </a:rPr>
              <a:t>(</a:t>
            </a:r>
            <a:r>
              <a:rPr lang="en-US" sz="3600" b="1" u="sng" dirty="0" smtClean="0">
                <a:effectLst/>
                <a:hlinkClick r:id="rId5"/>
              </a:rPr>
              <a:t>http</a:t>
            </a:r>
            <a:r>
              <a:rPr lang="en-US" sz="3600" b="1" u="sng" dirty="0">
                <a:effectLst/>
                <a:hlinkClick r:id="rId5"/>
              </a:rPr>
              <a:t>://oip.hawaii.gov/laws-rules-opinions/uipa/uipa-record-request-log/</a:t>
            </a:r>
            <a:r>
              <a:rPr lang="en-US" sz="3600" dirty="0">
                <a:effectLst/>
              </a:rPr>
              <a:t>). </a:t>
            </a:r>
            <a:endParaRPr lang="en-US" sz="3600" dirty="0" smtClean="0">
              <a:effectLst/>
            </a:endParaRPr>
          </a:p>
          <a:p>
            <a:pPr marL="0" indent="0">
              <a:buNone/>
            </a:pPr>
            <a:endParaRPr lang="en-US" sz="3600" dirty="0">
              <a:effectLst/>
            </a:endParaRPr>
          </a:p>
          <a:p>
            <a:pPr marL="0" indent="0">
              <a:buNone/>
            </a:pPr>
            <a:r>
              <a:rPr lang="en-US" sz="3600" dirty="0" smtClean="0">
                <a:effectLst/>
              </a:rPr>
              <a:t>Did </a:t>
            </a:r>
            <a:r>
              <a:rPr lang="en-US" sz="3600" b="1" dirty="0">
                <a:effectLst/>
              </a:rPr>
              <a:t>not</a:t>
            </a:r>
            <a:r>
              <a:rPr lang="en-US" sz="3600" dirty="0">
                <a:effectLst/>
              </a:rPr>
              <a:t> use the </a:t>
            </a:r>
            <a:r>
              <a:rPr lang="en-US" sz="3600" b="1" dirty="0">
                <a:effectLst/>
              </a:rPr>
              <a:t>Sample</a:t>
            </a:r>
            <a:r>
              <a:rPr lang="en-US" sz="3600" dirty="0">
                <a:effectLst/>
              </a:rPr>
              <a:t> Log.</a:t>
            </a:r>
          </a:p>
          <a:p>
            <a:pPr marL="0" indent="0">
              <a:buNone/>
            </a:pPr>
            <a:r>
              <a:rPr lang="en-US" sz="3600" dirty="0" smtClean="0"/>
              <a:t/>
            </a:r>
            <a:br>
              <a:rPr lang="en-US" sz="3600" dirty="0" smtClean="0"/>
            </a:br>
            <a:endParaRPr lang="en-US" sz="36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7" name="Picture 6"/>
          <p:cNvPicPr>
            <a:picLocks noChangeAspect="1"/>
          </p:cNvPicPr>
          <p:nvPr/>
        </p:nvPicPr>
        <p:blipFill rotWithShape="1">
          <a:blip r:embed="rId7"/>
          <a:srcRect t="16425" r="9565" b="20193"/>
          <a:stretch/>
        </p:blipFill>
        <p:spPr>
          <a:xfrm>
            <a:off x="3244277" y="152400"/>
            <a:ext cx="5783766" cy="2667000"/>
          </a:xfrm>
          <a:prstGeom prst="rect">
            <a:avLst/>
          </a:prstGeom>
        </p:spPr>
      </p:pic>
    </p:spTree>
    <p:extLst>
      <p:ext uri="{BB962C8B-B14F-4D97-AF65-F5344CB8AC3E}">
        <p14:creationId xmlns:p14="http://schemas.microsoft.com/office/powerpoint/2010/main" val="839809496"/>
      </p:ext>
    </p:extLst>
  </p:cSld>
  <p:clrMapOvr>
    <a:masterClrMapping/>
  </p:clrMapOvr>
  <mc:AlternateContent xmlns:mc="http://schemas.openxmlformats.org/markup-compatibility/2006" xmlns:p14="http://schemas.microsoft.com/office/powerpoint/2010/main">
    <mc:Choice Requires="p14">
      <p:transition spd="slow" p14:dur="2000" advTm="55646"/>
    </mc:Choice>
    <mc:Fallback xmlns="">
      <p:transition spd="slow" advTm="5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381000" y="2743200"/>
            <a:ext cx="7391400" cy="3962400"/>
          </a:xfrm>
        </p:spPr>
        <p:txBody>
          <a:bodyPr>
            <a:normAutofit fontScale="92500" lnSpcReduction="10000"/>
          </a:bodyPr>
          <a:lstStyle/>
          <a:p>
            <a:r>
              <a:rPr lang="en-US" sz="3200" b="1" dirty="0" smtClean="0">
                <a:solidFill>
                  <a:srgbClr val="FF0000"/>
                </a:solidFill>
              </a:rPr>
              <a:t>#3  Department name </a:t>
            </a:r>
            <a:br>
              <a:rPr lang="en-US" sz="3200" b="1" dirty="0" smtClean="0">
                <a:solidFill>
                  <a:srgbClr val="FF0000"/>
                </a:solidFill>
              </a:rPr>
            </a:br>
            <a:r>
              <a:rPr lang="en-US" sz="3200" b="1" dirty="0" smtClean="0">
                <a:solidFill>
                  <a:srgbClr val="FF0000"/>
                </a:solidFill>
              </a:rPr>
              <a:t>       &amp; agency name</a:t>
            </a:r>
          </a:p>
          <a:p>
            <a:pPr marL="0" indent="0">
              <a:buNone/>
            </a:pPr>
            <a:r>
              <a:rPr lang="en-US" sz="2800" dirty="0" smtClean="0">
                <a:effectLst/>
              </a:rPr>
              <a:t/>
            </a:r>
            <a:br>
              <a:rPr lang="en-US" sz="2800" dirty="0" smtClean="0">
                <a:effectLst/>
              </a:rPr>
            </a:br>
            <a:endParaRPr lang="en-US" sz="2800" dirty="0" smtClean="0">
              <a:effectLst/>
            </a:endParaRPr>
          </a:p>
          <a:p>
            <a:pPr marL="0" indent="0">
              <a:buNone/>
            </a:pPr>
            <a:r>
              <a:rPr lang="en-US" sz="3600" dirty="0" smtClean="0">
                <a:effectLst/>
              </a:rPr>
              <a:t>Used the drop-down lists to enter </a:t>
            </a:r>
            <a:br>
              <a:rPr lang="en-US" sz="3600" dirty="0" smtClean="0">
                <a:effectLst/>
              </a:rPr>
            </a:br>
            <a:r>
              <a:rPr lang="en-US" sz="3600" b="1" dirty="0" smtClean="0">
                <a:effectLst/>
              </a:rPr>
              <a:t>department name </a:t>
            </a:r>
            <a:r>
              <a:rPr lang="en-US" sz="3600" dirty="0" smtClean="0">
                <a:effectLst/>
              </a:rPr>
              <a:t>and </a:t>
            </a:r>
            <a:r>
              <a:rPr lang="en-US" sz="3600" b="1" dirty="0" smtClean="0">
                <a:effectLst/>
              </a:rPr>
              <a:t>agency name </a:t>
            </a:r>
            <a:r>
              <a:rPr lang="en-US" sz="3600" dirty="0" smtClean="0">
                <a:effectLst/>
              </a:rPr>
              <a:t/>
            </a:r>
            <a:br>
              <a:rPr lang="en-US" sz="3600" dirty="0" smtClean="0">
                <a:effectLst/>
              </a:rPr>
            </a:br>
            <a:r>
              <a:rPr lang="en-US" sz="3600" dirty="0" smtClean="0">
                <a:effectLst/>
              </a:rPr>
              <a:t>in columns A &amp; B.</a:t>
            </a:r>
          </a:p>
          <a:p>
            <a:pPr marL="0" indent="0">
              <a:buNone/>
            </a:pPr>
            <a:endParaRPr lang="en-US" sz="2800" dirty="0">
              <a:effectLst/>
            </a:endParaRPr>
          </a:p>
          <a:p>
            <a:pPr marL="0" indent="0">
              <a:buNone/>
            </a:pPr>
            <a:r>
              <a:rPr lang="en-US" dirty="0" smtClean="0"/>
              <a:t/>
            </a:r>
            <a:br>
              <a:rPr lang="en-US" dirty="0" smtClean="0"/>
            </a:br>
            <a:endParaRPr lang="en-US" dirty="0" smtClean="0"/>
          </a:p>
        </p:txBody>
      </p:sp>
      <p:pic>
        <p:nvPicPr>
          <p:cNvPr id="6" name="Picture 5"/>
          <p:cNvPicPr>
            <a:picLocks noChangeAspect="1"/>
          </p:cNvPicPr>
          <p:nvPr/>
        </p:nvPicPr>
        <p:blipFill rotWithShape="1">
          <a:blip r:embed="rId5"/>
          <a:srcRect l="1" t="21377" r="62528" b="22036"/>
          <a:stretch/>
        </p:blipFill>
        <p:spPr>
          <a:xfrm>
            <a:off x="4953000" y="228600"/>
            <a:ext cx="3916524" cy="3962400"/>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7066846">
            <a:off x="6467932" y="754614"/>
            <a:ext cx="444751" cy="764660"/>
          </a:xfrm>
          <a:prstGeom prst="rect">
            <a:avLst/>
          </a:prstGeom>
          <a:noFill/>
        </p:spPr>
      </p:pic>
      <p:pic>
        <p:nvPicPr>
          <p:cNvPr id="8" name="Picture 7"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7066846">
            <a:off x="8205239" y="723747"/>
            <a:ext cx="444751" cy="764660"/>
          </a:xfrm>
          <a:prstGeom prst="rect">
            <a:avLst/>
          </a:prstGeom>
          <a:noFill/>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4754525"/>
      </p:ext>
    </p:extLst>
  </p:cSld>
  <p:clrMapOvr>
    <a:masterClrMapping/>
  </p:clrMapOvr>
  <mc:AlternateContent xmlns:mc="http://schemas.openxmlformats.org/markup-compatibility/2006" xmlns:p14="http://schemas.microsoft.com/office/powerpoint/2010/main">
    <mc:Choice Requires="p14">
      <p:transition spd="slow" p14:dur="2000" advTm="22319"/>
    </mc:Choice>
    <mc:Fallback xmlns="">
      <p:transition spd="slow" advTm="2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60248" y="3429000"/>
            <a:ext cx="7620000" cy="2987118"/>
          </a:xfrm>
        </p:spPr>
        <p:txBody>
          <a:bodyPr>
            <a:normAutofit fontScale="25000" lnSpcReduction="20000"/>
          </a:bodyPr>
          <a:lstStyle/>
          <a:p>
            <a:r>
              <a:rPr lang="en-US" sz="11200" b="1" dirty="0" smtClean="0">
                <a:solidFill>
                  <a:srgbClr val="FF0000"/>
                </a:solidFill>
              </a:rPr>
              <a:t>#4  Entered data</a:t>
            </a:r>
            <a:br>
              <a:rPr lang="en-US" sz="11200" b="1" dirty="0" smtClean="0">
                <a:solidFill>
                  <a:srgbClr val="FF0000"/>
                </a:solidFill>
              </a:rPr>
            </a:br>
            <a:r>
              <a:rPr lang="en-US" sz="11200" b="1" dirty="0" smtClean="0">
                <a:solidFill>
                  <a:srgbClr val="FF0000"/>
                </a:solidFill>
              </a:rPr>
              <a:t>in the </a:t>
            </a:r>
            <a:r>
              <a:rPr lang="en-US" sz="11200" b="1" dirty="0" smtClean="0"/>
              <a:t>white cells </a:t>
            </a:r>
            <a:r>
              <a:rPr lang="en-US" sz="11200" b="1" dirty="0" smtClean="0">
                <a:solidFill>
                  <a:srgbClr val="FF0000"/>
                </a:solidFill>
              </a:rPr>
              <a:t/>
            </a:r>
            <a:br>
              <a:rPr lang="en-US" sz="11200" b="1" dirty="0" smtClean="0">
                <a:solidFill>
                  <a:srgbClr val="FF0000"/>
                </a:solidFill>
              </a:rPr>
            </a:br>
            <a:r>
              <a:rPr lang="en-US" sz="11200" b="1" dirty="0" smtClean="0">
                <a:solidFill>
                  <a:srgbClr val="FF0000"/>
                </a:solidFill>
              </a:rPr>
              <a:t>only</a:t>
            </a:r>
          </a:p>
          <a:p>
            <a:pPr marL="0" indent="0">
              <a:buNone/>
            </a:pPr>
            <a:endParaRPr lang="en-US" sz="7000" b="1" dirty="0">
              <a:solidFill>
                <a:srgbClr val="FF0000"/>
              </a:solidFill>
            </a:endParaRPr>
          </a:p>
          <a:p>
            <a:pPr marL="0" indent="0">
              <a:buNone/>
            </a:pPr>
            <a:endParaRPr lang="en-US" sz="7000" b="1" dirty="0">
              <a:solidFill>
                <a:srgbClr val="FF0000"/>
              </a:solidFill>
            </a:endParaRPr>
          </a:p>
          <a:p>
            <a:pPr marL="0" indent="0">
              <a:buNone/>
            </a:pPr>
            <a:endParaRPr lang="en-US" sz="3500" b="1" dirty="0" smtClean="0">
              <a:solidFill>
                <a:srgbClr val="FF0000"/>
              </a:solidFill>
            </a:endParaRPr>
          </a:p>
          <a:p>
            <a:pPr lvl="1"/>
            <a:r>
              <a:rPr lang="en-US" sz="11100" b="1" dirty="0"/>
              <a:t>D</a:t>
            </a:r>
            <a:r>
              <a:rPr lang="en-US" sz="11100" b="1" dirty="0" smtClean="0">
                <a:effectLst/>
              </a:rPr>
              <a:t>ata was not manually entered in </a:t>
            </a:r>
            <a:r>
              <a:rPr lang="en-US" sz="11100" b="1" dirty="0">
                <a:effectLst/>
              </a:rPr>
              <a:t>the colored cells</a:t>
            </a:r>
            <a:r>
              <a:rPr lang="en-US" sz="11100" dirty="0">
                <a:effectLst/>
              </a:rPr>
              <a:t>, </a:t>
            </a:r>
            <a:r>
              <a:rPr lang="en-US" sz="11100" dirty="0" smtClean="0">
                <a:effectLst/>
              </a:rPr>
              <a:t>which are </a:t>
            </a:r>
            <a:r>
              <a:rPr lang="en-US" sz="11100" dirty="0" err="1" smtClean="0">
                <a:effectLst/>
              </a:rPr>
              <a:t>are</a:t>
            </a:r>
            <a:r>
              <a:rPr lang="en-US" sz="11100" dirty="0" smtClean="0">
                <a:effectLst/>
              </a:rPr>
              <a:t> instructions, headings,  or automatically calculated </a:t>
            </a:r>
            <a:r>
              <a:rPr lang="en-US" sz="11100" dirty="0">
                <a:effectLst/>
              </a:rPr>
              <a:t>by the Log.  </a:t>
            </a:r>
            <a:endParaRPr lang="en-US" sz="11100" dirty="0" smtClean="0">
              <a:effectLst/>
            </a:endParaRPr>
          </a:p>
          <a:p>
            <a:pPr marL="0" indent="0">
              <a:buNone/>
            </a:pPr>
            <a:endParaRPr lang="en-US" sz="11100" dirty="0">
              <a:effectLst/>
            </a:endParaRPr>
          </a:p>
          <a:p>
            <a:pPr marL="0" indent="0">
              <a:buNone/>
            </a:pPr>
            <a:r>
              <a:rPr lang="en-US" dirty="0" smtClean="0"/>
              <a:t/>
            </a:r>
            <a:br>
              <a:rPr lang="en-US" dirty="0" smtClean="0"/>
            </a:b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8" name="Picture 7"/>
          <p:cNvPicPr>
            <a:picLocks noChangeAspect="1"/>
          </p:cNvPicPr>
          <p:nvPr/>
        </p:nvPicPr>
        <p:blipFill rotWithShape="1">
          <a:blip r:embed="rId6"/>
          <a:srcRect t="16425" r="9565" b="14760"/>
          <a:stretch/>
        </p:blipFill>
        <p:spPr>
          <a:xfrm>
            <a:off x="3244277" y="152400"/>
            <a:ext cx="5783766" cy="2895600"/>
          </a:xfrm>
          <a:prstGeom prst="rect">
            <a:avLst/>
          </a:prstGeom>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066846">
            <a:off x="7229934" y="2510527"/>
            <a:ext cx="444751" cy="764660"/>
          </a:xfrm>
          <a:prstGeom prst="rect">
            <a:avLst/>
          </a:prstGeom>
          <a:noFill/>
        </p:spPr>
      </p:pic>
    </p:spTree>
    <p:extLst>
      <p:ext uri="{BB962C8B-B14F-4D97-AF65-F5344CB8AC3E}">
        <p14:creationId xmlns:p14="http://schemas.microsoft.com/office/powerpoint/2010/main" val="1734549057"/>
      </p:ext>
    </p:extLst>
  </p:cSld>
  <p:clrMapOvr>
    <a:masterClrMapping/>
  </p:clrMapOvr>
  <mc:AlternateContent xmlns:mc="http://schemas.openxmlformats.org/markup-compatibility/2006" xmlns:p14="http://schemas.microsoft.com/office/powerpoint/2010/main">
    <mc:Choice Requires="p14">
      <p:transition spd="slow" p14:dur="2000" advTm="48327"/>
    </mc:Choice>
    <mc:Fallback xmlns="">
      <p:transition spd="slow" advTm="4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4378" y="3023037"/>
            <a:ext cx="8229600" cy="3453963"/>
          </a:xfrm>
        </p:spPr>
        <p:txBody>
          <a:bodyPr>
            <a:normAutofit fontScale="70000" lnSpcReduction="20000"/>
          </a:bodyPr>
          <a:lstStyle/>
          <a:p>
            <a:r>
              <a:rPr lang="en-US" sz="4000" b="1" dirty="0" smtClean="0">
                <a:solidFill>
                  <a:srgbClr val="FF0000"/>
                </a:solidFill>
              </a:rPr>
              <a:t>#5 Requester’s Name:</a:t>
            </a:r>
          </a:p>
          <a:p>
            <a:pPr marL="0" indent="0">
              <a:buNone/>
            </a:pPr>
            <a:endParaRPr lang="en-US" b="1" dirty="0" smtClean="0">
              <a:solidFill>
                <a:srgbClr val="FF0000"/>
              </a:solidFill>
            </a:endParaRPr>
          </a:p>
          <a:p>
            <a:pPr marL="0" indent="0">
              <a:buNone/>
            </a:pPr>
            <a:endParaRPr lang="en-US" b="1" dirty="0">
              <a:solidFill>
                <a:srgbClr val="FF0000"/>
              </a:solidFill>
            </a:endParaRPr>
          </a:p>
          <a:p>
            <a:pPr marL="0" indent="0">
              <a:buNone/>
            </a:pPr>
            <a:endParaRPr lang="en-US" b="1" dirty="0" smtClean="0">
              <a:solidFill>
                <a:srgbClr val="FF0000"/>
              </a:solidFill>
            </a:endParaRPr>
          </a:p>
          <a:p>
            <a:pPr marL="0" indent="0">
              <a:buNone/>
            </a:pPr>
            <a:endParaRPr lang="en-US" b="1" dirty="0" smtClean="0">
              <a:solidFill>
                <a:srgbClr val="FF0000"/>
              </a:solidFill>
            </a:endParaRPr>
          </a:p>
          <a:p>
            <a:pPr lvl="1"/>
            <a:r>
              <a:rPr lang="en-US" sz="3500" dirty="0" smtClean="0">
                <a:effectLst/>
              </a:rPr>
              <a:t>Entered Requester’s name, initials or file number </a:t>
            </a:r>
            <a:br>
              <a:rPr lang="en-US" sz="3500" dirty="0" smtClean="0">
                <a:effectLst/>
              </a:rPr>
            </a:br>
            <a:r>
              <a:rPr lang="en-US" sz="3500" dirty="0" smtClean="0">
                <a:effectLst/>
              </a:rPr>
              <a:t>in column D.</a:t>
            </a:r>
          </a:p>
          <a:p>
            <a:pPr lvl="1"/>
            <a:r>
              <a:rPr lang="en-US" sz="3500" dirty="0" smtClean="0">
                <a:effectLst/>
              </a:rPr>
              <a:t>Name </a:t>
            </a:r>
            <a:r>
              <a:rPr lang="en-US" sz="3500" dirty="0">
                <a:effectLst/>
              </a:rPr>
              <a:t>can be “Anonymous” at </a:t>
            </a:r>
            <a:r>
              <a:rPr lang="en-US" sz="3500" dirty="0" smtClean="0">
                <a:effectLst/>
              </a:rPr>
              <a:t>Requester’s </a:t>
            </a:r>
            <a:r>
              <a:rPr lang="en-US" sz="3500" dirty="0">
                <a:effectLst/>
              </a:rPr>
              <a:t>request.</a:t>
            </a:r>
            <a:br>
              <a:rPr lang="en-US" sz="3500" dirty="0">
                <a:effectLst/>
              </a:rPr>
            </a:br>
            <a:endParaRPr lang="en-US" sz="3500" dirty="0" smtClean="0">
              <a:effectLst/>
            </a:endParaRPr>
          </a:p>
          <a:p>
            <a:pPr marL="0" indent="0">
              <a:buNone/>
            </a:pPr>
            <a:endParaRPr lang="en-US" sz="2800" dirty="0" smtClean="0">
              <a:effectLst/>
            </a:endParaRPr>
          </a:p>
          <a:p>
            <a:pPr marL="0" indent="0">
              <a:buNone/>
            </a:pPr>
            <a:r>
              <a:rPr lang="en-US" dirty="0" smtClean="0"/>
              <a:t/>
            </a:r>
            <a:br>
              <a:rPr lang="en-US" dirty="0" smtClean="0"/>
            </a:br>
            <a:endParaRPr lang="en-US" dirty="0" smtClean="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rotWithShape="1">
          <a:blip r:embed="rId6"/>
          <a:srcRect t="16426" r="52613" b="21164"/>
          <a:stretch/>
        </p:blipFill>
        <p:spPr>
          <a:xfrm>
            <a:off x="4379890" y="114731"/>
            <a:ext cx="4457899" cy="4000069"/>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185164">
            <a:off x="7001154" y="469901"/>
            <a:ext cx="444751" cy="764660"/>
          </a:xfrm>
          <a:prstGeom prst="rect">
            <a:avLst/>
          </a:prstGeom>
          <a:noFill/>
        </p:spPr>
      </p:pic>
    </p:spTree>
    <p:extLst>
      <p:ext uri="{BB962C8B-B14F-4D97-AF65-F5344CB8AC3E}">
        <p14:creationId xmlns:p14="http://schemas.microsoft.com/office/powerpoint/2010/main" val="376006380"/>
      </p:ext>
    </p:extLst>
  </p:cSld>
  <p:clrMapOvr>
    <a:masterClrMapping/>
  </p:clrMapOvr>
  <mc:AlternateContent xmlns:mc="http://schemas.openxmlformats.org/markup-compatibility/2006" xmlns:p14="http://schemas.microsoft.com/office/powerpoint/2010/main">
    <mc:Choice Requires="p14">
      <p:transition spd="slow" p14:dur="2000" advTm="96085"/>
    </mc:Choice>
    <mc:Fallback xmlns="">
      <p:transition spd="slow" advTm="9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76" y="838200"/>
            <a:ext cx="8229600" cy="1142999"/>
          </a:xfrm>
        </p:spPr>
        <p:txBody>
          <a:bodyPr/>
          <a:lstStyle/>
          <a:p>
            <a:pPr algn="l"/>
            <a:r>
              <a:rPr lang="en-US" dirty="0"/>
              <a:t>Checklist</a:t>
            </a:r>
            <a:br>
              <a:rPr lang="en-US" dirty="0"/>
            </a:br>
            <a:endParaRPr lang="en-US" dirty="0"/>
          </a:p>
        </p:txBody>
      </p:sp>
      <p:sp>
        <p:nvSpPr>
          <p:cNvPr id="3" name="Content Placeholder 2"/>
          <p:cNvSpPr>
            <a:spLocks noGrp="1"/>
          </p:cNvSpPr>
          <p:nvPr>
            <p:ph idx="1"/>
          </p:nvPr>
        </p:nvSpPr>
        <p:spPr>
          <a:xfrm>
            <a:off x="448376" y="2819400"/>
            <a:ext cx="8106370" cy="3657600"/>
          </a:xfrm>
        </p:spPr>
        <p:txBody>
          <a:bodyPr>
            <a:normAutofit fontScale="25000" lnSpcReduction="20000"/>
          </a:bodyPr>
          <a:lstStyle/>
          <a:p>
            <a:r>
              <a:rPr lang="en-US" sz="9600" b="1" dirty="0" smtClean="0">
                <a:solidFill>
                  <a:srgbClr val="FF0000"/>
                </a:solidFill>
              </a:rPr>
              <a:t>Note:  New in FY 2017 </a:t>
            </a:r>
            <a:br>
              <a:rPr lang="en-US" sz="9600" b="1" dirty="0" smtClean="0">
                <a:solidFill>
                  <a:srgbClr val="FF0000"/>
                </a:solidFill>
              </a:rPr>
            </a:br>
            <a:r>
              <a:rPr lang="en-US" sz="9600" b="1" dirty="0" smtClean="0">
                <a:solidFill>
                  <a:srgbClr val="FF0000"/>
                </a:solidFill>
              </a:rPr>
              <a:t>(for record requests received </a:t>
            </a:r>
            <a:br>
              <a:rPr lang="en-US" sz="9600" b="1" dirty="0" smtClean="0">
                <a:solidFill>
                  <a:srgbClr val="FF0000"/>
                </a:solidFill>
              </a:rPr>
            </a:br>
            <a:r>
              <a:rPr lang="en-US" sz="9600" b="1" dirty="0" smtClean="0">
                <a:solidFill>
                  <a:srgbClr val="FF0000"/>
                </a:solidFill>
              </a:rPr>
              <a:t>July 1, 2016 to June 30, 2017):</a:t>
            </a:r>
          </a:p>
          <a:p>
            <a:endParaRPr lang="en-US" sz="6000" b="1" dirty="0">
              <a:solidFill>
                <a:srgbClr val="FF0000"/>
              </a:solidFill>
            </a:endParaRPr>
          </a:p>
          <a:p>
            <a:pPr lvl="2"/>
            <a:r>
              <a:rPr lang="en-US" sz="10900" b="1" dirty="0" smtClean="0">
                <a:solidFill>
                  <a:srgbClr val="FF0000"/>
                </a:solidFill>
                <a:effectLst/>
              </a:rPr>
              <a:t>Requester’s Name:</a:t>
            </a:r>
            <a:r>
              <a:rPr lang="en-US" sz="10900" b="1" dirty="0" smtClean="0">
                <a:effectLst/>
              </a:rPr>
              <a:t> </a:t>
            </a:r>
          </a:p>
          <a:p>
            <a:pPr marL="914400" lvl="2" indent="0">
              <a:buNone/>
            </a:pPr>
            <a:r>
              <a:rPr lang="en-US" sz="11200" u="sng" dirty="0" smtClean="0">
                <a:effectLst/>
              </a:rPr>
              <a:t>One</a:t>
            </a:r>
            <a:r>
              <a:rPr lang="en-US" sz="11200" dirty="0" smtClean="0">
                <a:effectLst/>
              </a:rPr>
              <a:t> </a:t>
            </a:r>
            <a:r>
              <a:rPr lang="en-US" sz="11200" dirty="0">
                <a:effectLst/>
              </a:rPr>
              <a:t>asterisk (*) </a:t>
            </a:r>
            <a:r>
              <a:rPr lang="en-US" sz="11200" dirty="0" smtClean="0">
                <a:effectLst/>
              </a:rPr>
              <a:t>was added </a:t>
            </a:r>
            <a:r>
              <a:rPr lang="en-US" sz="11200" b="1" dirty="0" smtClean="0">
                <a:effectLst/>
              </a:rPr>
              <a:t>before</a:t>
            </a:r>
            <a:r>
              <a:rPr lang="en-US" sz="11200" dirty="0" smtClean="0">
                <a:effectLst/>
              </a:rPr>
              <a:t> </a:t>
            </a:r>
            <a:r>
              <a:rPr lang="en-US" sz="11200" dirty="0">
                <a:effectLst/>
              </a:rPr>
              <a:t>the </a:t>
            </a:r>
            <a:r>
              <a:rPr lang="en-US" sz="11200" dirty="0" smtClean="0">
                <a:effectLst/>
              </a:rPr>
              <a:t>name, initials or file number in </a:t>
            </a:r>
            <a:r>
              <a:rPr lang="en-US" sz="11200" dirty="0">
                <a:effectLst/>
              </a:rPr>
              <a:t>column D if it could be determined that the request was made on behalf of a for-profit or non-profit organization, business, law firm, insurance company, newspaper/TV/radio station, or other commercial entity</a:t>
            </a:r>
            <a:r>
              <a:rPr lang="en-US" sz="7000" dirty="0">
                <a:effectLst/>
              </a:rPr>
              <a:t>. </a:t>
            </a:r>
            <a:endParaRPr lang="en-US" sz="7000" dirty="0" smtClean="0">
              <a:effectLst/>
            </a:endParaRPr>
          </a:p>
          <a:p>
            <a:pPr marL="914400" lvl="2" indent="0">
              <a:buNone/>
            </a:pPr>
            <a:r>
              <a:rPr lang="en-US" sz="2000" dirty="0" smtClean="0">
                <a:effectLst/>
              </a:rPr>
              <a:t/>
            </a:r>
            <a:br>
              <a:rPr lang="en-US" sz="2000" dirty="0" smtClean="0">
                <a:effectLst/>
              </a:rPr>
            </a:br>
            <a:endParaRPr lang="en-US" sz="2000" dirty="0" smtClean="0">
              <a:effectLst/>
            </a:endParaRPr>
          </a:p>
          <a:p>
            <a:pPr marL="914400" lvl="2" indent="0">
              <a:buNone/>
            </a:pPr>
            <a:endParaRPr lang="en-US" dirty="0" smtClean="0">
              <a:effectLst/>
            </a:endParaRPr>
          </a:p>
          <a:p>
            <a:pPr marL="0" indent="0">
              <a:buNone/>
            </a:pPr>
            <a:endParaRPr lang="en-US" sz="2800" dirty="0" smtClean="0">
              <a:effectLst/>
            </a:endParaRPr>
          </a:p>
          <a:p>
            <a:pPr marL="0" indent="0">
              <a:buNone/>
            </a:pPr>
            <a:r>
              <a:rPr lang="en-US" dirty="0" smtClean="0"/>
              <a:t/>
            </a:r>
            <a:br>
              <a:rPr lang="en-US" dirty="0" smtClean="0"/>
            </a:br>
            <a:endParaRPr lang="en-US" dirty="0" smtClean="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rotWithShape="1">
          <a:blip r:embed="rId6"/>
          <a:srcRect t="16426" r="52613" b="21164"/>
          <a:stretch/>
        </p:blipFill>
        <p:spPr>
          <a:xfrm>
            <a:off x="4563518" y="114731"/>
            <a:ext cx="4457899" cy="4000069"/>
          </a:xfrm>
          <a:prstGeom prst="rect">
            <a:avLst/>
          </a:prstGeom>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185164">
            <a:off x="7184782" y="469901"/>
            <a:ext cx="444751" cy="764660"/>
          </a:xfrm>
          <a:prstGeom prst="rect">
            <a:avLst/>
          </a:prstGeom>
          <a:noFill/>
        </p:spPr>
      </p:pic>
    </p:spTree>
    <p:extLst>
      <p:ext uri="{BB962C8B-B14F-4D97-AF65-F5344CB8AC3E}">
        <p14:creationId xmlns:p14="http://schemas.microsoft.com/office/powerpoint/2010/main" val="2968720934"/>
      </p:ext>
    </p:extLst>
  </p:cSld>
  <p:clrMapOvr>
    <a:masterClrMapping/>
  </p:clrMapOvr>
  <mc:AlternateContent xmlns:mc="http://schemas.openxmlformats.org/markup-compatibility/2006" xmlns:p14="http://schemas.microsoft.com/office/powerpoint/2010/main">
    <mc:Choice Requires="p14">
      <p:transition spd="slow" p14:dur="2000" advTm="57878"/>
    </mc:Choice>
    <mc:Fallback xmlns="">
      <p:transition spd="slow" advTm="5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3124200"/>
            <a:ext cx="7848600" cy="3429000"/>
          </a:xfrm>
        </p:spPr>
        <p:txBody>
          <a:bodyPr>
            <a:normAutofit fontScale="85000" lnSpcReduction="20000"/>
          </a:bodyPr>
          <a:lstStyle/>
          <a:p>
            <a:r>
              <a:rPr lang="en-US" sz="3500" b="1" dirty="0" smtClean="0">
                <a:solidFill>
                  <a:srgbClr val="FF0000"/>
                </a:solidFill>
              </a:rPr>
              <a:t>#6  </a:t>
            </a:r>
            <a:r>
              <a:rPr lang="en-US" sz="3500" b="1" u="sng" dirty="0" smtClean="0">
                <a:solidFill>
                  <a:srgbClr val="FF0000"/>
                </a:solidFill>
              </a:rPr>
              <a:t>Personal</a:t>
            </a:r>
            <a:r>
              <a:rPr lang="en-US" sz="3500" b="1" dirty="0" smtClean="0">
                <a:solidFill>
                  <a:srgbClr val="FF0000"/>
                </a:solidFill>
              </a:rPr>
              <a:t> </a:t>
            </a:r>
            <a:br>
              <a:rPr lang="en-US" sz="3500" b="1" dirty="0" smtClean="0">
                <a:solidFill>
                  <a:srgbClr val="FF0000"/>
                </a:solidFill>
              </a:rPr>
            </a:br>
            <a:r>
              <a:rPr lang="en-US" sz="3500" b="1" dirty="0" smtClean="0">
                <a:solidFill>
                  <a:srgbClr val="FF0000"/>
                </a:solidFill>
              </a:rPr>
              <a:t>record request</a:t>
            </a: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lvl="1"/>
            <a:r>
              <a:rPr lang="en-US" sz="2800" dirty="0" smtClean="0">
                <a:effectLst/>
              </a:rPr>
              <a:t>Entered </a:t>
            </a:r>
            <a:r>
              <a:rPr lang="en-US" sz="2800" b="1" u="sng" dirty="0" smtClean="0">
                <a:effectLst/>
              </a:rPr>
              <a:t>one</a:t>
            </a:r>
            <a:r>
              <a:rPr lang="en-US" sz="2800" dirty="0" smtClean="0">
                <a:effectLst/>
              </a:rPr>
              <a:t> “x” </a:t>
            </a:r>
            <a:r>
              <a:rPr lang="en-US" sz="2800" dirty="0">
                <a:effectLst/>
              </a:rPr>
              <a:t>in column F if the request was for a </a:t>
            </a:r>
            <a:r>
              <a:rPr lang="en-US" sz="2800" b="1" dirty="0">
                <a:effectLst/>
              </a:rPr>
              <a:t>personal</a:t>
            </a:r>
            <a:r>
              <a:rPr lang="en-US" sz="2800" dirty="0">
                <a:effectLst/>
              </a:rPr>
              <a:t> record “about” the individual requesting the record. </a:t>
            </a:r>
            <a:r>
              <a:rPr lang="en-US" sz="2800" dirty="0" smtClean="0">
                <a:effectLst/>
              </a:rPr>
              <a:t/>
            </a:r>
            <a:br>
              <a:rPr lang="en-US" sz="2800" dirty="0" smtClean="0">
                <a:effectLst/>
              </a:rPr>
            </a:br>
            <a:r>
              <a:rPr lang="en-US" sz="2800" dirty="0" smtClean="0">
                <a:effectLst/>
              </a:rPr>
              <a:t> </a:t>
            </a:r>
          </a:p>
          <a:p>
            <a:pPr marL="457200" lvl="1" indent="0">
              <a:buNone/>
            </a:pPr>
            <a:r>
              <a:rPr lang="en-US" sz="2800" dirty="0" smtClean="0">
                <a:effectLst/>
              </a:rPr>
              <a:t>(</a:t>
            </a:r>
            <a:r>
              <a:rPr lang="en-US" sz="2800" dirty="0">
                <a:effectLst/>
              </a:rPr>
              <a:t>If properly entered, corresponding cells in </a:t>
            </a:r>
            <a:r>
              <a:rPr lang="en-US" sz="2800" dirty="0" smtClean="0">
                <a:effectLst/>
              </a:rPr>
              <a:t>Log columns </a:t>
            </a:r>
            <a:r>
              <a:rPr lang="en-US" sz="2800" dirty="0">
                <a:effectLst/>
              </a:rPr>
              <a:t>AB and AC </a:t>
            </a:r>
            <a:r>
              <a:rPr lang="en-US" sz="2800" dirty="0" smtClean="0">
                <a:effectLst/>
              </a:rPr>
              <a:t>highlighted in </a:t>
            </a:r>
            <a:r>
              <a:rPr lang="en-US" sz="2800" dirty="0">
                <a:effectLst/>
              </a:rPr>
              <a:t>purple.)</a:t>
            </a:r>
            <a:br>
              <a:rPr lang="en-US" sz="2800" dirty="0">
                <a:effectLst/>
              </a:rPr>
            </a:br>
            <a:endParaRPr lang="en-US" sz="2800" dirty="0">
              <a:effectLst/>
            </a:endParaRPr>
          </a:p>
          <a:p>
            <a:pPr marL="0" indent="0">
              <a:buNone/>
            </a:pPr>
            <a:r>
              <a:rPr lang="en-US" dirty="0" smtClean="0"/>
              <a:t/>
            </a:r>
            <a:br>
              <a:rPr lang="en-US" dirty="0" smtClean="0"/>
            </a:b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p:cNvPicPr>
            <a:picLocks noChangeAspect="1"/>
          </p:cNvPicPr>
          <p:nvPr/>
        </p:nvPicPr>
        <p:blipFill rotWithShape="1">
          <a:blip r:embed="rId6"/>
          <a:srcRect l="30679" t="17181" r="44542" b="20978"/>
          <a:stretch/>
        </p:blipFill>
        <p:spPr>
          <a:xfrm>
            <a:off x="4191000" y="228600"/>
            <a:ext cx="3967370" cy="3637113"/>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681998">
            <a:off x="8178671" y="1254110"/>
            <a:ext cx="444751" cy="764660"/>
          </a:xfrm>
          <a:prstGeom prst="rect">
            <a:avLst/>
          </a:prstGeom>
          <a:noFill/>
        </p:spPr>
      </p:pic>
    </p:spTree>
    <p:extLst>
      <p:ext uri="{BB962C8B-B14F-4D97-AF65-F5344CB8AC3E}">
        <p14:creationId xmlns:p14="http://schemas.microsoft.com/office/powerpoint/2010/main" val="3509282748"/>
      </p:ext>
    </p:extLst>
  </p:cSld>
  <p:clrMapOvr>
    <a:masterClrMapping/>
  </p:clrMapOvr>
  <mc:AlternateContent xmlns:mc="http://schemas.openxmlformats.org/markup-compatibility/2006" xmlns:p14="http://schemas.microsoft.com/office/powerpoint/2010/main">
    <mc:Choice Requires="p14">
      <p:transition spd="slow" p14:dur="2000" advTm="38826"/>
    </mc:Choice>
    <mc:Fallback xmlns="">
      <p:transition spd="slow" advTm="3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920874"/>
          </a:xfrm>
        </p:spPr>
        <p:txBody>
          <a:bodyPr>
            <a:normAutofit/>
          </a:bodyPr>
          <a:lstStyle/>
          <a:p>
            <a:r>
              <a:rPr lang="en-US" sz="4000" dirty="0" smtClean="0"/>
              <a:t>Today’s training is not basic training on UIPA or Log.  Will:</a:t>
            </a:r>
            <a:endParaRPr lang="en-US" sz="4000" dirty="0"/>
          </a:p>
        </p:txBody>
      </p:sp>
      <p:sp>
        <p:nvSpPr>
          <p:cNvPr id="3" name="Content Placeholder 2"/>
          <p:cNvSpPr>
            <a:spLocks noGrp="1"/>
          </p:cNvSpPr>
          <p:nvPr>
            <p:ph idx="1"/>
          </p:nvPr>
        </p:nvSpPr>
        <p:spPr>
          <a:xfrm>
            <a:off x="628650" y="2590799"/>
            <a:ext cx="7886700" cy="3733801"/>
          </a:xfrm>
        </p:spPr>
        <p:txBody>
          <a:bodyPr>
            <a:normAutofit/>
          </a:bodyPr>
          <a:lstStyle/>
          <a:p>
            <a:pPr lvl="1"/>
            <a:r>
              <a:rPr lang="en-US" sz="3200" dirty="0" smtClean="0"/>
              <a:t>Update on changes made to the Log and procedures, effective June 2016</a:t>
            </a:r>
          </a:p>
          <a:p>
            <a:pPr marL="342900" lvl="1" indent="0">
              <a:buNone/>
            </a:pPr>
            <a:endParaRPr lang="en-US" sz="3200" dirty="0" smtClean="0"/>
          </a:p>
          <a:p>
            <a:pPr lvl="1"/>
            <a:r>
              <a:rPr lang="en-US" sz="3200" dirty="0" smtClean="0"/>
              <a:t>Summary of OIP’s Reports of the State and Counties’ FY 2015 year-end results</a:t>
            </a:r>
          </a:p>
          <a:p>
            <a:pPr lvl="1"/>
            <a:endParaRPr lang="en-US" sz="3200" dirty="0"/>
          </a:p>
          <a:p>
            <a:pPr marL="342900" lvl="1" indent="0">
              <a:buNone/>
            </a:pP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0453075"/>
      </p:ext>
    </p:extLst>
  </p:cSld>
  <p:clrMapOvr>
    <a:masterClrMapping/>
  </p:clrMapOvr>
  <mc:AlternateContent xmlns:mc="http://schemas.openxmlformats.org/markup-compatibility/2006" xmlns:p14="http://schemas.microsoft.com/office/powerpoint/2010/main">
    <mc:Choice Requires="p14">
      <p:transition spd="slow" p14:dur="2000" advTm="53604"/>
    </mc:Choice>
    <mc:Fallback xmlns="">
      <p:transition spd="slow" advTm="53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23333" y="3352800"/>
            <a:ext cx="7848600" cy="2971800"/>
          </a:xfrm>
        </p:spPr>
        <p:txBody>
          <a:bodyPr>
            <a:normAutofit fontScale="25000" lnSpcReduction="20000"/>
          </a:bodyPr>
          <a:lstStyle/>
          <a:p>
            <a:r>
              <a:rPr lang="en-US" sz="11200" b="1" dirty="0" smtClean="0">
                <a:solidFill>
                  <a:srgbClr val="FF0000"/>
                </a:solidFill>
              </a:rPr>
              <a:t>#7  Date agency </a:t>
            </a:r>
            <a:br>
              <a:rPr lang="en-US" sz="11200" b="1" dirty="0" smtClean="0">
                <a:solidFill>
                  <a:srgbClr val="FF0000"/>
                </a:solidFill>
              </a:rPr>
            </a:br>
            <a:r>
              <a:rPr lang="en-US" sz="11200" b="1" dirty="0" smtClean="0">
                <a:solidFill>
                  <a:srgbClr val="FF0000"/>
                </a:solidFill>
              </a:rPr>
              <a:t>received request</a:t>
            </a:r>
          </a:p>
          <a:p>
            <a:endParaRPr lang="en-US" sz="3200" b="1" dirty="0">
              <a:solidFill>
                <a:srgbClr val="FF0000"/>
              </a:solidFill>
            </a:endParaRPr>
          </a:p>
          <a:p>
            <a:pPr marL="0" indent="0">
              <a:buNone/>
            </a:pPr>
            <a:endParaRPr lang="en-US" sz="3200" b="1" dirty="0" smtClean="0">
              <a:solidFill>
                <a:srgbClr val="FF0000"/>
              </a:solidFill>
            </a:endParaRPr>
          </a:p>
          <a:p>
            <a:pPr lvl="1"/>
            <a:r>
              <a:rPr lang="en-US" sz="12800" dirty="0" smtClean="0">
                <a:effectLst/>
              </a:rPr>
              <a:t>Entered the date by month/day/year </a:t>
            </a:r>
            <a:br>
              <a:rPr lang="en-US" sz="12800" dirty="0" smtClean="0">
                <a:effectLst/>
              </a:rPr>
            </a:br>
            <a:r>
              <a:rPr lang="en-US" sz="12800" dirty="0" smtClean="0">
                <a:effectLst/>
              </a:rPr>
              <a:t>(e.g., 7/1/15) in columns G and H</a:t>
            </a:r>
            <a:br>
              <a:rPr lang="en-US" sz="12800" dirty="0" smtClean="0">
                <a:effectLst/>
              </a:rPr>
            </a:br>
            <a:endParaRPr lang="en-US" sz="12800" dirty="0" smtClean="0">
              <a:effectLst/>
            </a:endParaRPr>
          </a:p>
          <a:p>
            <a:pPr lvl="1"/>
            <a:r>
              <a:rPr lang="en-US" sz="12800" dirty="0" smtClean="0">
                <a:effectLst/>
              </a:rPr>
              <a:t>Column G date of receipt falls within the period being reported on the Log.  </a:t>
            </a:r>
            <a:br>
              <a:rPr lang="en-US" sz="12800" dirty="0" smtClean="0">
                <a:effectLst/>
              </a:rPr>
            </a:br>
            <a:endParaRPr lang="en-US" sz="12800" dirty="0" smtClean="0">
              <a:effectLst/>
            </a:endParaRPr>
          </a:p>
          <a:p>
            <a:pPr marL="457200" lvl="1" indent="0">
              <a:buNone/>
            </a:pPr>
            <a:r>
              <a:rPr lang="en-US" sz="12800" dirty="0">
                <a:effectLst/>
              </a:rPr>
              <a:t/>
            </a:r>
            <a:br>
              <a:rPr lang="en-US" sz="12800" dirty="0">
                <a:effectLst/>
              </a:rPr>
            </a:br>
            <a:endParaRPr lang="en-US" sz="12800" dirty="0">
              <a:effectLst/>
            </a:endParaRPr>
          </a:p>
          <a:p>
            <a:pPr marL="0" indent="0">
              <a:buNone/>
            </a:pPr>
            <a:r>
              <a:rPr lang="en-US" dirty="0" smtClean="0"/>
              <a:t/>
            </a:r>
            <a:br>
              <a:rPr lang="en-US" dirty="0" smtClean="0"/>
            </a:br>
            <a:endParaRPr 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p:cNvPicPr>
            <a:picLocks noChangeAspect="1"/>
          </p:cNvPicPr>
          <p:nvPr/>
        </p:nvPicPr>
        <p:blipFill rotWithShape="1">
          <a:blip r:embed="rId6"/>
          <a:srcRect l="54969" t="23599" r="24043" b="26652"/>
          <a:stretch/>
        </p:blipFill>
        <p:spPr>
          <a:xfrm>
            <a:off x="4872482" y="168339"/>
            <a:ext cx="3729568" cy="3890672"/>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222015">
            <a:off x="4550842" y="961697"/>
            <a:ext cx="411927" cy="708229"/>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124200" flipH="1">
            <a:off x="5648733" y="1106208"/>
            <a:ext cx="330253" cy="567807"/>
          </a:xfrm>
          <a:prstGeom prst="rect">
            <a:avLst/>
          </a:prstGeom>
          <a:noFill/>
        </p:spPr>
      </p:pic>
    </p:spTree>
    <p:extLst>
      <p:ext uri="{BB962C8B-B14F-4D97-AF65-F5344CB8AC3E}">
        <p14:creationId xmlns:p14="http://schemas.microsoft.com/office/powerpoint/2010/main" val="3191310076"/>
      </p:ext>
    </p:extLst>
  </p:cSld>
  <p:clrMapOvr>
    <a:masterClrMapping/>
  </p:clrMapOvr>
  <mc:AlternateContent xmlns:mc="http://schemas.openxmlformats.org/markup-compatibility/2006" xmlns:p14="http://schemas.microsoft.com/office/powerpoint/2010/main">
    <mc:Choice Requires="p14">
      <p:transition spd="slow" p14:dur="2000" advTm="25620"/>
    </mc:Choice>
    <mc:Fallback xmlns="">
      <p:transition spd="slow" advTm="2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4378" y="2895600"/>
            <a:ext cx="8302938" cy="3505200"/>
          </a:xfrm>
        </p:spPr>
        <p:txBody>
          <a:bodyPr>
            <a:normAutofit fontScale="25000" lnSpcReduction="20000"/>
          </a:bodyPr>
          <a:lstStyle/>
          <a:p>
            <a:r>
              <a:rPr lang="en-US" sz="8600" b="1" dirty="0" smtClean="0">
                <a:solidFill>
                  <a:srgbClr val="FF0000"/>
                </a:solidFill>
              </a:rPr>
              <a:t>#8  Date agency sent notice;</a:t>
            </a:r>
            <a:br>
              <a:rPr lang="en-US" sz="8600" b="1" dirty="0" smtClean="0">
                <a:solidFill>
                  <a:srgbClr val="FF0000"/>
                </a:solidFill>
              </a:rPr>
            </a:br>
            <a:r>
              <a:rPr lang="en-US" sz="8600" b="1" dirty="0" smtClean="0">
                <a:solidFill>
                  <a:srgbClr val="FF0000"/>
                </a:solidFill>
              </a:rPr>
              <a:t>initial response sent within </a:t>
            </a:r>
            <a:br>
              <a:rPr lang="en-US" sz="8600" b="1" dirty="0" smtClean="0">
                <a:solidFill>
                  <a:srgbClr val="FF0000"/>
                </a:solidFill>
              </a:rPr>
            </a:br>
            <a:r>
              <a:rPr lang="en-US" sz="8600" b="1" dirty="0" smtClean="0">
                <a:solidFill>
                  <a:srgbClr val="FF0000"/>
                </a:solidFill>
              </a:rPr>
              <a:t>10 work days; initial clarification</a:t>
            </a:r>
            <a:br>
              <a:rPr lang="en-US" sz="8600" b="1" dirty="0" smtClean="0">
                <a:solidFill>
                  <a:srgbClr val="FF0000"/>
                </a:solidFill>
              </a:rPr>
            </a:br>
            <a:r>
              <a:rPr lang="en-US" sz="8600" b="1" dirty="0" smtClean="0">
                <a:solidFill>
                  <a:srgbClr val="FF0000"/>
                </a:solidFill>
              </a:rPr>
              <a:t>needed</a:t>
            </a:r>
          </a:p>
          <a:p>
            <a:pPr marL="0" indent="0">
              <a:buNone/>
            </a:pPr>
            <a:endParaRPr lang="en-US" b="1" dirty="0" smtClean="0">
              <a:solidFill>
                <a:srgbClr val="FF0000"/>
              </a:solidFill>
              <a:effectLst/>
            </a:endParaRPr>
          </a:p>
          <a:p>
            <a:pPr marL="0" indent="0">
              <a:buNone/>
            </a:pPr>
            <a:r>
              <a:rPr lang="en-US" dirty="0" smtClean="0">
                <a:effectLst/>
              </a:rPr>
              <a:t> </a:t>
            </a:r>
            <a:endParaRPr lang="en-US" sz="4100" dirty="0" smtClean="0">
              <a:effectLst/>
            </a:endParaRPr>
          </a:p>
          <a:p>
            <a:pPr lvl="1"/>
            <a:r>
              <a:rPr lang="en-US" sz="12800" dirty="0" smtClean="0">
                <a:effectLst/>
              </a:rPr>
              <a:t>Entered </a:t>
            </a:r>
            <a:r>
              <a:rPr lang="en-US" sz="12800" b="1" u="sng" dirty="0" smtClean="0">
                <a:effectLst/>
              </a:rPr>
              <a:t>one</a:t>
            </a:r>
            <a:r>
              <a:rPr lang="en-US" sz="12800" b="1" dirty="0" smtClean="0">
                <a:effectLst/>
              </a:rPr>
              <a:t> </a:t>
            </a:r>
            <a:r>
              <a:rPr lang="en-US" sz="12800" dirty="0" smtClean="0">
                <a:effectLst/>
              </a:rPr>
              <a:t>“x” and </a:t>
            </a:r>
            <a:r>
              <a:rPr lang="en-US" sz="12800" b="1" u="sng" dirty="0" smtClean="0">
                <a:effectLst/>
              </a:rPr>
              <a:t>not dates</a:t>
            </a:r>
            <a:r>
              <a:rPr lang="en-US" sz="12800" dirty="0" smtClean="0">
                <a:effectLst/>
              </a:rPr>
              <a:t> in column I if the agency sent its initial response within 10 work days.</a:t>
            </a:r>
          </a:p>
          <a:p>
            <a:pPr lvl="1"/>
            <a:r>
              <a:rPr lang="en-US" sz="12800" dirty="0" smtClean="0">
                <a:effectLst/>
              </a:rPr>
              <a:t>Entered </a:t>
            </a:r>
            <a:r>
              <a:rPr lang="en-US" sz="12800" b="1" u="sng" dirty="0" smtClean="0">
                <a:effectLst/>
              </a:rPr>
              <a:t>one</a:t>
            </a:r>
            <a:r>
              <a:rPr lang="en-US" sz="12800" b="1" dirty="0" smtClean="0">
                <a:effectLst/>
              </a:rPr>
              <a:t> </a:t>
            </a:r>
            <a:r>
              <a:rPr lang="en-US" sz="12800" dirty="0" smtClean="0">
                <a:effectLst/>
              </a:rPr>
              <a:t>“x” and </a:t>
            </a:r>
            <a:r>
              <a:rPr lang="en-US" sz="12800" b="1" u="sng" dirty="0" smtClean="0">
                <a:effectLst/>
              </a:rPr>
              <a:t>not dates</a:t>
            </a:r>
            <a:r>
              <a:rPr lang="en-US" sz="12800" dirty="0" smtClean="0">
                <a:effectLst/>
              </a:rPr>
              <a:t> in column J if the agency needed initial clarification of a request.</a:t>
            </a:r>
          </a:p>
          <a:p>
            <a:pPr lvl="1"/>
            <a:endParaRPr lang="en-US" sz="12800" dirty="0" smtClean="0">
              <a:effectLst/>
            </a:endParaRPr>
          </a:p>
          <a:p>
            <a:pPr lvl="1"/>
            <a:endParaRPr lang="en-US" b="1" dirty="0" smtClean="0">
              <a:effectLst/>
            </a:endParaRPr>
          </a:p>
          <a:p>
            <a:pPr marL="457200" lvl="1" indent="0">
              <a:buNone/>
            </a:pPr>
            <a:r>
              <a:rPr lang="en-US" dirty="0">
                <a:effectLst/>
              </a:rPr>
              <a:t/>
            </a:r>
            <a:br>
              <a:rPr lang="en-US" dirty="0">
                <a:effectLst/>
              </a:rPr>
            </a:br>
            <a:endParaRPr lang="en-US" sz="2800" dirty="0">
              <a:effectLst/>
            </a:endParaRPr>
          </a:p>
          <a:p>
            <a:pPr marL="0" indent="0">
              <a:buNone/>
            </a:pPr>
            <a:r>
              <a:rPr lang="en-US" dirty="0" smtClean="0"/>
              <a:t/>
            </a:r>
            <a:br>
              <a:rPr lang="en-US" dirty="0" smtClean="0"/>
            </a:br>
            <a:endParaRPr lang="en-US" dirty="0" smtClean="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9" name="Picture 8"/>
          <p:cNvPicPr>
            <a:picLocks noChangeAspect="1"/>
          </p:cNvPicPr>
          <p:nvPr/>
        </p:nvPicPr>
        <p:blipFill rotWithShape="1">
          <a:blip r:embed="rId6"/>
          <a:srcRect l="54969" t="23599" r="24043" b="26652"/>
          <a:stretch/>
        </p:blipFill>
        <p:spPr>
          <a:xfrm>
            <a:off x="4957232" y="184039"/>
            <a:ext cx="3729568" cy="3890672"/>
          </a:xfrm>
          <a:prstGeom prst="rect">
            <a:avLst/>
          </a:prstGeom>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124200" flipH="1">
            <a:off x="5668453" y="1107791"/>
            <a:ext cx="330253" cy="567807"/>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124200" flipH="1">
            <a:off x="6483994" y="1107791"/>
            <a:ext cx="330253" cy="567807"/>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124200" flipH="1">
            <a:off x="7414806" y="1226320"/>
            <a:ext cx="330253" cy="567807"/>
          </a:xfrm>
          <a:prstGeom prst="rect">
            <a:avLst/>
          </a:prstGeom>
          <a:noFill/>
        </p:spPr>
      </p:pic>
    </p:spTree>
    <p:extLst>
      <p:ext uri="{BB962C8B-B14F-4D97-AF65-F5344CB8AC3E}">
        <p14:creationId xmlns:p14="http://schemas.microsoft.com/office/powerpoint/2010/main" val="314789047"/>
      </p:ext>
    </p:extLst>
  </p:cSld>
  <p:clrMapOvr>
    <a:masterClrMapping/>
  </p:clrMapOvr>
  <mc:AlternateContent xmlns:mc="http://schemas.openxmlformats.org/markup-compatibility/2006" xmlns:p14="http://schemas.microsoft.com/office/powerpoint/2010/main">
    <mc:Choice Requires="p14">
      <p:transition spd="slow" p14:dur="2000" advTm="33710"/>
    </mc:Choice>
    <mc:Fallback xmlns="">
      <p:transition spd="slow" advTm="3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195885" y="2079172"/>
            <a:ext cx="7848600" cy="4296228"/>
          </a:xfrm>
        </p:spPr>
        <p:txBody>
          <a:bodyPr/>
          <a:lstStyle/>
          <a:p>
            <a:r>
              <a:rPr lang="en-US" sz="3200" b="1" dirty="0" smtClean="0">
                <a:solidFill>
                  <a:srgbClr val="FF0000"/>
                </a:solidFill>
              </a:rPr>
              <a:t>#9  Complex requests</a:t>
            </a:r>
            <a:br>
              <a:rPr lang="en-US" sz="3200" b="1" dirty="0" smtClean="0">
                <a:solidFill>
                  <a:srgbClr val="FF0000"/>
                </a:solidFill>
              </a:rPr>
            </a:b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lvl="1"/>
            <a:r>
              <a:rPr lang="en-US" sz="2800" dirty="0" smtClean="0">
                <a:effectLst/>
              </a:rPr>
              <a:t>Entered </a:t>
            </a:r>
            <a:r>
              <a:rPr lang="en-US" sz="2800" b="1" dirty="0">
                <a:effectLst/>
              </a:rPr>
              <a:t>one </a:t>
            </a:r>
            <a:r>
              <a:rPr lang="en-US" sz="2800" dirty="0">
                <a:effectLst/>
              </a:rPr>
              <a:t>“x” in column </a:t>
            </a:r>
            <a:r>
              <a:rPr lang="en-US" sz="2800" dirty="0" smtClean="0">
                <a:effectLst/>
              </a:rPr>
              <a:t>K </a:t>
            </a:r>
            <a:r>
              <a:rPr lang="en-US" sz="2800" dirty="0">
                <a:effectLst/>
              </a:rPr>
              <a:t>if </a:t>
            </a:r>
            <a:r>
              <a:rPr lang="en-US" sz="2800" dirty="0" smtClean="0">
                <a:effectLst/>
              </a:rPr>
              <a:t/>
            </a:r>
            <a:br>
              <a:rPr lang="en-US" sz="2800" dirty="0" smtClean="0">
                <a:effectLst/>
              </a:rPr>
            </a:br>
            <a:r>
              <a:rPr lang="en-US" sz="2800" dirty="0" smtClean="0">
                <a:effectLst/>
              </a:rPr>
              <a:t>request involved extenuating</a:t>
            </a:r>
            <a:br>
              <a:rPr lang="en-US" sz="2800" dirty="0" smtClean="0">
                <a:effectLst/>
              </a:rPr>
            </a:br>
            <a:r>
              <a:rPr lang="en-US" sz="2800" dirty="0" smtClean="0">
                <a:effectLst/>
              </a:rPr>
              <a:t>circumstances or voluminous records.</a:t>
            </a:r>
            <a:br>
              <a:rPr lang="en-US" sz="2800" dirty="0" smtClean="0">
                <a:effectLst/>
              </a:rPr>
            </a:br>
            <a:endParaRPr lang="en-US" sz="2800" dirty="0" smtClean="0">
              <a:effectLst/>
            </a:endParaRPr>
          </a:p>
          <a:p>
            <a:pPr lvl="1"/>
            <a:r>
              <a:rPr lang="en-US" sz="2800" dirty="0" smtClean="0">
                <a:effectLst/>
              </a:rPr>
              <a:t>Also entered </a:t>
            </a:r>
            <a:r>
              <a:rPr lang="en-US" sz="2800" b="1" dirty="0">
                <a:effectLst/>
              </a:rPr>
              <a:t>one </a:t>
            </a:r>
            <a:r>
              <a:rPr lang="en-US" sz="2800" dirty="0">
                <a:effectLst/>
              </a:rPr>
              <a:t>“x” in </a:t>
            </a:r>
            <a:r>
              <a:rPr lang="en-US" sz="2800" dirty="0" smtClean="0">
                <a:effectLst/>
              </a:rPr>
              <a:t>column L if</a:t>
            </a:r>
            <a:br>
              <a:rPr lang="en-US" sz="2800" dirty="0" smtClean="0">
                <a:effectLst/>
              </a:rPr>
            </a:br>
            <a:r>
              <a:rPr lang="en-US" sz="2800" dirty="0" smtClean="0">
                <a:effectLst/>
              </a:rPr>
              <a:t>agency responded in increments.</a:t>
            </a:r>
            <a:r>
              <a:rPr lang="en-US" sz="2800" dirty="0" smtClean="0"/>
              <a:t/>
            </a:r>
            <a:br>
              <a:rPr lang="en-US" sz="2800" dirty="0" smtClean="0"/>
            </a:br>
            <a:endParaRPr lang="en-US" sz="2800"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p:cNvPicPr>
            <a:picLocks noChangeAspect="1"/>
          </p:cNvPicPr>
          <p:nvPr/>
        </p:nvPicPr>
        <p:blipFill rotWithShape="1">
          <a:blip r:embed="rId6"/>
          <a:srcRect l="34529" t="17983" r="53836" b="14680"/>
          <a:stretch/>
        </p:blipFill>
        <p:spPr>
          <a:xfrm>
            <a:off x="6553200" y="152400"/>
            <a:ext cx="2362200" cy="4495800"/>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3232791">
            <a:off x="7451467" y="1676825"/>
            <a:ext cx="372345" cy="640172"/>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3389349">
            <a:off x="6302209" y="1472913"/>
            <a:ext cx="372345" cy="640172"/>
          </a:xfrm>
          <a:prstGeom prst="rect">
            <a:avLst/>
          </a:prstGeom>
          <a:noFill/>
        </p:spPr>
      </p:pic>
    </p:spTree>
    <p:extLst>
      <p:ext uri="{BB962C8B-B14F-4D97-AF65-F5344CB8AC3E}">
        <p14:creationId xmlns:p14="http://schemas.microsoft.com/office/powerpoint/2010/main" val="521301670"/>
      </p:ext>
    </p:extLst>
  </p:cSld>
  <p:clrMapOvr>
    <a:masterClrMapping/>
  </p:clrMapOvr>
  <mc:AlternateContent xmlns:mc="http://schemas.openxmlformats.org/markup-compatibility/2006" xmlns:p14="http://schemas.microsoft.com/office/powerpoint/2010/main">
    <mc:Choice Requires="p14">
      <p:transition spd="slow" p14:dur="2000" advTm="27054"/>
    </mc:Choice>
    <mc:Fallback xmlns="">
      <p:transition spd="slow" advTm="2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152400" y="2743200"/>
            <a:ext cx="7010400" cy="3962400"/>
          </a:xfrm>
        </p:spPr>
        <p:txBody>
          <a:bodyPr>
            <a:normAutofit fontScale="77500" lnSpcReduction="20000"/>
          </a:bodyPr>
          <a:lstStyle/>
          <a:p>
            <a:r>
              <a:rPr lang="en-US" sz="2800" b="1" dirty="0" smtClean="0">
                <a:solidFill>
                  <a:srgbClr val="FF0000"/>
                </a:solidFill>
              </a:rPr>
              <a:t>#10  Date completed</a:t>
            </a: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lvl="1"/>
            <a:r>
              <a:rPr lang="en-US" sz="3600" dirty="0">
                <a:effectLst/>
              </a:rPr>
              <a:t>Entered the date (by </a:t>
            </a:r>
            <a:r>
              <a:rPr lang="en-US" sz="3600" dirty="0" smtClean="0">
                <a:effectLst/>
              </a:rPr>
              <a:t>month/day/year</a:t>
            </a:r>
            <a:r>
              <a:rPr lang="en-US" sz="3600" dirty="0">
                <a:effectLst/>
              </a:rPr>
              <a:t>)</a:t>
            </a:r>
            <a:br>
              <a:rPr lang="en-US" sz="3600" dirty="0">
                <a:effectLst/>
              </a:rPr>
            </a:br>
            <a:r>
              <a:rPr lang="en-US" sz="3600" dirty="0">
                <a:effectLst/>
              </a:rPr>
              <a:t>that the agency made the records available or gave its final response to a request in column </a:t>
            </a:r>
            <a:r>
              <a:rPr lang="en-US" sz="3600" dirty="0" smtClean="0">
                <a:effectLst/>
              </a:rPr>
              <a:t>M.</a:t>
            </a:r>
          </a:p>
          <a:p>
            <a:pPr lvl="1"/>
            <a:r>
              <a:rPr lang="en-US" sz="3600" dirty="0" smtClean="0">
                <a:effectLst/>
              </a:rPr>
              <a:t>Each completed request has a number in column N that was automatically calculated (number of days to complete each request).</a:t>
            </a:r>
          </a:p>
          <a:p>
            <a:pPr lvl="1"/>
            <a:r>
              <a:rPr lang="en-US" sz="3600" dirty="0" smtClean="0">
                <a:effectLst/>
              </a:rPr>
              <a:t>There are no error messages or unexplainably high numbers in column N.</a:t>
            </a:r>
            <a:r>
              <a:rPr lang="en-US" sz="3600" dirty="0">
                <a:effectLst/>
              </a:rPr>
              <a:t/>
            </a:r>
            <a:br>
              <a:rPr lang="en-US" sz="3600" dirty="0">
                <a:effectLst/>
              </a:rPr>
            </a:br>
            <a:endParaRPr lang="en-US" sz="36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rotWithShape="1">
          <a:blip r:embed="rId6"/>
          <a:srcRect l="41067" t="24652" r="47125" b="17863"/>
          <a:stretch/>
        </p:blipFill>
        <p:spPr>
          <a:xfrm>
            <a:off x="7086600" y="153195"/>
            <a:ext cx="1752600" cy="4266406"/>
          </a:xfrm>
          <a:prstGeom prst="rect">
            <a:avLst/>
          </a:prstGeom>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3232791">
            <a:off x="7707173" y="1261960"/>
            <a:ext cx="372345" cy="640172"/>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3389349">
            <a:off x="6850481" y="1146331"/>
            <a:ext cx="372345" cy="640172"/>
          </a:xfrm>
          <a:prstGeom prst="rect">
            <a:avLst/>
          </a:prstGeom>
          <a:noFill/>
        </p:spPr>
      </p:pic>
    </p:spTree>
    <p:extLst>
      <p:ext uri="{BB962C8B-B14F-4D97-AF65-F5344CB8AC3E}">
        <p14:creationId xmlns:p14="http://schemas.microsoft.com/office/powerpoint/2010/main" val="2088934688"/>
      </p:ext>
    </p:extLst>
  </p:cSld>
  <p:clrMapOvr>
    <a:masterClrMapping/>
  </p:clrMapOvr>
  <mc:AlternateContent xmlns:mc="http://schemas.openxmlformats.org/markup-compatibility/2006" xmlns:p14="http://schemas.microsoft.com/office/powerpoint/2010/main">
    <mc:Choice Requires="p14">
      <p:transition spd="slow" p14:dur="2000" advTm="36400"/>
    </mc:Choice>
    <mc:Fallback xmlns="">
      <p:transition spd="slow" advTm="3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9812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304800" y="4419600"/>
            <a:ext cx="7543800" cy="1676400"/>
          </a:xfrm>
        </p:spPr>
        <p:txBody>
          <a:bodyPr>
            <a:normAutofit fontScale="25000" lnSpcReduction="20000"/>
          </a:bodyPr>
          <a:lstStyle/>
          <a:p>
            <a:r>
              <a:rPr lang="en-US" sz="11200" b="1" dirty="0" smtClean="0">
                <a:solidFill>
                  <a:srgbClr val="FF0000"/>
                </a:solidFill>
              </a:rPr>
              <a:t>#11  Final resolution </a:t>
            </a:r>
            <a:br>
              <a:rPr lang="en-US" sz="11200" b="1" dirty="0" smtClean="0">
                <a:solidFill>
                  <a:srgbClr val="FF0000"/>
                </a:solidFill>
              </a:rPr>
            </a:br>
            <a:r>
              <a:rPr lang="en-US" sz="11200" b="1" dirty="0" smtClean="0">
                <a:solidFill>
                  <a:srgbClr val="FF0000"/>
                </a:solidFill>
              </a:rPr>
              <a:t>of requests:</a:t>
            </a:r>
          </a:p>
          <a:p>
            <a:endParaRPr lang="en-US" dirty="0" smtClean="0">
              <a:effectLst/>
            </a:endParaRPr>
          </a:p>
          <a:p>
            <a:pPr lvl="1"/>
            <a:r>
              <a:rPr lang="en-US" sz="9800" dirty="0">
                <a:effectLst/>
              </a:rPr>
              <a:t>Each request has </a:t>
            </a:r>
            <a:r>
              <a:rPr lang="en-US" sz="9800" b="1" dirty="0">
                <a:effectLst/>
              </a:rPr>
              <a:t>only one</a:t>
            </a:r>
            <a:r>
              <a:rPr lang="en-US" sz="9800" dirty="0">
                <a:effectLst/>
              </a:rPr>
              <a:t> </a:t>
            </a:r>
            <a:r>
              <a:rPr lang="en-US" sz="9800" b="1" dirty="0" smtClean="0">
                <a:effectLst/>
              </a:rPr>
              <a:t>final </a:t>
            </a:r>
            <a:r>
              <a:rPr lang="en-US" sz="9800" b="1" dirty="0">
                <a:effectLst/>
              </a:rPr>
              <a:t>outcome</a:t>
            </a:r>
            <a:r>
              <a:rPr lang="en-US" sz="9800" dirty="0">
                <a:effectLst/>
              </a:rPr>
              <a:t>, so there is </a:t>
            </a:r>
            <a:r>
              <a:rPr lang="en-US" sz="9800" dirty="0" smtClean="0">
                <a:effectLst/>
              </a:rPr>
              <a:t>only </a:t>
            </a:r>
            <a:r>
              <a:rPr lang="en-US" sz="9800" u="sng" dirty="0">
                <a:effectLst/>
              </a:rPr>
              <a:t>one</a:t>
            </a:r>
            <a:r>
              <a:rPr lang="en-US" sz="9800" dirty="0">
                <a:effectLst/>
              </a:rPr>
              <a:t> “x” entered </a:t>
            </a:r>
            <a:r>
              <a:rPr lang="en-US" sz="9800" dirty="0" smtClean="0">
                <a:effectLst/>
              </a:rPr>
              <a:t>between</a:t>
            </a:r>
            <a:br>
              <a:rPr lang="en-US" sz="9800" dirty="0" smtClean="0">
                <a:effectLst/>
              </a:rPr>
            </a:br>
            <a:r>
              <a:rPr lang="en-US" sz="9800" dirty="0" smtClean="0">
                <a:effectLst/>
              </a:rPr>
              <a:t>columns </a:t>
            </a:r>
            <a:r>
              <a:rPr lang="en-US" sz="9800" dirty="0">
                <a:effectLst/>
              </a:rPr>
              <a:t>O through T.</a:t>
            </a:r>
            <a:r>
              <a:rPr lang="en-US" sz="9800" dirty="0" smtClean="0">
                <a:effectLst/>
              </a:rPr>
              <a:t/>
            </a:r>
            <a:br>
              <a:rPr lang="en-US" sz="9800" dirty="0" smtClean="0">
                <a:effectLst/>
              </a:rPr>
            </a:br>
            <a:endParaRPr lang="en-US" sz="9800" dirty="0" smtClean="0">
              <a:effectLst/>
            </a:endParaRPr>
          </a:p>
          <a:p>
            <a:pPr marL="457200" lvl="1" indent="0">
              <a:buNone/>
            </a:pPr>
            <a:r>
              <a:rPr lang="en-US" b="1" dirty="0">
                <a:effectLst/>
              </a:rPr>
              <a:t/>
            </a:r>
            <a:br>
              <a:rPr lang="en-US" b="1" dirty="0">
                <a:effectLst/>
              </a:rPr>
            </a:br>
            <a:endParaRPr lang="en-US" dirty="0" smtClean="0"/>
          </a:p>
        </p:txBody>
      </p:sp>
      <p:pic>
        <p:nvPicPr>
          <p:cNvPr id="13" name="Picture 12" descr="https://encrypted-tbn2.google.com/images?q=tbn:ANd9GcQh22D-SJ4dWwnJgqMdVceXCLeVwz00f6FHuf0JIrgxfkYCS73U"/>
          <p:cNvPicPr>
            <a:picLocks noChangeAspect="1" noChangeArrowheads="1"/>
          </p:cNvPicPr>
          <p:nvPr/>
        </p:nvPicPr>
        <p:blipFill>
          <a:blip r:embed="rId5" cstate="print"/>
          <a:srcRect/>
          <a:stretch>
            <a:fillRect/>
          </a:stretch>
        </p:blipFill>
        <p:spPr bwMode="auto">
          <a:xfrm rot="17376782">
            <a:off x="-5194266" y="2818057"/>
            <a:ext cx="372345" cy="640172"/>
          </a:xfrm>
          <a:prstGeom prst="rect">
            <a:avLst/>
          </a:prstGeom>
          <a:noFill/>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4" name="Picture 3"/>
          <p:cNvPicPr>
            <a:picLocks noChangeAspect="1"/>
          </p:cNvPicPr>
          <p:nvPr/>
        </p:nvPicPr>
        <p:blipFill rotWithShape="1">
          <a:blip r:embed="rId7"/>
          <a:srcRect l="36818" t="18182" r="33068" b="16364"/>
          <a:stretch/>
        </p:blipFill>
        <p:spPr>
          <a:xfrm>
            <a:off x="4701539" y="198120"/>
            <a:ext cx="4244341" cy="4937759"/>
          </a:xfrm>
          <a:prstGeom prst="rect">
            <a:avLst/>
          </a:prstGeom>
        </p:spPr>
      </p:pic>
      <p:pic>
        <p:nvPicPr>
          <p:cNvPr id="8" name="Picture 7" descr="https://encrypted-tbn2.google.com/images?q=tbn:ANd9GcQh22D-SJ4dWwnJgqMdVceXCLeVwz00f6FHuf0JIrgxfkYCS73U"/>
          <p:cNvPicPr>
            <a:picLocks noChangeAspect="1" noChangeArrowheads="1"/>
          </p:cNvPicPr>
          <p:nvPr/>
        </p:nvPicPr>
        <p:blipFill>
          <a:blip r:embed="rId5" cstate="print"/>
          <a:srcRect/>
          <a:stretch>
            <a:fillRect/>
          </a:stretch>
        </p:blipFill>
        <p:spPr bwMode="auto">
          <a:xfrm rot="15398490">
            <a:off x="4515368" y="162515"/>
            <a:ext cx="372345" cy="640172"/>
          </a:xfrm>
          <a:prstGeom prst="rect">
            <a:avLst/>
          </a:prstGeom>
          <a:noFill/>
        </p:spPr>
      </p:pic>
    </p:spTree>
    <p:extLst>
      <p:ext uri="{BB962C8B-B14F-4D97-AF65-F5344CB8AC3E}">
        <p14:creationId xmlns:p14="http://schemas.microsoft.com/office/powerpoint/2010/main" val="916321032"/>
      </p:ext>
    </p:extLst>
  </p:cSld>
  <p:clrMapOvr>
    <a:masterClrMapping/>
  </p:clrMapOvr>
  <mc:AlternateContent xmlns:mc="http://schemas.openxmlformats.org/markup-compatibility/2006" xmlns:p14="http://schemas.microsoft.com/office/powerpoint/2010/main">
    <mc:Choice Requires="p14">
      <p:transition spd="slow" p14:dur="2000" advTm="17981"/>
    </mc:Choice>
    <mc:Fallback xmlns="">
      <p:transition spd="slow" advTm="1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4267200"/>
            <a:ext cx="8229600" cy="1828800"/>
          </a:xfrm>
        </p:spPr>
        <p:txBody>
          <a:bodyPr>
            <a:normAutofit fontScale="25000" lnSpcReduction="20000"/>
          </a:bodyPr>
          <a:lstStyle/>
          <a:p>
            <a:r>
              <a:rPr lang="en-US" sz="9600" b="1" dirty="0" smtClean="0">
                <a:solidFill>
                  <a:srgbClr val="FF0000"/>
                </a:solidFill>
              </a:rPr>
              <a:t>#12  UIPA lawsuits:</a:t>
            </a:r>
          </a:p>
          <a:p>
            <a:pPr marL="0" indent="0">
              <a:buNone/>
            </a:pP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marL="0" indent="0">
              <a:buNone/>
            </a:pPr>
            <a:endParaRPr lang="en-US" b="1" dirty="0" smtClean="0">
              <a:solidFill>
                <a:srgbClr val="FF0000"/>
              </a:solidFill>
            </a:endParaRPr>
          </a:p>
          <a:p>
            <a:pPr lvl="1"/>
            <a:r>
              <a:rPr lang="en-US" sz="12800" dirty="0">
                <a:effectLst/>
              </a:rPr>
              <a:t>Entered </a:t>
            </a:r>
            <a:r>
              <a:rPr lang="en-US" sz="12800" u="sng" dirty="0">
                <a:effectLst/>
              </a:rPr>
              <a:t>one</a:t>
            </a:r>
            <a:r>
              <a:rPr lang="en-US" sz="12800" dirty="0">
                <a:effectLst/>
              </a:rPr>
              <a:t> “x” in column U, </a:t>
            </a:r>
            <a:r>
              <a:rPr lang="en-US" sz="12800" u="sng" dirty="0" smtClean="0">
                <a:effectLst/>
              </a:rPr>
              <a:t>if</a:t>
            </a:r>
            <a:r>
              <a:rPr lang="en-US" sz="12800" dirty="0" smtClean="0">
                <a:effectLst/>
              </a:rPr>
              <a:t> a </a:t>
            </a:r>
            <a:r>
              <a:rPr lang="en-US" sz="12800" dirty="0">
                <a:effectLst/>
              </a:rPr>
              <a:t>UIPA lawsuit </a:t>
            </a:r>
            <a:r>
              <a:rPr lang="en-US" sz="12800" dirty="0" smtClean="0">
                <a:effectLst/>
              </a:rPr>
              <a:t> was filed </a:t>
            </a:r>
            <a:r>
              <a:rPr lang="en-US" sz="12800" u="sng" dirty="0" smtClean="0">
                <a:effectLst/>
              </a:rPr>
              <a:t>by or against </a:t>
            </a:r>
            <a:r>
              <a:rPr lang="en-US" sz="12800" dirty="0" smtClean="0">
                <a:effectLst/>
              </a:rPr>
              <a:t>the </a:t>
            </a:r>
            <a:r>
              <a:rPr lang="en-US" sz="12800" dirty="0">
                <a:effectLst/>
              </a:rPr>
              <a:t>agency </a:t>
            </a:r>
            <a:r>
              <a:rPr lang="en-US" sz="12800" dirty="0" smtClean="0">
                <a:effectLst/>
              </a:rPr>
              <a:t>during the </a:t>
            </a:r>
            <a:r>
              <a:rPr lang="en-US" sz="12800" dirty="0">
                <a:effectLst/>
              </a:rPr>
              <a:t>reporting period for the Log.</a:t>
            </a:r>
          </a:p>
          <a:p>
            <a:pPr marL="457200" lvl="1" indent="0">
              <a:buNone/>
            </a:pPr>
            <a:r>
              <a:rPr lang="en-US" sz="12800" b="1" dirty="0">
                <a:effectLst/>
              </a:rPr>
              <a:t/>
            </a:r>
            <a:br>
              <a:rPr lang="en-US" sz="12800" b="1" dirty="0">
                <a:effectLst/>
              </a:rPr>
            </a:br>
            <a:endParaRPr lang="en-US" sz="1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rotWithShape="1">
          <a:blip r:embed="rId6"/>
          <a:srcRect l="36818" t="24620" r="28238" b="16364"/>
          <a:stretch/>
        </p:blipFill>
        <p:spPr>
          <a:xfrm>
            <a:off x="3498574" y="533400"/>
            <a:ext cx="5340626" cy="4191000"/>
          </a:xfrm>
          <a:prstGeom prst="rect">
            <a:avLst/>
          </a:prstGeom>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62380">
            <a:off x="7828525" y="186305"/>
            <a:ext cx="372345" cy="694190"/>
          </a:xfrm>
          <a:prstGeom prst="rect">
            <a:avLst/>
          </a:prstGeom>
          <a:noFill/>
        </p:spPr>
      </p:pic>
    </p:spTree>
    <p:extLst>
      <p:ext uri="{BB962C8B-B14F-4D97-AF65-F5344CB8AC3E}">
        <p14:creationId xmlns:p14="http://schemas.microsoft.com/office/powerpoint/2010/main" val="1419804606"/>
      </p:ext>
    </p:extLst>
  </p:cSld>
  <p:clrMapOvr>
    <a:masterClrMapping/>
  </p:clrMapOvr>
  <mc:AlternateContent xmlns:mc="http://schemas.openxmlformats.org/markup-compatibility/2006" xmlns:p14="http://schemas.microsoft.com/office/powerpoint/2010/main">
    <mc:Choice Requires="p14">
      <p:transition spd="slow" p14:dur="2000" advTm="36261"/>
    </mc:Choice>
    <mc:Fallback xmlns="">
      <p:transition spd="slow" advTm="3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228600" y="2743200"/>
            <a:ext cx="8458200" cy="3352800"/>
          </a:xfrm>
        </p:spPr>
        <p:txBody>
          <a:bodyPr>
            <a:normAutofit fontScale="77500" lnSpcReduction="20000"/>
          </a:bodyPr>
          <a:lstStyle/>
          <a:p>
            <a:r>
              <a:rPr lang="en-US" sz="3100" b="1" dirty="0" smtClean="0">
                <a:solidFill>
                  <a:srgbClr val="FF0000"/>
                </a:solidFill>
              </a:rPr>
              <a:t>#13  Search, review &amp; segregation (SRS) and </a:t>
            </a:r>
          </a:p>
          <a:p>
            <a:pPr marL="0" indent="0">
              <a:buNone/>
            </a:pPr>
            <a:r>
              <a:rPr lang="en-US" sz="3100" b="1" dirty="0" smtClean="0">
                <a:solidFill>
                  <a:srgbClr val="FF0000"/>
                </a:solidFill>
              </a:rPr>
              <a:t>    legal review hours:</a:t>
            </a:r>
          </a:p>
          <a:p>
            <a:pPr marL="0" indent="0">
              <a:buNone/>
            </a:pPr>
            <a:endParaRPr lang="en-US" b="1" dirty="0" smtClean="0">
              <a:solidFill>
                <a:srgbClr val="FF0000"/>
              </a:solidFill>
            </a:endParaRPr>
          </a:p>
          <a:p>
            <a:pPr lvl="1"/>
            <a:r>
              <a:rPr lang="en-US" sz="3600" dirty="0">
                <a:effectLst/>
              </a:rPr>
              <a:t>Entered the hours in </a:t>
            </a:r>
            <a:r>
              <a:rPr lang="en-US" sz="3600" b="1" dirty="0" smtClean="0">
                <a:effectLst/>
              </a:rPr>
              <a:t>15-minute </a:t>
            </a:r>
            <a:r>
              <a:rPr lang="en-US" sz="3600" b="1" dirty="0">
                <a:effectLst/>
              </a:rPr>
              <a:t>increments </a:t>
            </a:r>
            <a:r>
              <a:rPr lang="en-US" sz="3600" dirty="0">
                <a:effectLst/>
              </a:rPr>
              <a:t>(columns V, W, X); </a:t>
            </a:r>
            <a:r>
              <a:rPr lang="en-US" sz="3600" b="1" dirty="0">
                <a:effectLst/>
              </a:rPr>
              <a:t>.25 </a:t>
            </a:r>
            <a:r>
              <a:rPr lang="en-US" sz="3600" dirty="0">
                <a:effectLst/>
              </a:rPr>
              <a:t>= 15 minutes, </a:t>
            </a:r>
            <a:r>
              <a:rPr lang="en-US" sz="3600" b="1" dirty="0">
                <a:effectLst/>
              </a:rPr>
              <a:t>.50 </a:t>
            </a:r>
            <a:r>
              <a:rPr lang="en-US" sz="3600" dirty="0">
                <a:effectLst/>
              </a:rPr>
              <a:t>= 30 minutes, </a:t>
            </a:r>
            <a:r>
              <a:rPr lang="en-US" sz="3600" b="1" dirty="0">
                <a:effectLst/>
              </a:rPr>
              <a:t>.75 </a:t>
            </a:r>
            <a:r>
              <a:rPr lang="en-US" sz="3600" dirty="0">
                <a:effectLst/>
              </a:rPr>
              <a:t>= 45 minutes, </a:t>
            </a:r>
            <a:r>
              <a:rPr lang="en-US" sz="3600" b="1" dirty="0" smtClean="0">
                <a:effectLst/>
              </a:rPr>
              <a:t>1.0</a:t>
            </a:r>
            <a:r>
              <a:rPr lang="en-US" sz="3600" dirty="0" smtClean="0">
                <a:effectLst/>
              </a:rPr>
              <a:t> </a:t>
            </a:r>
            <a:r>
              <a:rPr lang="en-US" sz="3600" dirty="0">
                <a:effectLst/>
              </a:rPr>
              <a:t>= 1 hour. </a:t>
            </a:r>
            <a:endParaRPr lang="en-US" sz="3600" dirty="0" smtClean="0">
              <a:effectLst/>
            </a:endParaRPr>
          </a:p>
          <a:p>
            <a:pPr lvl="1"/>
            <a:r>
              <a:rPr lang="en-US" sz="3600" dirty="0" smtClean="0">
                <a:effectLst/>
              </a:rPr>
              <a:t>At </a:t>
            </a:r>
            <a:r>
              <a:rPr lang="en-US" sz="3600" dirty="0">
                <a:effectLst/>
              </a:rPr>
              <a:t>a </a:t>
            </a:r>
            <a:r>
              <a:rPr lang="en-US" sz="3600" b="1" dirty="0">
                <a:effectLst/>
              </a:rPr>
              <a:t>minimum, .25 search hours </a:t>
            </a:r>
            <a:r>
              <a:rPr lang="en-US" sz="3600" dirty="0">
                <a:effectLst/>
              </a:rPr>
              <a:t>was entered for every request that is </a:t>
            </a:r>
            <a:r>
              <a:rPr lang="en-US" sz="3600" dirty="0" smtClean="0">
                <a:effectLst/>
              </a:rPr>
              <a:t>granted </a:t>
            </a:r>
            <a:r>
              <a:rPr lang="en-US" sz="3600" dirty="0">
                <a:effectLst/>
              </a:rPr>
              <a:t>in full or </a:t>
            </a:r>
            <a:r>
              <a:rPr lang="en-US" sz="3600" dirty="0" smtClean="0">
                <a:effectLst/>
              </a:rPr>
              <a:t>in </a:t>
            </a:r>
            <a:r>
              <a:rPr lang="en-US" sz="3600" dirty="0">
                <a:effectLst/>
              </a:rPr>
              <a:t>part.  </a:t>
            </a:r>
          </a:p>
          <a:p>
            <a:pPr lvl="1"/>
            <a:r>
              <a:rPr lang="en-US" sz="3600" b="1" dirty="0">
                <a:effectLst/>
              </a:rPr>
              <a:t>U</a:t>
            </a:r>
            <a:r>
              <a:rPr lang="en-US" sz="3600" b="1" dirty="0" smtClean="0">
                <a:effectLst/>
              </a:rPr>
              <a:t>sed </a:t>
            </a:r>
            <a:r>
              <a:rPr lang="en-US" sz="3600" b="1" dirty="0">
                <a:effectLst/>
              </a:rPr>
              <a:t>periods, not commas, </a:t>
            </a:r>
            <a:r>
              <a:rPr lang="en-US" sz="3600" dirty="0">
                <a:effectLst/>
              </a:rPr>
              <a:t>to enter the hours, </a:t>
            </a:r>
            <a:r>
              <a:rPr lang="en-US" sz="3600" dirty="0" smtClean="0">
                <a:effectLst/>
              </a:rPr>
              <a:t>so</a:t>
            </a:r>
          </a:p>
          <a:p>
            <a:pPr marL="457200" lvl="1" indent="0">
              <a:buNone/>
            </a:pPr>
            <a:r>
              <a:rPr lang="en-US" sz="3600" dirty="0" smtClean="0">
                <a:effectLst/>
              </a:rPr>
              <a:t> </a:t>
            </a:r>
            <a:r>
              <a:rPr lang="en-US" sz="3600" u="sng" dirty="0">
                <a:effectLst/>
              </a:rPr>
              <a:t>no</a:t>
            </a:r>
            <a:r>
              <a:rPr lang="en-US" sz="3600" dirty="0">
                <a:effectLst/>
              </a:rPr>
              <a:t> error message #VALUE! </a:t>
            </a:r>
            <a:endParaRPr lang="en-US" sz="3600"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p:cNvPicPr>
            <a:picLocks noChangeAspect="1"/>
          </p:cNvPicPr>
          <p:nvPr/>
        </p:nvPicPr>
        <p:blipFill rotWithShape="1">
          <a:blip r:embed="rId6"/>
          <a:srcRect l="36533" t="24161" r="47733" b="16778"/>
          <a:stretch/>
        </p:blipFill>
        <p:spPr>
          <a:xfrm>
            <a:off x="6248400" y="152400"/>
            <a:ext cx="2590800" cy="3352800"/>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5723944" y="407892"/>
            <a:ext cx="448613" cy="771300"/>
          </a:xfrm>
          <a:prstGeom prst="rect">
            <a:avLst/>
          </a:prstGeom>
          <a:noFill/>
        </p:spPr>
      </p:pic>
    </p:spTree>
    <p:extLst>
      <p:ext uri="{BB962C8B-B14F-4D97-AF65-F5344CB8AC3E}">
        <p14:creationId xmlns:p14="http://schemas.microsoft.com/office/powerpoint/2010/main" val="128582760"/>
      </p:ext>
    </p:extLst>
  </p:cSld>
  <p:clrMapOvr>
    <a:masterClrMapping/>
  </p:clrMapOvr>
  <mc:AlternateContent xmlns:mc="http://schemas.openxmlformats.org/markup-compatibility/2006" xmlns:p14="http://schemas.microsoft.com/office/powerpoint/2010/main">
    <mc:Choice Requires="p14">
      <p:transition spd="slow" p14:dur="2000" advTm="46564"/>
    </mc:Choice>
    <mc:Fallback xmlns="">
      <p:transition spd="slow" advTm="4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41767" y="4369664"/>
            <a:ext cx="8229600" cy="2183536"/>
          </a:xfrm>
        </p:spPr>
        <p:txBody>
          <a:bodyPr>
            <a:normAutofit fontScale="85000" lnSpcReduction="10000"/>
          </a:bodyPr>
          <a:lstStyle/>
          <a:p>
            <a:r>
              <a:rPr lang="en-US" sz="2800" b="1" dirty="0" smtClean="0">
                <a:solidFill>
                  <a:srgbClr val="FF0000"/>
                </a:solidFill>
              </a:rPr>
              <a:t>#14  Additional response fees</a:t>
            </a:r>
            <a:r>
              <a:rPr lang="en-US" b="1" dirty="0" smtClean="0">
                <a:solidFill>
                  <a:srgbClr val="FF0000"/>
                </a:solidFill>
              </a:rPr>
              <a:t>:</a:t>
            </a:r>
          </a:p>
          <a:p>
            <a:pPr marL="0" indent="0">
              <a:buNone/>
            </a:pPr>
            <a:endParaRPr lang="en-US" b="1" dirty="0" smtClean="0">
              <a:solidFill>
                <a:srgbClr val="FF0000"/>
              </a:solidFill>
            </a:endParaRPr>
          </a:p>
          <a:p>
            <a:pPr lvl="1"/>
            <a:r>
              <a:rPr lang="en-US" sz="3200" dirty="0" smtClean="0">
                <a:effectLst/>
              </a:rPr>
              <a:t>Entered </a:t>
            </a:r>
            <a:r>
              <a:rPr lang="en-US" sz="3200" dirty="0">
                <a:effectLst/>
              </a:rPr>
              <a:t>an estimated amount </a:t>
            </a:r>
            <a:r>
              <a:rPr lang="en-US" sz="3200" dirty="0" smtClean="0">
                <a:effectLst/>
              </a:rPr>
              <a:t>in </a:t>
            </a:r>
            <a:r>
              <a:rPr lang="en-US" sz="3200" dirty="0">
                <a:effectLst/>
              </a:rPr>
              <a:t>column AA if </a:t>
            </a:r>
            <a:r>
              <a:rPr lang="en-US" sz="3200" u="sng" dirty="0" smtClean="0">
                <a:effectLst/>
              </a:rPr>
              <a:t>non-chargeable</a:t>
            </a:r>
            <a:r>
              <a:rPr lang="en-US" sz="3200" dirty="0" smtClean="0">
                <a:effectLst/>
              </a:rPr>
              <a:t> </a:t>
            </a:r>
            <a:r>
              <a:rPr lang="en-US" sz="3200" dirty="0">
                <a:effectLst/>
              </a:rPr>
              <a:t>fees </a:t>
            </a:r>
            <a:r>
              <a:rPr lang="en-US" sz="3200" dirty="0" smtClean="0">
                <a:effectLst/>
              </a:rPr>
              <a:t>were </a:t>
            </a:r>
            <a:r>
              <a:rPr lang="en-US" sz="3200" dirty="0">
                <a:effectLst/>
              </a:rPr>
              <a:t>incurred to respond to a request, </a:t>
            </a:r>
            <a:r>
              <a:rPr lang="en-US" sz="3200" dirty="0" smtClean="0">
                <a:effectLst/>
              </a:rPr>
              <a:t>such </a:t>
            </a:r>
            <a:r>
              <a:rPr lang="en-US" sz="3200" dirty="0">
                <a:effectLst/>
              </a:rPr>
              <a:t>as attorney fees or court costs.</a:t>
            </a:r>
          </a:p>
          <a:p>
            <a:pPr marL="457200" lvl="1" indent="0">
              <a:buNone/>
            </a:pPr>
            <a:r>
              <a:rPr lang="en-US" b="1" dirty="0">
                <a:effectLst/>
              </a:rPr>
              <a:t/>
            </a:r>
            <a:br>
              <a:rPr lang="en-US" b="1" dirty="0">
                <a:effectLst/>
              </a:rPr>
            </a:b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p:cNvPicPr>
            <a:picLocks noChangeAspect="1"/>
          </p:cNvPicPr>
          <p:nvPr/>
        </p:nvPicPr>
        <p:blipFill rotWithShape="1">
          <a:blip r:embed="rId6"/>
          <a:srcRect l="47419" t="18070" r="29214" b="17234"/>
          <a:stretch/>
        </p:blipFill>
        <p:spPr>
          <a:xfrm>
            <a:off x="4800600" y="314642"/>
            <a:ext cx="3733800" cy="4333558"/>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715319">
            <a:off x="7155970" y="704493"/>
            <a:ext cx="342774" cy="589331"/>
          </a:xfrm>
          <a:prstGeom prst="rect">
            <a:avLst/>
          </a:prstGeom>
          <a:noFill/>
        </p:spPr>
      </p:pic>
    </p:spTree>
    <p:extLst>
      <p:ext uri="{BB962C8B-B14F-4D97-AF65-F5344CB8AC3E}">
        <p14:creationId xmlns:p14="http://schemas.microsoft.com/office/powerpoint/2010/main" val="3078806112"/>
      </p:ext>
    </p:extLst>
  </p:cSld>
  <p:clrMapOvr>
    <a:masterClrMapping/>
  </p:clrMapOvr>
  <mc:AlternateContent xmlns:mc="http://schemas.openxmlformats.org/markup-compatibility/2006" xmlns:p14="http://schemas.microsoft.com/office/powerpoint/2010/main">
    <mc:Choice Requires="p14">
      <p:transition spd="slow" p14:dur="2000" advTm="18780"/>
    </mc:Choice>
    <mc:Fallback xmlns="">
      <p:transition spd="slow" advTm="18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591"/>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1388880"/>
            <a:ext cx="8229600" cy="4935720"/>
          </a:xfrm>
        </p:spPr>
        <p:txBody>
          <a:bodyPr>
            <a:normAutofit fontScale="25000" lnSpcReduction="20000"/>
          </a:bodyPr>
          <a:lstStyle/>
          <a:p>
            <a:r>
              <a:rPr lang="en-US" sz="11200" b="1" dirty="0" smtClean="0">
                <a:solidFill>
                  <a:srgbClr val="FF0000"/>
                </a:solidFill>
              </a:rPr>
              <a:t>#15  Fee waivers</a:t>
            </a:r>
            <a:endParaRPr lang="en-US" sz="11200" dirty="0" smtClean="0">
              <a:effectLst/>
            </a:endParaRPr>
          </a:p>
          <a:p>
            <a:pPr marL="0" indent="0">
              <a:buNone/>
            </a:pPr>
            <a:r>
              <a:rPr lang="en-US" sz="11200" dirty="0" smtClean="0">
                <a:effectLst/>
              </a:rPr>
              <a:t> </a:t>
            </a:r>
            <a:endParaRPr lang="en-US" sz="11200" b="1" dirty="0">
              <a:solidFill>
                <a:srgbClr val="FF0000"/>
              </a:solidFill>
            </a:endParaRPr>
          </a:p>
          <a:p>
            <a:pPr lvl="1"/>
            <a:r>
              <a:rPr lang="en-US" sz="11200" dirty="0"/>
              <a:t>Waivers only for fees, not </a:t>
            </a:r>
            <a:r>
              <a:rPr lang="en-US" sz="11200" dirty="0" smtClean="0"/>
              <a:t>costs</a:t>
            </a:r>
          </a:p>
          <a:p>
            <a:pPr lvl="1"/>
            <a:endParaRPr lang="en-US" sz="11200" dirty="0" smtClean="0">
              <a:effectLst/>
            </a:endParaRPr>
          </a:p>
          <a:p>
            <a:pPr lvl="1"/>
            <a:r>
              <a:rPr lang="en-US" sz="11200" dirty="0" smtClean="0">
                <a:effectLst/>
              </a:rPr>
              <a:t>Entered a negative ($30.00) in </a:t>
            </a:r>
            <a:r>
              <a:rPr lang="en-US" sz="11200" dirty="0">
                <a:effectLst/>
              </a:rPr>
              <a:t>column </a:t>
            </a:r>
            <a:r>
              <a:rPr lang="en-US" sz="11200" dirty="0" smtClean="0">
                <a:effectLst/>
              </a:rPr>
              <a:t/>
            </a:r>
            <a:br>
              <a:rPr lang="en-US" sz="11200" dirty="0" smtClean="0">
                <a:effectLst/>
              </a:rPr>
            </a:br>
            <a:r>
              <a:rPr lang="en-US" sz="11200" dirty="0" smtClean="0">
                <a:effectLst/>
              </a:rPr>
              <a:t>AB </a:t>
            </a:r>
            <a:r>
              <a:rPr lang="en-US" sz="11200" dirty="0">
                <a:effectLst/>
              </a:rPr>
              <a:t>for a </a:t>
            </a:r>
            <a:r>
              <a:rPr lang="en-US" sz="11200" dirty="0" smtClean="0">
                <a:effectLst/>
              </a:rPr>
              <a:t>$</a:t>
            </a:r>
            <a:r>
              <a:rPr lang="en-US" sz="11200" dirty="0">
                <a:effectLst/>
              </a:rPr>
              <a:t>30 fee waiver OR </a:t>
            </a:r>
            <a:r>
              <a:rPr lang="en-US" sz="11200" dirty="0" smtClean="0">
                <a:effectLst/>
              </a:rPr>
              <a:t>a negative ($60.00) in </a:t>
            </a:r>
            <a:r>
              <a:rPr lang="en-US" sz="11200" dirty="0">
                <a:effectLst/>
              </a:rPr>
              <a:t>column AC if a $60 public interest fee waiver was granted</a:t>
            </a:r>
            <a:r>
              <a:rPr lang="en-US" sz="11200" dirty="0" smtClean="0">
                <a:effectLst/>
              </a:rPr>
              <a:t>.</a:t>
            </a:r>
          </a:p>
          <a:p>
            <a:pPr marL="342900" lvl="1" indent="0">
              <a:buNone/>
            </a:pPr>
            <a:endParaRPr lang="en-US" sz="11200" dirty="0" smtClean="0">
              <a:effectLst/>
            </a:endParaRPr>
          </a:p>
          <a:p>
            <a:pPr lvl="1"/>
            <a:r>
              <a:rPr lang="en-US" sz="11200" dirty="0" smtClean="0">
                <a:effectLst/>
              </a:rPr>
              <a:t>Nothing manually </a:t>
            </a:r>
            <a:r>
              <a:rPr lang="en-US" sz="11200" dirty="0">
                <a:effectLst/>
              </a:rPr>
              <a:t>entered in the purple colored boxes (indicating personal record requests</a:t>
            </a:r>
            <a:r>
              <a:rPr lang="en-US" sz="11200" dirty="0" smtClean="0">
                <a:effectLst/>
              </a:rPr>
              <a:t>)</a:t>
            </a:r>
          </a:p>
          <a:p>
            <a:pPr marL="342900" lvl="1" indent="0">
              <a:buNone/>
            </a:pPr>
            <a:endParaRPr lang="en-US" sz="11200" dirty="0" smtClean="0">
              <a:effectLst/>
            </a:endParaRPr>
          </a:p>
          <a:p>
            <a:pPr lvl="1"/>
            <a:r>
              <a:rPr lang="en-US" sz="11200" dirty="0" smtClean="0">
                <a:effectLst/>
              </a:rPr>
              <a:t>“</a:t>
            </a:r>
            <a:r>
              <a:rPr lang="en-US" sz="11200" dirty="0">
                <a:effectLst/>
              </a:rPr>
              <a:t>Total” amounts in cells AB10 and AC10 have been automatically calculated as whole numbers, not </a:t>
            </a:r>
            <a:r>
              <a:rPr lang="en-US" sz="11200" dirty="0" smtClean="0">
                <a:effectLst/>
              </a:rPr>
              <a:t>fractions</a:t>
            </a:r>
            <a:r>
              <a:rPr lang="en-US" sz="11200" b="1" dirty="0" smtClean="0">
                <a:solidFill>
                  <a:srgbClr val="FF0000"/>
                </a:solidFill>
              </a:rPr>
              <a:t/>
            </a:r>
            <a:br>
              <a:rPr lang="en-US" sz="11200" b="1" dirty="0" smtClean="0">
                <a:solidFill>
                  <a:srgbClr val="FF0000"/>
                </a:solidFill>
              </a:rPr>
            </a:br>
            <a:endParaRPr lang="en-US" sz="11200" b="1" dirty="0" smtClean="0">
              <a:solidFill>
                <a:srgbClr val="FF0000"/>
              </a:solidFill>
            </a:endParaRPr>
          </a:p>
          <a:p>
            <a:pPr marL="0" indent="0">
              <a:buNone/>
            </a:pPr>
            <a:r>
              <a:rPr lang="en-US" b="1" dirty="0">
                <a:effectLst/>
              </a:rPr>
              <a:t/>
            </a:r>
            <a:br>
              <a:rPr lang="en-US" b="1" dirty="0">
                <a:effectLst/>
              </a:rPr>
            </a:b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p:cNvPicPr>
            <a:picLocks noChangeAspect="1"/>
          </p:cNvPicPr>
          <p:nvPr/>
        </p:nvPicPr>
        <p:blipFill rotWithShape="1">
          <a:blip r:embed="rId6"/>
          <a:srcRect l="70667" t="25201" r="18666" b="15539"/>
          <a:stretch/>
        </p:blipFill>
        <p:spPr>
          <a:xfrm>
            <a:off x="6675783" y="398280"/>
            <a:ext cx="1981200" cy="2381250"/>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6181144" y="397923"/>
            <a:ext cx="448613" cy="771300"/>
          </a:xfrm>
          <a:prstGeom prst="rect">
            <a:avLst/>
          </a:prstGeom>
          <a:noFill/>
        </p:spPr>
      </p:pic>
    </p:spTree>
    <p:extLst>
      <p:ext uri="{BB962C8B-B14F-4D97-AF65-F5344CB8AC3E}">
        <p14:creationId xmlns:p14="http://schemas.microsoft.com/office/powerpoint/2010/main" val="2120383346"/>
      </p:ext>
    </p:extLst>
  </p:cSld>
  <p:clrMapOvr>
    <a:masterClrMapping/>
  </p:clrMapOvr>
  <mc:AlternateContent xmlns:mc="http://schemas.openxmlformats.org/markup-compatibility/2006" xmlns:p14="http://schemas.microsoft.com/office/powerpoint/2010/main">
    <mc:Choice Requires="p14">
      <p:transition spd="slow" p14:dur="2000" advTm="55101"/>
    </mc:Choice>
    <mc:Fallback xmlns="">
      <p:transition spd="slow" advTm="5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28" y="202701"/>
            <a:ext cx="8229600" cy="1622364"/>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228600" y="1066800"/>
            <a:ext cx="7924800" cy="5257800"/>
          </a:xfrm>
        </p:spPr>
        <p:txBody>
          <a:bodyPr>
            <a:normAutofit fontScale="25000" lnSpcReduction="20000"/>
          </a:bodyPr>
          <a:lstStyle/>
          <a:p>
            <a:r>
              <a:rPr lang="en-US" sz="9600" b="1" dirty="0" smtClean="0">
                <a:solidFill>
                  <a:srgbClr val="FF0000"/>
                </a:solidFill>
              </a:rPr>
              <a:t>Note:  NEW in FY 2017 </a:t>
            </a:r>
            <a:br>
              <a:rPr lang="en-US" sz="9600" b="1" dirty="0" smtClean="0">
                <a:solidFill>
                  <a:srgbClr val="FF0000"/>
                </a:solidFill>
              </a:rPr>
            </a:br>
            <a:r>
              <a:rPr lang="en-US" sz="9600" b="1" dirty="0" smtClean="0">
                <a:solidFill>
                  <a:srgbClr val="FF0000"/>
                </a:solidFill>
              </a:rPr>
              <a:t>(for requests received 7/1/16 on)</a:t>
            </a:r>
          </a:p>
          <a:p>
            <a:pPr marL="342900" lvl="1" indent="0">
              <a:buNone/>
            </a:pPr>
            <a:endParaRPr lang="en-US" sz="5900" b="1" dirty="0">
              <a:solidFill>
                <a:srgbClr val="FF0000"/>
              </a:solidFill>
            </a:endParaRPr>
          </a:p>
          <a:p>
            <a:pPr lvl="1"/>
            <a:r>
              <a:rPr lang="en-US" sz="11200" b="1" dirty="0" smtClean="0">
                <a:solidFill>
                  <a:srgbClr val="FF0000"/>
                </a:solidFill>
              </a:rPr>
              <a:t>#15 Fee waivers:</a:t>
            </a:r>
          </a:p>
          <a:p>
            <a:pPr marL="342900" lvl="1" indent="0">
              <a:buNone/>
            </a:pPr>
            <a:endParaRPr lang="en-US" sz="5900" b="1" dirty="0" smtClean="0">
              <a:solidFill>
                <a:srgbClr val="FF0000"/>
              </a:solidFill>
            </a:endParaRPr>
          </a:p>
          <a:p>
            <a:pPr lvl="2"/>
            <a:r>
              <a:rPr lang="en-US" sz="11200" dirty="0" smtClean="0">
                <a:effectLst/>
              </a:rPr>
              <a:t>$30 fee waivers </a:t>
            </a:r>
            <a:r>
              <a:rPr lang="en-US" sz="11200" b="1" dirty="0" smtClean="0">
                <a:effectLst/>
              </a:rPr>
              <a:t>automatically</a:t>
            </a:r>
            <a:r>
              <a:rPr lang="en-US" sz="11200" dirty="0" smtClean="0">
                <a:effectLst/>
              </a:rPr>
              <a:t> </a:t>
            </a:r>
          </a:p>
          <a:p>
            <a:pPr marL="685800" lvl="2" indent="0">
              <a:buNone/>
            </a:pPr>
            <a:r>
              <a:rPr lang="en-US" sz="11200" dirty="0" smtClean="0">
                <a:effectLst/>
              </a:rPr>
              <a:t>  displayed in column AB when SRS</a:t>
            </a:r>
          </a:p>
          <a:p>
            <a:pPr marL="685800" lvl="2" indent="0">
              <a:buNone/>
            </a:pPr>
            <a:r>
              <a:rPr lang="en-US" sz="11200" dirty="0" smtClean="0">
                <a:effectLst/>
              </a:rPr>
              <a:t>  hours have been entered.  </a:t>
            </a:r>
          </a:p>
          <a:p>
            <a:pPr lvl="2"/>
            <a:endParaRPr lang="en-US" sz="11200" dirty="0" smtClean="0">
              <a:effectLst/>
            </a:endParaRPr>
          </a:p>
          <a:p>
            <a:pPr lvl="2"/>
            <a:r>
              <a:rPr lang="en-US" sz="11200" dirty="0" smtClean="0">
                <a:effectLst/>
              </a:rPr>
              <a:t>Log </a:t>
            </a:r>
            <a:r>
              <a:rPr lang="en-US" sz="11200" b="1" dirty="0" smtClean="0">
                <a:effectLst/>
              </a:rPr>
              <a:t>automatically</a:t>
            </a:r>
            <a:r>
              <a:rPr lang="en-US" sz="11200" dirty="0" smtClean="0">
                <a:effectLst/>
              </a:rPr>
              <a:t> shows $0.00 in </a:t>
            </a:r>
            <a:br>
              <a:rPr lang="en-US" sz="11200" dirty="0" smtClean="0">
                <a:effectLst/>
              </a:rPr>
            </a:br>
            <a:r>
              <a:rPr lang="en-US" sz="11200" dirty="0" smtClean="0">
                <a:effectLst/>
              </a:rPr>
              <a:t>the purple colored boxes in columns  </a:t>
            </a:r>
            <a:br>
              <a:rPr lang="en-US" sz="11200" dirty="0" smtClean="0">
                <a:effectLst/>
              </a:rPr>
            </a:br>
            <a:r>
              <a:rPr lang="en-US" sz="11200" dirty="0" smtClean="0">
                <a:effectLst/>
              </a:rPr>
              <a:t>AB and AC because no fee waivers are </a:t>
            </a:r>
            <a:br>
              <a:rPr lang="en-US" sz="11200" dirty="0" smtClean="0">
                <a:effectLst/>
              </a:rPr>
            </a:br>
            <a:r>
              <a:rPr lang="en-US" sz="11200" dirty="0" smtClean="0"/>
              <a:t>granted </a:t>
            </a:r>
            <a:r>
              <a:rPr lang="en-US" sz="11200" dirty="0" smtClean="0">
                <a:effectLst/>
              </a:rPr>
              <a:t>for </a:t>
            </a:r>
            <a:r>
              <a:rPr lang="en-US" sz="11200" u="sng" dirty="0" smtClean="0">
                <a:effectLst/>
              </a:rPr>
              <a:t>personal</a:t>
            </a:r>
            <a:r>
              <a:rPr lang="en-US" sz="11200" dirty="0" smtClean="0">
                <a:effectLst/>
              </a:rPr>
              <a:t> record requests.</a:t>
            </a:r>
          </a:p>
          <a:p>
            <a:pPr lvl="2"/>
            <a:endParaRPr lang="en-US" sz="11200" dirty="0" smtClean="0">
              <a:effectLst/>
            </a:endParaRPr>
          </a:p>
          <a:p>
            <a:pPr lvl="2"/>
            <a:r>
              <a:rPr lang="en-US" sz="11200" dirty="0">
                <a:effectLst/>
              </a:rPr>
              <a:t>Entered </a:t>
            </a:r>
            <a:r>
              <a:rPr lang="en-US" sz="11200" b="1" u="sng" dirty="0">
                <a:effectLst/>
              </a:rPr>
              <a:t>one</a:t>
            </a:r>
            <a:r>
              <a:rPr lang="en-US" sz="11200" dirty="0">
                <a:effectLst/>
              </a:rPr>
              <a:t> “x” in column AC if </a:t>
            </a:r>
            <a:r>
              <a:rPr lang="en-US" sz="11200" b="1" dirty="0" smtClean="0">
                <a:effectLst/>
              </a:rPr>
              <a:t>a </a:t>
            </a:r>
            <a:r>
              <a:rPr lang="en-US" sz="11200" b="1" dirty="0">
                <a:effectLst/>
              </a:rPr>
              <a:t>$60 public interest fee waiver</a:t>
            </a:r>
            <a:r>
              <a:rPr lang="en-US" sz="11200" dirty="0">
                <a:effectLst/>
              </a:rPr>
              <a:t> was </a:t>
            </a:r>
            <a:r>
              <a:rPr lang="en-US" sz="11200" dirty="0" smtClean="0">
                <a:effectLst/>
              </a:rPr>
              <a:t>granted </a:t>
            </a:r>
            <a:r>
              <a:rPr lang="en-US" sz="11200" dirty="0">
                <a:effectLst/>
              </a:rPr>
              <a:t>and SRS was conducted.  </a:t>
            </a:r>
            <a:r>
              <a:rPr lang="en-US" sz="5900" dirty="0" smtClean="0">
                <a:effectLst/>
              </a:rPr>
              <a:t/>
            </a:r>
            <a:br>
              <a:rPr lang="en-US" sz="5900" dirty="0" smtClean="0">
                <a:effectLst/>
              </a:rPr>
            </a:br>
            <a:endParaRPr lang="en-US" sz="5900" b="1" dirty="0" smtClean="0">
              <a:solidFill>
                <a:srgbClr val="FF0000"/>
              </a:solidFill>
            </a:endParaRPr>
          </a:p>
          <a:p>
            <a:pPr marL="0" indent="0">
              <a:buNone/>
            </a:pPr>
            <a:endParaRPr lang="en-US" sz="2800" dirty="0" smtClean="0">
              <a:effectLst/>
            </a:endParaRPr>
          </a:p>
          <a:p>
            <a:pPr marL="0" indent="0">
              <a:buNone/>
            </a:pPr>
            <a:r>
              <a:rPr lang="en-US" dirty="0" smtClean="0"/>
              <a:t/>
            </a:r>
            <a:br>
              <a:rPr lang="en-US" dirty="0" smtClean="0"/>
            </a:br>
            <a:endParaRPr lang="en-US" dirty="0" smtClean="0"/>
          </a:p>
        </p:txBody>
      </p:sp>
      <p:pic>
        <p:nvPicPr>
          <p:cNvPr id="8" name="Picture 7" descr="https://encrypted-tbn2.google.com/images?q=tbn:ANd9GcQh22D-SJ4dWwnJgqMdVceXCLeVwz00f6FHuf0JIrgxfkYCS73U"/>
          <p:cNvPicPr>
            <a:picLocks noChangeAspect="1" noChangeArrowheads="1"/>
          </p:cNvPicPr>
          <p:nvPr/>
        </p:nvPicPr>
        <p:blipFill>
          <a:blip r:embed="rId5" cstate="print"/>
          <a:srcRect/>
          <a:stretch>
            <a:fillRect/>
          </a:stretch>
        </p:blipFill>
        <p:spPr bwMode="auto">
          <a:xfrm rot="16200000">
            <a:off x="5899631" y="160974"/>
            <a:ext cx="513359" cy="882618"/>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6" name="Picture 5"/>
          <p:cNvPicPr>
            <a:picLocks noChangeAspect="1"/>
          </p:cNvPicPr>
          <p:nvPr/>
        </p:nvPicPr>
        <p:blipFill rotWithShape="1">
          <a:blip r:embed="rId7"/>
          <a:srcRect l="52225" t="22135" r="41549" b="8690"/>
          <a:stretch/>
        </p:blipFill>
        <p:spPr>
          <a:xfrm>
            <a:off x="6693768" y="202701"/>
            <a:ext cx="1864360" cy="4078568"/>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5" cstate="print"/>
          <a:srcRect/>
          <a:stretch>
            <a:fillRect/>
          </a:stretch>
        </p:blipFill>
        <p:spPr bwMode="auto">
          <a:xfrm rot="5400000">
            <a:off x="8454525" y="3582945"/>
            <a:ext cx="313515" cy="539025"/>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5" cstate="print"/>
          <a:srcRect/>
          <a:stretch>
            <a:fillRect/>
          </a:stretch>
        </p:blipFill>
        <p:spPr bwMode="auto">
          <a:xfrm rot="8232252">
            <a:off x="8174085" y="4031348"/>
            <a:ext cx="337958" cy="581051"/>
          </a:xfrm>
          <a:prstGeom prst="rect">
            <a:avLst/>
          </a:prstGeom>
          <a:noFill/>
        </p:spPr>
      </p:pic>
    </p:spTree>
    <p:extLst>
      <p:ext uri="{BB962C8B-B14F-4D97-AF65-F5344CB8AC3E}">
        <p14:creationId xmlns:p14="http://schemas.microsoft.com/office/powerpoint/2010/main" val="3741765449"/>
      </p:ext>
    </p:extLst>
  </p:cSld>
  <p:clrMapOvr>
    <a:masterClrMapping/>
  </p:clrMapOvr>
  <mc:AlternateContent xmlns:mc="http://schemas.openxmlformats.org/markup-compatibility/2006" xmlns:p14="http://schemas.microsoft.com/office/powerpoint/2010/main">
    <mc:Choice Requires="p14">
      <p:transition spd="slow" p14:dur="2000" advTm="43666"/>
    </mc:Choice>
    <mc:Fallback xmlns="">
      <p:transition spd="slow" advTm="4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05800" cy="1295400"/>
          </a:xfrm>
        </p:spPr>
        <p:txBody>
          <a:bodyPr/>
          <a:lstStyle/>
          <a:p>
            <a:pPr algn="l"/>
            <a:r>
              <a:rPr lang="en-US" dirty="0" smtClean="0"/>
              <a:t>Overview</a:t>
            </a:r>
            <a:br>
              <a:rPr lang="en-US" dirty="0" smtClean="0"/>
            </a:br>
            <a:endParaRPr lang="en-US" dirty="0"/>
          </a:p>
        </p:txBody>
      </p:sp>
      <p:sp>
        <p:nvSpPr>
          <p:cNvPr id="3" name="Content Placeholder 2"/>
          <p:cNvSpPr>
            <a:spLocks noGrp="1"/>
          </p:cNvSpPr>
          <p:nvPr>
            <p:ph idx="1"/>
          </p:nvPr>
        </p:nvSpPr>
        <p:spPr>
          <a:xfrm>
            <a:off x="381000" y="1676400"/>
            <a:ext cx="8229600" cy="4800600"/>
          </a:xfrm>
        </p:spPr>
        <p:txBody>
          <a:bodyPr>
            <a:normAutofit fontScale="92500" lnSpcReduction="10000"/>
          </a:bodyPr>
          <a:lstStyle/>
          <a:p>
            <a:pPr marL="0" indent="0">
              <a:buNone/>
            </a:pPr>
            <a:r>
              <a:rPr lang="en-US" sz="3600" b="1" dirty="0" smtClean="0">
                <a:solidFill>
                  <a:srgbClr val="FF0000"/>
                </a:solidFill>
              </a:rPr>
              <a:t>What’s New?</a:t>
            </a:r>
            <a:r>
              <a:rPr lang="en-US" sz="3600" dirty="0" smtClean="0"/>
              <a:t>  </a:t>
            </a:r>
          </a:p>
          <a:p>
            <a:pPr marL="0" indent="0">
              <a:buNone/>
            </a:pPr>
            <a:r>
              <a:rPr lang="en-US" dirty="0" smtClean="0"/>
              <a:t/>
            </a:r>
            <a:br>
              <a:rPr lang="en-US" dirty="0" smtClean="0"/>
            </a:br>
            <a:r>
              <a:rPr lang="en-US" sz="3000" dirty="0" smtClean="0"/>
              <a:t>First, to improve and streamline the reporting process for agencies, </a:t>
            </a:r>
            <a:r>
              <a:rPr lang="en-US" sz="3000" b="1" dirty="0" smtClean="0"/>
              <a:t>OIP will be uploading </a:t>
            </a:r>
            <a:r>
              <a:rPr lang="en-US" sz="3000" dirty="0" smtClean="0"/>
              <a:t>the totals from all agency Logs to the Master Log on data.hawaii.gov, relieving the agencies of this task.</a:t>
            </a:r>
          </a:p>
          <a:p>
            <a:pPr marL="0" indent="0">
              <a:buNone/>
            </a:pPr>
            <a:endParaRPr lang="en-US" sz="3000" dirty="0" smtClean="0"/>
          </a:p>
          <a:p>
            <a:pPr lvl="1"/>
            <a:r>
              <a:rPr lang="en-US" sz="3000" dirty="0" smtClean="0"/>
              <a:t>Beginning in July 2016, agencies will submit their UIPA Logs to OIP.</a:t>
            </a:r>
          </a:p>
          <a:p>
            <a:pPr lvl="1"/>
            <a:r>
              <a:rPr lang="en-US" sz="3000" dirty="0" smtClean="0"/>
              <a:t>OIP will review and upload the totals onto data.hawaii.gov</a:t>
            </a:r>
            <a:br>
              <a:rPr lang="en-US" sz="3000" dirty="0" smtClean="0"/>
            </a:br>
            <a:r>
              <a:rPr lang="en-US" sz="3000" dirty="0" smtClean="0"/>
              <a:t/>
            </a:r>
            <a:br>
              <a:rPr lang="en-US" sz="3000" dirty="0" smtClean="0"/>
            </a:br>
            <a:endParaRPr lang="en-US" sz="3000" dirty="0" smtClean="0"/>
          </a:p>
        </p:txBody>
      </p:sp>
      <p:pic>
        <p:nvPicPr>
          <p:cNvPr id="4" name="Picture 2" descr="https://encrypted-tbn1.google.com/images?q=tbn:ANd9GcR_BjcLGhYDIY-H4czpbc4ziLQC6p0Sfv3YwvsurWxoWlKBKr87VQ"/>
          <p:cNvPicPr>
            <a:picLocks noChangeAspect="1" noChangeArrowheads="1"/>
          </p:cNvPicPr>
          <p:nvPr/>
        </p:nvPicPr>
        <p:blipFill>
          <a:blip r:embed="rId5" cstate="print"/>
          <a:srcRect/>
          <a:stretch>
            <a:fillRect/>
          </a:stretch>
        </p:blipFill>
        <p:spPr bwMode="auto">
          <a:xfrm>
            <a:off x="6172200" y="445294"/>
            <a:ext cx="2221302" cy="1471612"/>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0641795"/>
      </p:ext>
    </p:extLst>
  </p:cSld>
  <p:clrMapOvr>
    <a:masterClrMapping/>
  </p:clrMapOvr>
  <mc:AlternateContent xmlns:mc="http://schemas.openxmlformats.org/markup-compatibility/2006" xmlns:p14="http://schemas.microsoft.com/office/powerpoint/2010/main">
    <mc:Choice Requires="p14">
      <p:transition spd="slow" p14:dur="2000" advTm="47505"/>
    </mc:Choice>
    <mc:Fallback xmlns="">
      <p:transition spd="slow" advTm="4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304800" y="2438400"/>
            <a:ext cx="5166360" cy="3962400"/>
          </a:xfrm>
        </p:spPr>
        <p:txBody>
          <a:bodyPr>
            <a:normAutofit fontScale="92500" lnSpcReduction="10000"/>
          </a:bodyPr>
          <a:lstStyle/>
          <a:p>
            <a:r>
              <a:rPr lang="en-US" sz="2800" b="1" dirty="0" smtClean="0">
                <a:solidFill>
                  <a:srgbClr val="FF0000"/>
                </a:solidFill>
              </a:rPr>
              <a:t>#16  Copy/delivery costs:</a:t>
            </a: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lvl="1"/>
            <a:r>
              <a:rPr lang="en-US" sz="3600" dirty="0" smtClean="0">
                <a:effectLst/>
              </a:rPr>
              <a:t>The</a:t>
            </a:r>
            <a:r>
              <a:rPr lang="en-US" sz="3600" b="1" dirty="0" smtClean="0">
                <a:effectLst/>
              </a:rPr>
              <a:t> net</a:t>
            </a:r>
            <a:r>
              <a:rPr lang="en-US" sz="3600" dirty="0" smtClean="0">
                <a:effectLst/>
              </a:rPr>
              <a:t> </a:t>
            </a:r>
            <a:r>
              <a:rPr lang="en-US" sz="3600" b="1" dirty="0">
                <a:effectLst/>
              </a:rPr>
              <a:t>chargeable </a:t>
            </a:r>
            <a:r>
              <a:rPr lang="en-US" sz="3600" dirty="0" smtClean="0">
                <a:effectLst/>
              </a:rPr>
              <a:t>copy </a:t>
            </a:r>
            <a:r>
              <a:rPr lang="en-US" sz="3600" dirty="0">
                <a:effectLst/>
              </a:rPr>
              <a:t>and delivery </a:t>
            </a:r>
            <a:r>
              <a:rPr lang="en-US" sz="3600" dirty="0" smtClean="0">
                <a:effectLst/>
              </a:rPr>
              <a:t>costs in </a:t>
            </a:r>
            <a:r>
              <a:rPr lang="en-US" sz="3600" dirty="0">
                <a:effectLst/>
              </a:rPr>
              <a:t>column </a:t>
            </a:r>
            <a:r>
              <a:rPr lang="en-US" sz="3600" b="1" dirty="0">
                <a:effectLst/>
              </a:rPr>
              <a:t>AG</a:t>
            </a:r>
            <a:r>
              <a:rPr lang="en-US" sz="3600" dirty="0">
                <a:effectLst/>
              </a:rPr>
              <a:t> </a:t>
            </a:r>
            <a:r>
              <a:rPr lang="en-US" sz="3600" b="1" dirty="0" smtClean="0">
                <a:effectLst/>
              </a:rPr>
              <a:t>do not exceed </a:t>
            </a:r>
            <a:r>
              <a:rPr lang="en-US" sz="3600" dirty="0" smtClean="0">
                <a:effectLst/>
              </a:rPr>
              <a:t>the </a:t>
            </a:r>
            <a:r>
              <a:rPr lang="en-US" sz="3600" b="1" dirty="0">
                <a:effectLst/>
              </a:rPr>
              <a:t>gross</a:t>
            </a:r>
            <a:r>
              <a:rPr lang="en-US" sz="3600" dirty="0">
                <a:effectLst/>
              </a:rPr>
              <a:t> </a:t>
            </a:r>
            <a:r>
              <a:rPr lang="en-US" sz="3600" b="1" dirty="0">
                <a:effectLst/>
              </a:rPr>
              <a:t>incurred </a:t>
            </a:r>
            <a:r>
              <a:rPr lang="en-US" sz="3600" dirty="0" smtClean="0">
                <a:effectLst/>
              </a:rPr>
              <a:t>copy and delivery </a:t>
            </a:r>
            <a:r>
              <a:rPr lang="en-US" sz="3600" dirty="0">
                <a:effectLst/>
              </a:rPr>
              <a:t>costs </a:t>
            </a:r>
            <a:r>
              <a:rPr lang="en-US" sz="3600" dirty="0" smtClean="0">
                <a:effectLst/>
              </a:rPr>
              <a:t>in </a:t>
            </a:r>
            <a:r>
              <a:rPr lang="en-US" sz="3600" dirty="0">
                <a:effectLst/>
              </a:rPr>
              <a:t>column </a:t>
            </a:r>
            <a:r>
              <a:rPr lang="en-US" sz="3600" b="1" dirty="0" smtClean="0">
                <a:effectLst/>
              </a:rPr>
              <a:t>AF.</a:t>
            </a:r>
            <a:r>
              <a:rPr lang="en-US" sz="3600" dirty="0" smtClean="0">
                <a:effectLst/>
              </a:rPr>
              <a:t>  </a:t>
            </a:r>
            <a:endParaRPr lang="en-US" sz="3600" dirty="0">
              <a:effectLst/>
            </a:endParaRPr>
          </a:p>
          <a:p>
            <a:pPr marL="457200" lvl="1" indent="0">
              <a:buNone/>
            </a:pPr>
            <a:r>
              <a:rPr lang="en-US" sz="3600" b="1" dirty="0">
                <a:effectLst/>
              </a:rPr>
              <a:t/>
            </a:r>
            <a:br>
              <a:rPr lang="en-US" sz="3600" b="1" dirty="0">
                <a:effectLst/>
              </a:rPr>
            </a:br>
            <a:endParaRPr lang="en-US" sz="3600"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rotWithShape="1">
          <a:blip r:embed="rId6"/>
          <a:srcRect l="67018" t="16649" r="23259" b="10624"/>
          <a:stretch/>
        </p:blipFill>
        <p:spPr>
          <a:xfrm>
            <a:off x="5638800" y="316266"/>
            <a:ext cx="2286000" cy="4572000"/>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4402128" flipH="1">
            <a:off x="5474012" y="4631755"/>
            <a:ext cx="556863" cy="734466"/>
          </a:xfrm>
          <a:prstGeom prst="rect">
            <a:avLst/>
          </a:prstGeom>
          <a:noFill/>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721013">
            <a:off x="7838181" y="4728346"/>
            <a:ext cx="508516" cy="652932"/>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723658" flipH="1">
            <a:off x="5198245" y="345818"/>
            <a:ext cx="545828" cy="719912"/>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3555045">
            <a:off x="7816813" y="358566"/>
            <a:ext cx="548849" cy="704719"/>
          </a:xfrm>
          <a:prstGeom prst="rect">
            <a:avLst/>
          </a:prstGeom>
          <a:noFill/>
        </p:spPr>
      </p:pic>
    </p:spTree>
    <p:extLst>
      <p:ext uri="{BB962C8B-B14F-4D97-AF65-F5344CB8AC3E}">
        <p14:creationId xmlns:p14="http://schemas.microsoft.com/office/powerpoint/2010/main" val="3938751268"/>
      </p:ext>
    </p:extLst>
  </p:cSld>
  <p:clrMapOvr>
    <a:masterClrMapping/>
  </p:clrMapOvr>
  <mc:AlternateContent xmlns:mc="http://schemas.openxmlformats.org/markup-compatibility/2006" xmlns:p14="http://schemas.microsoft.com/office/powerpoint/2010/main">
    <mc:Choice Requires="p14">
      <p:transition spd="slow" p14:dur="2000" advTm="34819"/>
    </mc:Choice>
    <mc:Fallback xmlns="">
      <p:transition spd="slow" advTm="3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64098"/>
          </a:xfrm>
        </p:spPr>
        <p:txBody>
          <a:bodyPr>
            <a:normAutofit fontScale="90000"/>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41767" y="1752599"/>
            <a:ext cx="5273233" cy="4413137"/>
          </a:xfrm>
        </p:spPr>
        <p:txBody>
          <a:bodyPr>
            <a:normAutofit fontScale="92500" lnSpcReduction="20000"/>
          </a:bodyPr>
          <a:lstStyle/>
          <a:p>
            <a:r>
              <a:rPr lang="en-US" sz="2800" b="1" dirty="0" smtClean="0">
                <a:solidFill>
                  <a:srgbClr val="FF0000"/>
                </a:solidFill>
              </a:rPr>
              <a:t>#17  Total fees and costs</a:t>
            </a:r>
            <a:r>
              <a:rPr lang="en-US" sz="2800" b="1" dirty="0">
                <a:solidFill>
                  <a:srgbClr val="FF0000"/>
                </a:solidFill>
              </a:rPr>
              <a:t/>
            </a:r>
            <a:br>
              <a:rPr lang="en-US" sz="2800" b="1" dirty="0">
                <a:solidFill>
                  <a:srgbClr val="FF0000"/>
                </a:solidFill>
              </a:rPr>
            </a:br>
            <a:r>
              <a:rPr lang="en-US" sz="2800" b="1" dirty="0" smtClean="0">
                <a:solidFill>
                  <a:srgbClr val="FF0000"/>
                </a:solidFill>
              </a:rPr>
              <a:t>paid by requester:</a:t>
            </a:r>
            <a:r>
              <a:rPr lang="en-US" b="1" dirty="0" smtClean="0">
                <a:solidFill>
                  <a:srgbClr val="FF0000"/>
                </a:solidFill>
              </a:rPr>
              <a:t/>
            </a:r>
            <a:br>
              <a:rPr lang="en-US" b="1" dirty="0" smtClean="0">
                <a:solidFill>
                  <a:srgbClr val="FF0000"/>
                </a:solidFill>
              </a:rPr>
            </a:br>
            <a:endParaRPr lang="en-US" b="1" dirty="0" smtClean="0">
              <a:solidFill>
                <a:srgbClr val="FF0000"/>
              </a:solidFill>
            </a:endParaRPr>
          </a:p>
          <a:p>
            <a:pPr lvl="1"/>
            <a:r>
              <a:rPr lang="en-US" sz="3600" dirty="0" smtClean="0">
                <a:effectLst/>
              </a:rPr>
              <a:t>The amount </a:t>
            </a:r>
            <a:r>
              <a:rPr lang="en-US" sz="3600" b="1" dirty="0" smtClean="0">
                <a:effectLst/>
              </a:rPr>
              <a:t>actually paid </a:t>
            </a:r>
            <a:r>
              <a:rPr lang="en-US" sz="3600" dirty="0" smtClean="0">
                <a:effectLst/>
              </a:rPr>
              <a:t>by the Requester in </a:t>
            </a:r>
            <a:r>
              <a:rPr lang="en-US" sz="3600" dirty="0">
                <a:effectLst/>
              </a:rPr>
              <a:t>column </a:t>
            </a:r>
            <a:r>
              <a:rPr lang="en-US" sz="3600" b="1" dirty="0" smtClean="0">
                <a:effectLst/>
              </a:rPr>
              <a:t>AH</a:t>
            </a:r>
            <a:r>
              <a:rPr lang="en-US" sz="3600" dirty="0" smtClean="0">
                <a:effectLst/>
              </a:rPr>
              <a:t> </a:t>
            </a:r>
            <a:r>
              <a:rPr lang="en-US" sz="3600" b="1" dirty="0" smtClean="0">
                <a:effectLst/>
              </a:rPr>
              <a:t>does not exceed</a:t>
            </a:r>
            <a:r>
              <a:rPr lang="en-US" sz="3600" dirty="0" smtClean="0">
                <a:effectLst/>
              </a:rPr>
              <a:t> the </a:t>
            </a:r>
            <a:r>
              <a:rPr lang="en-US" sz="3600" b="1" dirty="0" smtClean="0">
                <a:effectLst/>
              </a:rPr>
              <a:t>net fees and costs chargeable </a:t>
            </a:r>
            <a:r>
              <a:rPr lang="en-US" sz="3600" dirty="0" smtClean="0">
                <a:effectLst/>
              </a:rPr>
              <a:t>that the Log automatically calculated in Column </a:t>
            </a:r>
            <a:r>
              <a:rPr lang="en-US" sz="3600" b="1" dirty="0" smtClean="0">
                <a:effectLst/>
              </a:rPr>
              <a:t>AI</a:t>
            </a:r>
            <a:r>
              <a:rPr lang="en-US" sz="3600" dirty="0" smtClean="0">
                <a:effectLst/>
              </a:rPr>
              <a:t>.</a:t>
            </a:r>
            <a:endParaRPr lang="en-US" sz="3600" dirty="0">
              <a:effectLst/>
            </a:endParaRPr>
          </a:p>
          <a:p>
            <a:endParaRPr lang="en-US" sz="3600" dirty="0">
              <a:effectLst/>
            </a:endParaRPr>
          </a:p>
          <a:p>
            <a:pPr marL="457200" lvl="1" indent="0">
              <a:buNone/>
            </a:pPr>
            <a:r>
              <a:rPr lang="en-US" b="1" dirty="0">
                <a:effectLst/>
              </a:rPr>
              <a:t/>
            </a:r>
            <a:br>
              <a:rPr lang="en-US" b="1" dirty="0">
                <a:effectLst/>
              </a:rPr>
            </a:b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p:cNvPicPr>
            <a:picLocks noChangeAspect="1"/>
          </p:cNvPicPr>
          <p:nvPr/>
        </p:nvPicPr>
        <p:blipFill rotWithShape="1">
          <a:blip r:embed="rId6"/>
          <a:srcRect l="34541" t="24738" r="57901" b="15571"/>
          <a:stretch/>
        </p:blipFill>
        <p:spPr>
          <a:xfrm>
            <a:off x="6019800" y="304801"/>
            <a:ext cx="2441713" cy="5257800"/>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103838">
            <a:off x="5476659" y="276020"/>
            <a:ext cx="476682" cy="819559"/>
          </a:xfrm>
          <a:prstGeom prst="rect">
            <a:avLst/>
          </a:prstGeom>
          <a:noFill/>
        </p:spPr>
      </p:pic>
    </p:spTree>
    <p:extLst>
      <p:ext uri="{BB962C8B-B14F-4D97-AF65-F5344CB8AC3E}">
        <p14:creationId xmlns:p14="http://schemas.microsoft.com/office/powerpoint/2010/main" val="2872605314"/>
      </p:ext>
    </p:extLst>
  </p:cSld>
  <p:clrMapOvr>
    <a:masterClrMapping/>
  </p:clrMapOvr>
  <mc:AlternateContent xmlns:mc="http://schemas.openxmlformats.org/markup-compatibility/2006" xmlns:p14="http://schemas.microsoft.com/office/powerpoint/2010/main">
    <mc:Choice Requires="p14">
      <p:transition spd="slow" p14:dur="2000" advTm="23776"/>
    </mc:Choice>
    <mc:Fallback xmlns="">
      <p:transition spd="slow" advTm="2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22" y="1524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301978" y="1219200"/>
            <a:ext cx="8540044" cy="4800600"/>
          </a:xfrm>
        </p:spPr>
        <p:txBody>
          <a:bodyPr>
            <a:normAutofit fontScale="25000" lnSpcReduction="20000"/>
          </a:bodyPr>
          <a:lstStyle/>
          <a:p>
            <a:endParaRPr lang="en-US" sz="4500" b="1" dirty="0">
              <a:solidFill>
                <a:srgbClr val="FF0000"/>
              </a:solidFill>
            </a:endParaRPr>
          </a:p>
          <a:p>
            <a:r>
              <a:rPr lang="en-US" sz="9800" b="1" dirty="0" smtClean="0">
                <a:solidFill>
                  <a:srgbClr val="FF0000"/>
                </a:solidFill>
              </a:rPr>
              <a:t>Instructions</a:t>
            </a:r>
          </a:p>
          <a:p>
            <a:endParaRPr lang="en-US" sz="4500" b="1" dirty="0">
              <a:solidFill>
                <a:srgbClr val="FF0000"/>
              </a:solidFill>
            </a:endParaRPr>
          </a:p>
          <a:p>
            <a:endParaRPr lang="en-US" sz="2800" b="1" dirty="0" smtClean="0">
              <a:solidFill>
                <a:srgbClr val="FF0000"/>
              </a:solidFill>
            </a:endParaRPr>
          </a:p>
          <a:p>
            <a:pPr lvl="1"/>
            <a:r>
              <a:rPr lang="en-US" sz="11200" b="1" dirty="0" smtClean="0">
                <a:solidFill>
                  <a:schemeClr val="tx1">
                    <a:lumMod val="95000"/>
                  </a:schemeClr>
                </a:solidFill>
                <a:latin typeface="Garamond" panose="02020404030301010803" pitchFamily="18" charset="0"/>
              </a:rPr>
              <a:t>Before</a:t>
            </a:r>
            <a:r>
              <a:rPr lang="en-US" sz="11200" b="1" dirty="0" smtClean="0">
                <a:solidFill>
                  <a:srgbClr val="FF0000"/>
                </a:solidFill>
                <a:latin typeface="Garamond" panose="02020404030301010803" pitchFamily="18" charset="0"/>
              </a:rPr>
              <a:t> </a:t>
            </a:r>
            <a:r>
              <a:rPr lang="en-US" sz="11200" dirty="0" smtClean="0">
                <a:effectLst/>
                <a:latin typeface="Garamond" panose="02020404030301010803" pitchFamily="18" charset="0"/>
                <a:ea typeface="Calibri" panose="020F0502020204030204" pitchFamily="34" charset="0"/>
              </a:rPr>
              <a:t>submitting to OIP your agency’s completed UIPA Record Request Log for FY 2016, please review the data entries, </a:t>
            </a:r>
            <a:r>
              <a:rPr lang="en-US" sz="11200" b="1" dirty="0" smtClean="0">
                <a:effectLst/>
                <a:latin typeface="Garamond" panose="02020404030301010803" pitchFamily="18" charset="0"/>
                <a:ea typeface="Calibri" panose="020F0502020204030204" pitchFamily="34" charset="0"/>
              </a:rPr>
              <a:t>correct any </a:t>
            </a:r>
            <a:r>
              <a:rPr lang="en-US" sz="11200" b="1" dirty="0" smtClean="0">
                <a:latin typeface="Garamond" panose="02020404030301010803" pitchFamily="18" charset="0"/>
                <a:ea typeface="Calibri" panose="020F0502020204030204" pitchFamily="34" charset="0"/>
              </a:rPr>
              <a:t>data entry</a:t>
            </a:r>
            <a:r>
              <a:rPr lang="en-US" sz="11200" b="1" dirty="0" smtClean="0">
                <a:effectLst/>
                <a:latin typeface="Garamond" panose="02020404030301010803" pitchFamily="18" charset="0"/>
                <a:ea typeface="Calibri" panose="020F0502020204030204" pitchFamily="34" charset="0"/>
              </a:rPr>
              <a:t> errors</a:t>
            </a:r>
            <a:r>
              <a:rPr lang="en-US" sz="11200" dirty="0" smtClean="0">
                <a:effectLst/>
                <a:latin typeface="Garamond" panose="02020404030301010803" pitchFamily="18" charset="0"/>
                <a:ea typeface="Calibri" panose="020F0502020204030204" pitchFamily="34" charset="0"/>
              </a:rPr>
              <a:t>, and complete this checklist. </a:t>
            </a:r>
            <a:br>
              <a:rPr lang="en-US" sz="11200" dirty="0" smtClean="0">
                <a:effectLst/>
                <a:latin typeface="Garamond" panose="02020404030301010803" pitchFamily="18" charset="0"/>
                <a:ea typeface="Calibri" panose="020F0502020204030204" pitchFamily="34" charset="0"/>
              </a:rPr>
            </a:br>
            <a:endParaRPr lang="en-US" sz="11200" dirty="0" smtClean="0">
              <a:effectLst/>
              <a:latin typeface="Garamond" panose="02020404030301010803" pitchFamily="18" charset="0"/>
              <a:ea typeface="Calibri" panose="020F0502020204030204" pitchFamily="34" charset="0"/>
            </a:endParaRPr>
          </a:p>
          <a:p>
            <a:pPr lvl="1"/>
            <a:r>
              <a:rPr lang="en-US" sz="11200" dirty="0" smtClean="0">
                <a:effectLst/>
                <a:latin typeface="Garamond" panose="02020404030301010803" pitchFamily="18" charset="0"/>
                <a:ea typeface="Calibri" panose="020F0502020204030204" pitchFamily="34" charset="0"/>
              </a:rPr>
              <a:t>Please submit your completed </a:t>
            </a:r>
            <a:r>
              <a:rPr lang="en-US" sz="11200" b="1" dirty="0" smtClean="0">
                <a:effectLst/>
                <a:latin typeface="Garamond" panose="02020404030301010803" pitchFamily="18" charset="0"/>
                <a:ea typeface="Calibri" panose="020F0502020204030204" pitchFamily="34" charset="0"/>
              </a:rPr>
              <a:t>Log and Checklist to OIP </a:t>
            </a:r>
            <a:r>
              <a:rPr lang="en-US" sz="11200" dirty="0" smtClean="0">
                <a:effectLst/>
                <a:latin typeface="Garamond" panose="02020404030301010803" pitchFamily="18" charset="0"/>
                <a:ea typeface="Calibri" panose="020F0502020204030204" pitchFamily="34" charset="0"/>
              </a:rPr>
              <a:t>(</a:t>
            </a:r>
            <a:r>
              <a:rPr lang="en-US" sz="11200" b="1" u="sng" dirty="0" smtClean="0">
                <a:solidFill>
                  <a:srgbClr val="0000FF"/>
                </a:solidFill>
                <a:effectLst/>
                <a:latin typeface="Garamond" panose="02020404030301010803" pitchFamily="18" charset="0"/>
                <a:ea typeface="Calibri" panose="020F0502020204030204" pitchFamily="34" charset="0"/>
                <a:hlinkClick r:id="rId5"/>
              </a:rPr>
              <a:t>oip@hawaii.gov</a:t>
            </a:r>
            <a:r>
              <a:rPr lang="en-US" sz="11200" dirty="0" smtClean="0">
                <a:effectLst/>
                <a:latin typeface="Garamond" panose="02020404030301010803" pitchFamily="18" charset="0"/>
                <a:ea typeface="Calibri" panose="020F0502020204030204" pitchFamily="34" charset="0"/>
              </a:rPr>
              <a:t>) by the </a:t>
            </a:r>
            <a:r>
              <a:rPr lang="en-US" sz="11200" b="1" dirty="0" smtClean="0">
                <a:latin typeface="Garamond" panose="02020404030301010803" pitchFamily="18" charset="0"/>
                <a:ea typeface="Calibri" panose="020F0502020204030204" pitchFamily="34" charset="0"/>
              </a:rPr>
              <a:t>January 3</a:t>
            </a:r>
            <a:r>
              <a:rPr lang="en-US" sz="11200" b="1" dirty="0" smtClean="0">
                <a:effectLst/>
                <a:latin typeface="Garamond" panose="02020404030301010803" pitchFamily="18" charset="0"/>
                <a:ea typeface="Calibri" panose="020F0502020204030204" pitchFamily="34" charset="0"/>
              </a:rPr>
              <a:t>1</a:t>
            </a:r>
            <a:r>
              <a:rPr lang="en-US" sz="11200" dirty="0" smtClean="0">
                <a:effectLst/>
                <a:latin typeface="Garamond" panose="02020404030301010803" pitchFamily="18" charset="0"/>
                <a:ea typeface="Calibri" panose="020F0502020204030204" pitchFamily="34" charset="0"/>
              </a:rPr>
              <a:t> and </a:t>
            </a:r>
            <a:r>
              <a:rPr lang="en-US" sz="11200" b="1" dirty="0" smtClean="0">
                <a:effectLst/>
                <a:latin typeface="Garamond" panose="02020404030301010803" pitchFamily="18" charset="0"/>
                <a:ea typeface="Calibri" panose="020F0502020204030204" pitchFamily="34" charset="0"/>
              </a:rPr>
              <a:t>July 31 </a:t>
            </a:r>
            <a:r>
              <a:rPr lang="en-US" sz="11200" dirty="0" smtClean="0">
                <a:effectLst/>
                <a:latin typeface="Garamond" panose="02020404030301010803" pitchFamily="18" charset="0"/>
                <a:ea typeface="Calibri" panose="020F0502020204030204" pitchFamily="34" charset="0"/>
              </a:rPr>
              <a:t>deadlines each year.  </a:t>
            </a:r>
            <a:endParaRPr lang="en-US" sz="11200" dirty="0" smtClean="0">
              <a:latin typeface="Garamond" panose="02020404030301010803" pitchFamily="18" charset="0"/>
              <a:ea typeface="Calibri" panose="020F0502020204030204" pitchFamily="34" charset="0"/>
            </a:endParaRPr>
          </a:p>
          <a:p>
            <a:pPr lvl="1"/>
            <a:endParaRPr lang="en-US" sz="11200" dirty="0" smtClean="0">
              <a:effectLst/>
              <a:latin typeface="Garamond" panose="02020404030301010803" pitchFamily="18" charset="0"/>
              <a:ea typeface="Calibri" panose="020F0502020204030204" pitchFamily="34" charset="0"/>
            </a:endParaRPr>
          </a:p>
          <a:p>
            <a:pPr lvl="1"/>
            <a:r>
              <a:rPr lang="en-US" sz="11200" dirty="0" smtClean="0">
                <a:effectLst/>
                <a:latin typeface="Garamond" panose="02020404030301010803" pitchFamily="18" charset="0"/>
                <a:ea typeface="Calibri" panose="020F0502020204030204" pitchFamily="34" charset="0"/>
              </a:rPr>
              <a:t>OIP </a:t>
            </a:r>
            <a:r>
              <a:rPr lang="en-US" sz="11200" dirty="0">
                <a:effectLst/>
                <a:latin typeface="Garamond" panose="02020404030301010803" pitchFamily="18" charset="0"/>
                <a:ea typeface="Calibri" panose="020F0502020204030204" pitchFamily="34" charset="0"/>
              </a:rPr>
              <a:t>will upload your Log totals and routine requests estimate to the Master Log on </a:t>
            </a:r>
            <a:r>
              <a:rPr lang="en-US" sz="11200" b="1" i="1" u="sng" dirty="0">
                <a:solidFill>
                  <a:srgbClr val="0000FF"/>
                </a:solidFill>
                <a:effectLst/>
                <a:latin typeface="Garamond" panose="02020404030301010803" pitchFamily="18" charset="0"/>
                <a:ea typeface="Calibri" panose="020F0502020204030204" pitchFamily="34" charset="0"/>
                <a:hlinkClick r:id="rId6"/>
              </a:rPr>
              <a:t>data.hawaii.gov</a:t>
            </a:r>
            <a:r>
              <a:rPr lang="en-US" sz="11200" dirty="0">
                <a:effectLst/>
                <a:latin typeface="Garamond" panose="02020404030301010803" pitchFamily="18" charset="0"/>
                <a:ea typeface="Calibri" panose="020F0502020204030204" pitchFamily="34" charset="0"/>
              </a:rPr>
              <a:t>.  </a:t>
            </a:r>
          </a:p>
          <a:p>
            <a:pPr lvl="1"/>
            <a:endParaRPr lang="en-US" sz="11200" b="1" dirty="0" smtClean="0">
              <a:solidFill>
                <a:srgbClr val="FF0000"/>
              </a:solidFill>
            </a:endParaRPr>
          </a:p>
          <a:p>
            <a:pPr marL="0" marR="0" indent="0">
              <a:spcBef>
                <a:spcPts val="0"/>
              </a:spcBef>
              <a:spcAft>
                <a:spcPts val="0"/>
              </a:spcAft>
              <a:buNone/>
            </a:pPr>
            <a:r>
              <a:rPr lang="en-US" sz="11200" b="1" dirty="0" smtClean="0">
                <a:effectLst/>
              </a:rPr>
              <a:t>	</a:t>
            </a:r>
            <a:r>
              <a:rPr lang="en-US" sz="11200" dirty="0" smtClean="0"/>
              <a:t/>
            </a:r>
            <a:br>
              <a:rPr lang="en-US" sz="11200" dirty="0" smtClean="0"/>
            </a:br>
            <a:endParaRPr lang="en-US" sz="11200" dirty="0" smtClean="0"/>
          </a:p>
        </p:txBody>
      </p:sp>
      <p:pic>
        <p:nvPicPr>
          <p:cNvPr id="5" name="Picture 2" descr="https://encrypted-tbn1.google.com/images?q=tbn:ANd9GcStOYuF3oZV6Ml0NHJqzDN_NeC0XMyTm76pmabXHfGwul3gR0CheQ"/>
          <p:cNvPicPr>
            <a:picLocks noChangeAspect="1" noChangeArrowheads="1"/>
          </p:cNvPicPr>
          <p:nvPr/>
        </p:nvPicPr>
        <p:blipFill>
          <a:blip r:embed="rId7" cstate="print"/>
          <a:srcRect/>
          <a:stretch>
            <a:fillRect/>
          </a:stretch>
        </p:blipFill>
        <p:spPr bwMode="auto">
          <a:xfrm rot="1262193">
            <a:off x="7634568" y="337828"/>
            <a:ext cx="1200317" cy="1153144"/>
          </a:xfrm>
          <a:prstGeom prst="rect">
            <a:avLst/>
          </a:prstGeom>
          <a:noFill/>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6179129"/>
      </p:ext>
    </p:extLst>
  </p:cSld>
  <p:clrMapOvr>
    <a:masterClrMapping/>
  </p:clrMapOvr>
  <mc:AlternateContent xmlns:mc="http://schemas.openxmlformats.org/markup-compatibility/2006" xmlns:p14="http://schemas.microsoft.com/office/powerpoint/2010/main">
    <mc:Choice Requires="p14">
      <p:transition spd="slow" p14:dur="2000" advTm="85669"/>
    </mc:Choice>
    <mc:Fallback xmlns="">
      <p:transition spd="slow" advTm="85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3672" y="1066800"/>
            <a:ext cx="8229600" cy="4435122"/>
          </a:xfrm>
        </p:spPr>
        <p:txBody>
          <a:bodyPr>
            <a:normAutofit/>
          </a:bodyPr>
          <a:lstStyle/>
          <a:p>
            <a:pPr marL="0" indent="0">
              <a:buNone/>
            </a:pPr>
            <a:r>
              <a:rPr lang="en-US" sz="3600" b="1" dirty="0" smtClean="0">
                <a:solidFill>
                  <a:srgbClr val="FF0000"/>
                </a:solidFill>
              </a:rPr>
              <a:t>Chart 1:</a:t>
            </a:r>
          </a:p>
          <a:p>
            <a:pPr marL="0" indent="0">
              <a:buNone/>
            </a:pPr>
            <a:r>
              <a:rPr lang="en-US" sz="3600" b="1" dirty="0" smtClean="0"/>
              <a:t>Number of Requests to </a:t>
            </a:r>
            <a:r>
              <a:rPr lang="en-US" sz="3600" b="1" dirty="0" smtClean="0">
                <a:solidFill>
                  <a:srgbClr val="FF0000"/>
                </a:solidFill>
              </a:rPr>
              <a:t>State</a:t>
            </a:r>
            <a:r>
              <a:rPr lang="en-US" sz="3600" b="1" dirty="0" smtClean="0"/>
              <a:t> Agencies:</a:t>
            </a:r>
            <a:endParaRPr lang="en-US" sz="3600" b="1" dirty="0"/>
          </a:p>
        </p:txBody>
      </p:sp>
      <p:graphicFrame>
        <p:nvGraphicFramePr>
          <p:cNvPr id="7" name="Chart 6"/>
          <p:cNvGraphicFramePr/>
          <p:nvPr>
            <p:extLst>
              <p:ext uri="{D42A27DB-BD31-4B8C-83A1-F6EECF244321}">
                <p14:modId xmlns:p14="http://schemas.microsoft.com/office/powerpoint/2010/main" val="3037150362"/>
              </p:ext>
            </p:extLst>
          </p:nvPr>
        </p:nvGraphicFramePr>
        <p:xfrm>
          <a:off x="838200" y="2362200"/>
          <a:ext cx="6858000" cy="3886200"/>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4443031"/>
      </p:ext>
    </p:extLst>
  </p:cSld>
  <p:clrMapOvr>
    <a:masterClrMapping/>
  </p:clrMapOvr>
  <mc:AlternateContent xmlns:mc="http://schemas.openxmlformats.org/markup-compatibility/2006" xmlns:p14="http://schemas.microsoft.com/office/powerpoint/2010/main">
    <mc:Choice Requires="p14">
      <p:transition spd="slow" p14:dur="2000" advTm="47838"/>
    </mc:Choice>
    <mc:Fallback xmlns="">
      <p:transition spd="slow" advTm="47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19100" y="990600"/>
            <a:ext cx="8229600" cy="4450644"/>
          </a:xfrm>
        </p:spPr>
        <p:txBody>
          <a:bodyPr/>
          <a:lstStyle/>
          <a:p>
            <a:pPr marL="0" indent="0">
              <a:buNone/>
            </a:pPr>
            <a:r>
              <a:rPr lang="en-US" sz="3600" b="1" dirty="0" smtClean="0">
                <a:solidFill>
                  <a:srgbClr val="FF0000"/>
                </a:solidFill>
              </a:rPr>
              <a:t>Chart 1:</a:t>
            </a:r>
          </a:p>
          <a:p>
            <a:pPr marL="0" indent="0">
              <a:buNone/>
            </a:pPr>
            <a:r>
              <a:rPr lang="en-US" sz="3600" b="1" dirty="0" smtClean="0"/>
              <a:t>Number of Requests to</a:t>
            </a:r>
            <a:r>
              <a:rPr lang="en-US" sz="3600" b="1" dirty="0" smtClean="0">
                <a:solidFill>
                  <a:srgbClr val="FF0000"/>
                </a:solidFill>
              </a:rPr>
              <a:t> County </a:t>
            </a:r>
            <a:r>
              <a:rPr lang="en-US" sz="3600" b="1" dirty="0" smtClean="0"/>
              <a:t>Agencies</a:t>
            </a:r>
            <a:r>
              <a:rPr lang="en-US" sz="3600" dirty="0" smtClean="0"/>
              <a:t>:</a:t>
            </a:r>
          </a:p>
          <a:p>
            <a:pPr lvl="1"/>
            <a:endParaRPr lang="en-US" dirty="0"/>
          </a:p>
          <a:p>
            <a:pPr lvl="1"/>
            <a:endParaRPr lang="en-US" dirty="0"/>
          </a:p>
        </p:txBody>
      </p:sp>
      <p:graphicFrame>
        <p:nvGraphicFramePr>
          <p:cNvPr id="11" name="Chart 10"/>
          <p:cNvGraphicFramePr/>
          <p:nvPr>
            <p:extLst>
              <p:ext uri="{D42A27DB-BD31-4B8C-83A1-F6EECF244321}">
                <p14:modId xmlns:p14="http://schemas.microsoft.com/office/powerpoint/2010/main" val="3251981302"/>
              </p:ext>
            </p:extLst>
          </p:nvPr>
        </p:nvGraphicFramePr>
        <p:xfrm>
          <a:off x="1143000" y="2157984"/>
          <a:ext cx="6477000" cy="42672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9709018"/>
      </p:ext>
    </p:extLst>
  </p:cSld>
  <p:clrMapOvr>
    <a:masterClrMapping/>
  </p:clrMapOvr>
  <mc:AlternateContent xmlns:mc="http://schemas.openxmlformats.org/markup-compatibility/2006" xmlns:p14="http://schemas.microsoft.com/office/powerpoint/2010/main">
    <mc:Choice Requires="p14">
      <p:transition spd="slow" p14:dur="2000" advTm="20516"/>
    </mc:Choice>
    <mc:Fallback xmlns="">
      <p:transition spd="slow" advTm="2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1" y="1660878"/>
            <a:ext cx="8266290" cy="4435122"/>
          </a:xfrm>
        </p:spPr>
        <p:txBody>
          <a:bodyPr/>
          <a:lstStyle/>
          <a:p>
            <a:pPr marL="342900" lvl="1" indent="0">
              <a:buNone/>
            </a:pPr>
            <a:r>
              <a:rPr lang="en-US" sz="3200" b="1" dirty="0" smtClean="0">
                <a:solidFill>
                  <a:srgbClr val="FF0000"/>
                </a:solidFill>
              </a:rPr>
              <a:t>Table 1</a:t>
            </a:r>
            <a:r>
              <a:rPr lang="en-US" sz="3200" b="1" dirty="0" smtClean="0"/>
              <a:t>:  Requests to </a:t>
            </a:r>
            <a:r>
              <a:rPr lang="en-US" sz="3200" b="1" dirty="0" smtClean="0">
                <a:solidFill>
                  <a:srgbClr val="FF0000"/>
                </a:solidFill>
              </a:rPr>
              <a:t>County</a:t>
            </a:r>
            <a:r>
              <a:rPr lang="en-US" sz="3200" b="1" dirty="0" smtClean="0"/>
              <a:t> Agencies:</a:t>
            </a:r>
          </a:p>
          <a:p>
            <a:endParaRPr lang="en-US" sz="1400" dirty="0">
              <a:effectLst/>
            </a:endParaRPr>
          </a:p>
          <a:p>
            <a:endParaRPr lang="en-US" sz="1400" dirty="0" smtClean="0">
              <a:effectLst/>
            </a:endParaRPr>
          </a:p>
          <a:p>
            <a:pPr marL="0" indent="0">
              <a:buNone/>
            </a:pPr>
            <a:r>
              <a:rPr lang="en-US" sz="1400" b="1" dirty="0" smtClean="0">
                <a:effectLst/>
              </a:rPr>
              <a:t>		</a:t>
            </a:r>
            <a:r>
              <a:rPr lang="en-US" sz="2000" b="1" u="sng" dirty="0" smtClean="0">
                <a:effectLst/>
              </a:rPr>
              <a:t>Formal Requests	Routine Requests		ALL_</a:t>
            </a:r>
            <a:endParaRPr lang="en-US" sz="2000" dirty="0" smtClean="0">
              <a:effectLst/>
            </a:endParaRPr>
          </a:p>
          <a:p>
            <a:pPr marL="0" indent="0">
              <a:buNone/>
            </a:pPr>
            <a:r>
              <a:rPr lang="en-US" sz="2000" b="1" dirty="0" smtClean="0">
                <a:effectLst/>
              </a:rPr>
              <a:t> </a:t>
            </a:r>
            <a:endParaRPr lang="en-US" sz="2000" dirty="0" smtClean="0">
              <a:effectLst/>
            </a:endParaRPr>
          </a:p>
          <a:p>
            <a:pPr marL="0" indent="0">
              <a:buNone/>
            </a:pPr>
            <a:r>
              <a:rPr lang="en-US" sz="2000" b="1" dirty="0" smtClean="0">
                <a:effectLst/>
              </a:rPr>
              <a:t>Honolulu	1,026 (3%)		30,975 (97%)			32,001</a:t>
            </a:r>
            <a:br>
              <a:rPr lang="en-US" sz="2000" b="1" dirty="0" smtClean="0">
                <a:effectLst/>
              </a:rPr>
            </a:br>
            <a:r>
              <a:rPr lang="en-US" sz="2000" b="1" dirty="0" smtClean="0">
                <a:effectLst/>
              </a:rPr>
              <a:t>Hawaii 	  243 (1%)		19,017 (99%)			19,260</a:t>
            </a:r>
            <a:br>
              <a:rPr lang="en-US" sz="2000" b="1" dirty="0" smtClean="0">
                <a:effectLst/>
              </a:rPr>
            </a:br>
            <a:r>
              <a:rPr lang="en-US" sz="2000" b="1" dirty="0" smtClean="0">
                <a:effectLst/>
              </a:rPr>
              <a:t>Kauai	   	  183 (7%)		  2,590 (93%)		  	  2,773</a:t>
            </a:r>
            <a:br>
              <a:rPr lang="en-US" sz="2000" b="1" dirty="0" smtClean="0">
                <a:effectLst/>
              </a:rPr>
            </a:br>
            <a:r>
              <a:rPr lang="en-US" sz="2000" b="1" dirty="0" smtClean="0">
                <a:effectLst/>
              </a:rPr>
              <a:t>Maui	              </a:t>
            </a:r>
            <a:r>
              <a:rPr lang="en-US" sz="2000" b="1" u="sng" dirty="0" smtClean="0">
                <a:effectLst/>
              </a:rPr>
              <a:t>  63 (100%)</a:t>
            </a:r>
            <a:r>
              <a:rPr lang="en-US" sz="2000" b="1" u="sng" dirty="0">
                <a:effectLst/>
              </a:rPr>
              <a:t> </a:t>
            </a:r>
            <a:r>
              <a:rPr lang="en-US" sz="2000" b="1" u="sng" dirty="0" smtClean="0">
                <a:effectLst/>
              </a:rPr>
              <a:t>                       0 (0%)		       	        63</a:t>
            </a:r>
          </a:p>
          <a:p>
            <a:pPr marL="0" indent="0">
              <a:buNone/>
            </a:pPr>
            <a:r>
              <a:rPr lang="en-US" sz="2000" b="1" dirty="0" smtClean="0">
                <a:effectLst/>
              </a:rPr>
              <a:t/>
            </a:r>
            <a:br>
              <a:rPr lang="en-US" sz="2000" b="1" dirty="0" smtClean="0">
                <a:effectLst/>
              </a:rPr>
            </a:br>
            <a:r>
              <a:rPr lang="en-US" sz="2000" b="1" dirty="0" smtClean="0">
                <a:effectLst/>
              </a:rPr>
              <a:t>All Counties  1,515 (3%)		52,582 (97%)		 	54,097	</a:t>
            </a:r>
            <a:endParaRPr lang="en-US" sz="2000" dirty="0" smtClean="0">
              <a:effectLst/>
            </a:endParaRPr>
          </a:p>
          <a:p>
            <a:pPr lvl="1"/>
            <a:endParaRPr lang="en-US" sz="2000" dirty="0" smtClean="0"/>
          </a:p>
          <a:p>
            <a:pPr lvl="1"/>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7598750"/>
      </p:ext>
    </p:extLst>
  </p:cSld>
  <p:clrMapOvr>
    <a:masterClrMapping/>
  </p:clrMapOvr>
  <mc:AlternateContent xmlns:mc="http://schemas.openxmlformats.org/markup-compatibility/2006" xmlns:p14="http://schemas.microsoft.com/office/powerpoint/2010/main">
    <mc:Choice Requires="p14">
      <p:transition spd="slow" p14:dur="2000" advTm="33127"/>
    </mc:Choice>
    <mc:Fallback xmlns="">
      <p:transition spd="slow" advTm="3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381000" y="1371600"/>
            <a:ext cx="8229600" cy="4572000"/>
          </a:xfrm>
        </p:spPr>
        <p:txBody>
          <a:bodyPr>
            <a:normAutofit/>
          </a:bodyPr>
          <a:lstStyle/>
          <a:p>
            <a:pPr marL="0" indent="0">
              <a:buNone/>
            </a:pPr>
            <a:r>
              <a:rPr lang="en-US" sz="3200" b="1" dirty="0" smtClean="0">
                <a:solidFill>
                  <a:srgbClr val="FF0000"/>
                </a:solidFill>
              </a:rPr>
              <a:t>Chart 2</a:t>
            </a:r>
            <a:r>
              <a:rPr lang="en-US" sz="3200" dirty="0" smtClean="0"/>
              <a:t>: </a:t>
            </a:r>
            <a:r>
              <a:rPr lang="en-US" sz="3200" b="1" dirty="0" smtClean="0"/>
              <a:t> State agencies</a:t>
            </a:r>
            <a:endParaRPr lang="en-US" sz="3200" b="1" dirty="0"/>
          </a:p>
        </p:txBody>
      </p:sp>
      <p:graphicFrame>
        <p:nvGraphicFramePr>
          <p:cNvPr id="5" name="Chart 4"/>
          <p:cNvGraphicFramePr/>
          <p:nvPr>
            <p:extLst>
              <p:ext uri="{D42A27DB-BD31-4B8C-83A1-F6EECF244321}">
                <p14:modId xmlns:p14="http://schemas.microsoft.com/office/powerpoint/2010/main" val="2327401762"/>
              </p:ext>
            </p:extLst>
          </p:nvPr>
        </p:nvGraphicFramePr>
        <p:xfrm>
          <a:off x="1219200" y="2149122"/>
          <a:ext cx="6172200" cy="3581400"/>
        </p:xfrm>
        <a:graphic>
          <a:graphicData uri="http://schemas.openxmlformats.org/drawingml/2006/chart">
            <c:chart xmlns:c="http://schemas.openxmlformats.org/drawingml/2006/chart" xmlns:r="http://schemas.openxmlformats.org/officeDocument/2006/relationships" r:id="rId5"/>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7342346"/>
      </p:ext>
    </p:extLst>
  </p:cSld>
  <p:clrMapOvr>
    <a:masterClrMapping/>
  </p:clrMapOvr>
  <mc:AlternateContent xmlns:mc="http://schemas.openxmlformats.org/markup-compatibility/2006" xmlns:p14="http://schemas.microsoft.com/office/powerpoint/2010/main">
    <mc:Choice Requires="p14">
      <p:transition spd="slow" p14:dur="2000" advTm="65473"/>
    </mc:Choice>
    <mc:Fallback xmlns="">
      <p:transition spd="slow" advTm="6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41767" y="1447800"/>
            <a:ext cx="8229600" cy="4648200"/>
          </a:xfrm>
        </p:spPr>
        <p:txBody>
          <a:bodyPr>
            <a:normAutofit/>
          </a:bodyPr>
          <a:lstStyle/>
          <a:p>
            <a:pPr marL="0" indent="0">
              <a:buNone/>
            </a:pPr>
            <a:r>
              <a:rPr lang="en-US" sz="3200" b="1" dirty="0" smtClean="0">
                <a:solidFill>
                  <a:srgbClr val="FF0000"/>
                </a:solidFill>
              </a:rPr>
              <a:t>Chart 2:  </a:t>
            </a:r>
            <a:r>
              <a:rPr lang="en-US" sz="3200" b="1" dirty="0" smtClean="0"/>
              <a:t>County agencies</a:t>
            </a:r>
            <a:endParaRPr lang="en-US" sz="3200" b="1" dirty="0"/>
          </a:p>
        </p:txBody>
      </p:sp>
      <p:graphicFrame>
        <p:nvGraphicFramePr>
          <p:cNvPr id="6" name="Chart 5"/>
          <p:cNvGraphicFramePr/>
          <p:nvPr>
            <p:extLst>
              <p:ext uri="{D42A27DB-BD31-4B8C-83A1-F6EECF244321}">
                <p14:modId xmlns:p14="http://schemas.microsoft.com/office/powerpoint/2010/main" val="3439196715"/>
              </p:ext>
            </p:extLst>
          </p:nvPr>
        </p:nvGraphicFramePr>
        <p:xfrm>
          <a:off x="1356167" y="2057400"/>
          <a:ext cx="6400800" cy="40386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3739695"/>
      </p:ext>
    </p:extLst>
  </p:cSld>
  <p:clrMapOvr>
    <a:masterClrMapping/>
  </p:clrMapOvr>
  <mc:AlternateContent xmlns:mc="http://schemas.openxmlformats.org/markup-compatibility/2006" xmlns:p14="http://schemas.microsoft.com/office/powerpoint/2010/main">
    <mc:Choice Requires="p14">
      <p:transition spd="slow" p14:dur="2000" advTm="37234"/>
    </mc:Choice>
    <mc:Fallback xmlns="">
      <p:transition spd="slow" advTm="3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533400" y="1371600"/>
            <a:ext cx="8229600" cy="4724400"/>
          </a:xfrm>
        </p:spPr>
        <p:txBody>
          <a:bodyPr>
            <a:normAutofit/>
          </a:bodyPr>
          <a:lstStyle/>
          <a:p>
            <a:pPr marL="0" indent="0">
              <a:buNone/>
            </a:pPr>
            <a:r>
              <a:rPr lang="en-US" sz="3200" b="1" dirty="0" smtClean="0">
                <a:solidFill>
                  <a:srgbClr val="FF0000"/>
                </a:solidFill>
              </a:rPr>
              <a:t>Chart 3A:  </a:t>
            </a:r>
            <a:r>
              <a:rPr lang="en-US" sz="3200" b="1" dirty="0" smtClean="0"/>
              <a:t>State agencies</a:t>
            </a:r>
            <a:endParaRPr lang="en-US" sz="3200" b="1" dirty="0"/>
          </a:p>
        </p:txBody>
      </p:sp>
      <p:graphicFrame>
        <p:nvGraphicFramePr>
          <p:cNvPr id="5" name="Chart 4"/>
          <p:cNvGraphicFramePr/>
          <p:nvPr>
            <p:extLst>
              <p:ext uri="{D42A27DB-BD31-4B8C-83A1-F6EECF244321}">
                <p14:modId xmlns:p14="http://schemas.microsoft.com/office/powerpoint/2010/main" val="3340066197"/>
              </p:ext>
            </p:extLst>
          </p:nvPr>
        </p:nvGraphicFramePr>
        <p:xfrm>
          <a:off x="1295400" y="2057400"/>
          <a:ext cx="6019800" cy="3810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8290402"/>
      </p:ext>
    </p:extLst>
  </p:cSld>
  <p:clrMapOvr>
    <a:masterClrMapping/>
  </p:clrMapOvr>
  <mc:AlternateContent xmlns:mc="http://schemas.openxmlformats.org/markup-compatibility/2006" xmlns:p14="http://schemas.microsoft.com/office/powerpoint/2010/main">
    <mc:Choice Requires="p14">
      <p:transition spd="slow" p14:dur="2000" advTm="55205"/>
    </mc:Choice>
    <mc:Fallback xmlns="">
      <p:transition spd="slow" advTm="5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381000" y="1295400"/>
            <a:ext cx="8229600" cy="4800600"/>
          </a:xfrm>
        </p:spPr>
        <p:txBody>
          <a:bodyPr>
            <a:normAutofit/>
          </a:bodyPr>
          <a:lstStyle/>
          <a:p>
            <a:pPr marL="0" indent="0">
              <a:buNone/>
            </a:pPr>
            <a:r>
              <a:rPr lang="en-US" sz="3200" b="1" dirty="0" smtClean="0">
                <a:solidFill>
                  <a:srgbClr val="FF0000"/>
                </a:solidFill>
              </a:rPr>
              <a:t>Chart 3A:  </a:t>
            </a:r>
            <a:r>
              <a:rPr lang="en-US" sz="3200" b="1" dirty="0" smtClean="0"/>
              <a:t>County agencies</a:t>
            </a:r>
            <a:endParaRPr lang="en-US" sz="3200" b="1" dirty="0"/>
          </a:p>
        </p:txBody>
      </p:sp>
      <p:graphicFrame>
        <p:nvGraphicFramePr>
          <p:cNvPr id="4" name="Chart 3"/>
          <p:cNvGraphicFramePr/>
          <p:nvPr>
            <p:extLst>
              <p:ext uri="{D42A27DB-BD31-4B8C-83A1-F6EECF244321}">
                <p14:modId xmlns:p14="http://schemas.microsoft.com/office/powerpoint/2010/main" val="1233633426"/>
              </p:ext>
            </p:extLst>
          </p:nvPr>
        </p:nvGraphicFramePr>
        <p:xfrm>
          <a:off x="1295400" y="1905000"/>
          <a:ext cx="5943600" cy="3764845"/>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946786"/>
      </p:ext>
    </p:extLst>
  </p:cSld>
  <p:clrMapOvr>
    <a:masterClrMapping/>
  </p:clrMapOvr>
  <mc:AlternateContent xmlns:mc="http://schemas.openxmlformats.org/markup-compatibility/2006" xmlns:p14="http://schemas.microsoft.com/office/powerpoint/2010/main">
    <mc:Choice Requires="p14">
      <p:transition spd="slow" p14:dur="2000" advTm="22659"/>
    </mc:Choice>
    <mc:Fallback xmlns="">
      <p:transition spd="slow" advTm="2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Overview</a:t>
            </a:r>
            <a:br>
              <a:rPr lang="en-US" dirty="0" smtClean="0"/>
            </a:br>
            <a:endParaRPr lang="en-US" dirty="0"/>
          </a:p>
        </p:txBody>
      </p:sp>
      <p:sp>
        <p:nvSpPr>
          <p:cNvPr id="3" name="Content Placeholder 2"/>
          <p:cNvSpPr>
            <a:spLocks noGrp="1"/>
          </p:cNvSpPr>
          <p:nvPr>
            <p:ph idx="1"/>
          </p:nvPr>
        </p:nvSpPr>
        <p:spPr>
          <a:xfrm>
            <a:off x="457200" y="1905000"/>
            <a:ext cx="8001000" cy="4572000"/>
          </a:xfrm>
        </p:spPr>
        <p:txBody>
          <a:bodyPr>
            <a:normAutofit fontScale="85000" lnSpcReduction="20000"/>
          </a:bodyPr>
          <a:lstStyle/>
          <a:p>
            <a:pPr marL="0" indent="0">
              <a:buNone/>
            </a:pPr>
            <a:r>
              <a:rPr lang="en-US" sz="3600" b="1" dirty="0" smtClean="0">
                <a:solidFill>
                  <a:srgbClr val="FF0000"/>
                </a:solidFill>
              </a:rPr>
              <a:t>What’s New?</a:t>
            </a:r>
            <a:r>
              <a:rPr lang="en-US" sz="3600" dirty="0" smtClean="0"/>
              <a:t>  </a:t>
            </a:r>
            <a:r>
              <a:rPr lang="en-US" dirty="0" smtClean="0"/>
              <a:t/>
            </a:r>
            <a:br>
              <a:rPr lang="en-US" dirty="0" smtClean="0"/>
            </a:br>
            <a:endParaRPr lang="en-US" dirty="0" smtClean="0"/>
          </a:p>
          <a:p>
            <a:pPr marL="0" indent="0">
              <a:buNone/>
            </a:pPr>
            <a:r>
              <a:rPr lang="en-US" sz="3900" dirty="0" smtClean="0"/>
              <a:t>Second, OIP has created a new 2-page </a:t>
            </a:r>
            <a:br>
              <a:rPr lang="en-US" sz="3900" dirty="0" smtClean="0"/>
            </a:br>
            <a:r>
              <a:rPr lang="en-US" sz="3900" b="1" dirty="0" smtClean="0"/>
              <a:t>Checklist to accompany agencies’ Logs:</a:t>
            </a:r>
            <a:br>
              <a:rPr lang="en-US" sz="3900" b="1" dirty="0" smtClean="0"/>
            </a:br>
            <a:endParaRPr lang="en-US" sz="3900" b="1" dirty="0" smtClean="0"/>
          </a:p>
          <a:p>
            <a:pPr lvl="1"/>
            <a:r>
              <a:rPr lang="en-US" sz="3900" dirty="0" smtClean="0"/>
              <a:t>Lists 17 Log items and tips to review </a:t>
            </a:r>
            <a:br>
              <a:rPr lang="en-US" sz="3900" dirty="0" smtClean="0"/>
            </a:br>
            <a:r>
              <a:rPr lang="en-US" sz="3900" dirty="0" smtClean="0"/>
              <a:t>and check off before submitting to OIP </a:t>
            </a:r>
            <a:br>
              <a:rPr lang="en-US" sz="3900" dirty="0" smtClean="0"/>
            </a:br>
            <a:r>
              <a:rPr lang="en-US" sz="3900" dirty="0" smtClean="0"/>
              <a:t>with the Log.</a:t>
            </a:r>
          </a:p>
          <a:p>
            <a:pPr marL="342900" lvl="1" indent="0">
              <a:buNone/>
            </a:pPr>
            <a:endParaRPr lang="en-US" sz="3900" b="1" dirty="0" smtClean="0"/>
          </a:p>
          <a:p>
            <a:pPr lvl="1"/>
            <a:r>
              <a:rPr lang="en-US" sz="3900" b="1" dirty="0" smtClean="0"/>
              <a:t>Different Checklists </a:t>
            </a:r>
            <a:r>
              <a:rPr lang="en-US" sz="3900" dirty="0" smtClean="0"/>
              <a:t>for FY 16 vs. FY 17 </a:t>
            </a:r>
          </a:p>
          <a:p>
            <a:pPr marL="457200" lvl="1" indent="0">
              <a:buNone/>
            </a:pPr>
            <a:r>
              <a:rPr lang="en-US" sz="3200" dirty="0" smtClean="0"/>
              <a:t/>
            </a:r>
            <a:br>
              <a:rPr lang="en-US" sz="3200" dirty="0" smtClean="0"/>
            </a:br>
            <a:r>
              <a:rPr lang="en-US" dirty="0" smtClean="0"/>
              <a:t/>
            </a:r>
            <a:br>
              <a:rPr lang="en-US" dirty="0" smtClean="0"/>
            </a:br>
            <a:endParaRPr lang="en-US" dirty="0" smtClean="0"/>
          </a:p>
        </p:txBody>
      </p:sp>
      <p:pic>
        <p:nvPicPr>
          <p:cNvPr id="5" name="Picture 2" descr="https://encrypted-tbn1.google.com/images?q=tbn:ANd9GcStOYuF3oZV6Ml0NHJqzDN_NeC0XMyTm76pmabXHfGwul3gR0CheQ"/>
          <p:cNvPicPr>
            <a:picLocks noChangeAspect="1" noChangeArrowheads="1"/>
          </p:cNvPicPr>
          <p:nvPr/>
        </p:nvPicPr>
        <p:blipFill>
          <a:blip r:embed="rId5" cstate="print"/>
          <a:srcRect/>
          <a:stretch>
            <a:fillRect/>
          </a:stretch>
        </p:blipFill>
        <p:spPr bwMode="auto">
          <a:xfrm rot="1262193">
            <a:off x="6197992" y="574488"/>
            <a:ext cx="1828800" cy="1756927"/>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8309434"/>
      </p:ext>
    </p:extLst>
  </p:cSld>
  <p:clrMapOvr>
    <a:masterClrMapping/>
  </p:clrMapOvr>
  <mc:AlternateContent xmlns:mc="http://schemas.openxmlformats.org/markup-compatibility/2006" xmlns:p14="http://schemas.microsoft.com/office/powerpoint/2010/main">
    <mc:Choice Requires="p14">
      <p:transition spd="slow" p14:dur="2000" advTm="94735"/>
    </mc:Choice>
    <mc:Fallback xmlns="">
      <p:transition spd="slow" advTm="9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371600"/>
            <a:ext cx="8229600" cy="4876800"/>
          </a:xfrm>
        </p:spPr>
        <p:txBody>
          <a:bodyPr/>
          <a:lstStyle/>
          <a:p>
            <a:pPr marL="0" indent="0">
              <a:buNone/>
            </a:pPr>
            <a:r>
              <a:rPr lang="en-US" sz="3200" b="1" dirty="0" smtClean="0">
                <a:solidFill>
                  <a:srgbClr val="FF0000"/>
                </a:solidFill>
              </a:rPr>
              <a:t>Chart 3B:  </a:t>
            </a:r>
            <a:r>
              <a:rPr lang="en-US" sz="3200" b="1" dirty="0" smtClean="0"/>
              <a:t>State agencies</a:t>
            </a:r>
            <a:endParaRPr lang="en-US" sz="3200" b="1" dirty="0"/>
          </a:p>
        </p:txBody>
      </p:sp>
      <p:graphicFrame>
        <p:nvGraphicFramePr>
          <p:cNvPr id="6" name="Chart 5"/>
          <p:cNvGraphicFramePr/>
          <p:nvPr>
            <p:extLst>
              <p:ext uri="{D42A27DB-BD31-4B8C-83A1-F6EECF244321}">
                <p14:modId xmlns:p14="http://schemas.microsoft.com/office/powerpoint/2010/main" val="386907957"/>
              </p:ext>
            </p:extLst>
          </p:nvPr>
        </p:nvGraphicFramePr>
        <p:xfrm>
          <a:off x="1409700" y="2057400"/>
          <a:ext cx="6324600" cy="39624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7837517"/>
      </p:ext>
    </p:extLst>
  </p:cSld>
  <p:clrMapOvr>
    <a:masterClrMapping/>
  </p:clrMapOvr>
  <mc:AlternateContent xmlns:mc="http://schemas.openxmlformats.org/markup-compatibility/2006" xmlns:p14="http://schemas.microsoft.com/office/powerpoint/2010/main">
    <mc:Choice Requires="p14">
      <p:transition spd="slow" p14:dur="2000" advTm="62361"/>
    </mc:Choice>
    <mc:Fallback xmlns="">
      <p:transition spd="slow" advTm="6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46590" y="1371600"/>
            <a:ext cx="8229600" cy="4876800"/>
          </a:xfrm>
        </p:spPr>
        <p:txBody>
          <a:bodyPr>
            <a:normAutofit/>
          </a:bodyPr>
          <a:lstStyle/>
          <a:p>
            <a:pPr marL="0" indent="0">
              <a:buNone/>
            </a:pPr>
            <a:r>
              <a:rPr lang="en-US" sz="3200" b="1" dirty="0" smtClean="0">
                <a:solidFill>
                  <a:srgbClr val="FF0000"/>
                </a:solidFill>
              </a:rPr>
              <a:t>Chart 3B: </a:t>
            </a:r>
            <a:r>
              <a:rPr lang="en-US" sz="3200" b="1" dirty="0" smtClean="0"/>
              <a:t> County agencies</a:t>
            </a:r>
            <a:endParaRPr lang="en-US" sz="3200" b="1" dirty="0"/>
          </a:p>
        </p:txBody>
      </p:sp>
      <p:graphicFrame>
        <p:nvGraphicFramePr>
          <p:cNvPr id="5" name="Chart 4"/>
          <p:cNvGraphicFramePr/>
          <p:nvPr>
            <p:extLst>
              <p:ext uri="{D42A27DB-BD31-4B8C-83A1-F6EECF244321}">
                <p14:modId xmlns:p14="http://schemas.microsoft.com/office/powerpoint/2010/main" val="1362439626"/>
              </p:ext>
            </p:extLst>
          </p:nvPr>
        </p:nvGraphicFramePr>
        <p:xfrm>
          <a:off x="1295400" y="1981200"/>
          <a:ext cx="6705600" cy="40386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4231080"/>
      </p:ext>
    </p:extLst>
  </p:cSld>
  <p:clrMapOvr>
    <a:masterClrMapping/>
  </p:clrMapOvr>
  <mc:AlternateContent xmlns:mc="http://schemas.openxmlformats.org/markup-compatibility/2006" xmlns:p14="http://schemas.microsoft.com/office/powerpoint/2010/main">
    <mc:Choice Requires="p14">
      <p:transition spd="slow" p14:dur="2000" advTm="17765"/>
    </mc:Choice>
    <mc:Fallback xmlns="">
      <p:transition spd="slow" advTm="1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35015" y="1219200"/>
            <a:ext cx="8229600" cy="5334000"/>
          </a:xfrm>
        </p:spPr>
        <p:txBody>
          <a:bodyPr/>
          <a:lstStyle/>
          <a:p>
            <a:pPr marL="0" indent="0">
              <a:buNone/>
            </a:pPr>
            <a:r>
              <a:rPr lang="en-US" sz="3200" b="1" dirty="0" smtClean="0">
                <a:solidFill>
                  <a:srgbClr val="FF0000"/>
                </a:solidFill>
              </a:rPr>
              <a:t>Chart 4:  </a:t>
            </a:r>
            <a:r>
              <a:rPr lang="en-US" sz="3200" b="1" dirty="0" smtClean="0"/>
              <a:t>State agencies</a:t>
            </a:r>
            <a:endParaRPr lang="en-US" sz="3200" b="1" dirty="0"/>
          </a:p>
        </p:txBody>
      </p:sp>
      <p:graphicFrame>
        <p:nvGraphicFramePr>
          <p:cNvPr id="6" name="Chart 5"/>
          <p:cNvGraphicFramePr/>
          <p:nvPr>
            <p:extLst>
              <p:ext uri="{D42A27DB-BD31-4B8C-83A1-F6EECF244321}">
                <p14:modId xmlns:p14="http://schemas.microsoft.com/office/powerpoint/2010/main" val="1798343897"/>
              </p:ext>
            </p:extLst>
          </p:nvPr>
        </p:nvGraphicFramePr>
        <p:xfrm>
          <a:off x="914400" y="17526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5759316"/>
      </p:ext>
    </p:extLst>
  </p:cSld>
  <p:clrMapOvr>
    <a:masterClrMapping/>
  </p:clrMapOvr>
  <mc:AlternateContent xmlns:mc="http://schemas.openxmlformats.org/markup-compatibility/2006" xmlns:p14="http://schemas.microsoft.com/office/powerpoint/2010/main">
    <mc:Choice Requires="p14">
      <p:transition spd="slow" p14:dur="2000" advTm="40844"/>
    </mc:Choice>
    <mc:Fallback xmlns="">
      <p:transition spd="slow" advTm="4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304800" y="1295400"/>
            <a:ext cx="8229600" cy="5257800"/>
          </a:xfrm>
        </p:spPr>
        <p:txBody>
          <a:bodyPr>
            <a:normAutofit/>
          </a:bodyPr>
          <a:lstStyle/>
          <a:p>
            <a:pPr marL="342900" lvl="1" indent="0">
              <a:buNone/>
            </a:pPr>
            <a:r>
              <a:rPr lang="en-US" sz="3200" b="1" dirty="0" smtClean="0">
                <a:solidFill>
                  <a:srgbClr val="FF0000"/>
                </a:solidFill>
              </a:rPr>
              <a:t>Chart 4:</a:t>
            </a:r>
            <a:r>
              <a:rPr lang="en-US" sz="3200" b="1" dirty="0" smtClean="0"/>
              <a:t>  County agencies</a:t>
            </a:r>
            <a:endParaRPr lang="en-US" sz="3200" b="1" dirty="0"/>
          </a:p>
        </p:txBody>
      </p:sp>
      <p:graphicFrame>
        <p:nvGraphicFramePr>
          <p:cNvPr id="5" name="Chart 4"/>
          <p:cNvGraphicFramePr/>
          <p:nvPr>
            <p:extLst>
              <p:ext uri="{D42A27DB-BD31-4B8C-83A1-F6EECF244321}">
                <p14:modId xmlns:p14="http://schemas.microsoft.com/office/powerpoint/2010/main" val="2543694974"/>
              </p:ext>
            </p:extLst>
          </p:nvPr>
        </p:nvGraphicFramePr>
        <p:xfrm>
          <a:off x="762000" y="1905000"/>
          <a:ext cx="7620000" cy="44958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1869405"/>
      </p:ext>
    </p:extLst>
  </p:cSld>
  <p:clrMapOvr>
    <a:masterClrMapping/>
  </p:clrMapOvr>
  <mc:AlternateContent xmlns:mc="http://schemas.openxmlformats.org/markup-compatibility/2006" xmlns:p14="http://schemas.microsoft.com/office/powerpoint/2010/main">
    <mc:Choice Requires="p14">
      <p:transition spd="slow" p14:dur="2000" advTm="30763"/>
    </mc:Choice>
    <mc:Fallback xmlns="">
      <p:transition spd="slow" advTm="3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66344" y="1143000"/>
            <a:ext cx="8229600" cy="5257800"/>
          </a:xfrm>
        </p:spPr>
        <p:txBody>
          <a:bodyPr/>
          <a:lstStyle/>
          <a:p>
            <a:pPr marL="0" indent="0">
              <a:buNone/>
            </a:pPr>
            <a:r>
              <a:rPr lang="en-US" sz="3200" b="1" dirty="0" smtClean="0">
                <a:solidFill>
                  <a:srgbClr val="FF0000"/>
                </a:solidFill>
              </a:rPr>
              <a:t>Chart 5:  </a:t>
            </a:r>
            <a:r>
              <a:rPr lang="en-US" sz="3200" b="1" dirty="0" smtClean="0"/>
              <a:t>State agencies</a:t>
            </a:r>
          </a:p>
          <a:p>
            <a:pPr marL="0" indent="0">
              <a:buNone/>
            </a:pPr>
            <a:endParaRPr lang="en-US" sz="3200" b="1" dirty="0"/>
          </a:p>
        </p:txBody>
      </p:sp>
      <p:graphicFrame>
        <p:nvGraphicFramePr>
          <p:cNvPr id="7" name="Chart 6"/>
          <p:cNvGraphicFramePr/>
          <p:nvPr>
            <p:extLst>
              <p:ext uri="{D42A27DB-BD31-4B8C-83A1-F6EECF244321}">
                <p14:modId xmlns:p14="http://schemas.microsoft.com/office/powerpoint/2010/main" val="3801050403"/>
              </p:ext>
            </p:extLst>
          </p:nvPr>
        </p:nvGraphicFramePr>
        <p:xfrm>
          <a:off x="664633" y="1797756"/>
          <a:ext cx="7814733" cy="4450644"/>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9102645"/>
      </p:ext>
    </p:extLst>
  </p:cSld>
  <p:clrMapOvr>
    <a:masterClrMapping/>
  </p:clrMapOvr>
  <mc:AlternateContent xmlns:mc="http://schemas.openxmlformats.org/markup-compatibility/2006" xmlns:p14="http://schemas.microsoft.com/office/powerpoint/2010/main">
    <mc:Choice Requires="p14">
      <p:transition spd="slow" p14:dur="2000" advTm="81095"/>
    </mc:Choice>
    <mc:Fallback xmlns="">
      <p:transition spd="slow" advTm="8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31800" y="1143000"/>
            <a:ext cx="8229600" cy="5334000"/>
          </a:xfrm>
        </p:spPr>
        <p:txBody>
          <a:bodyPr/>
          <a:lstStyle/>
          <a:p>
            <a:pPr marL="0" indent="0">
              <a:buNone/>
            </a:pPr>
            <a:r>
              <a:rPr lang="en-US" sz="3200" b="1" dirty="0" smtClean="0">
                <a:solidFill>
                  <a:srgbClr val="FF0000"/>
                </a:solidFill>
              </a:rPr>
              <a:t>Chart 5:  </a:t>
            </a:r>
            <a:r>
              <a:rPr lang="en-US" sz="3200" b="1" dirty="0" smtClean="0"/>
              <a:t>County agencies</a:t>
            </a:r>
            <a:endParaRPr lang="en-US" sz="3200" b="1" dirty="0"/>
          </a:p>
          <a:p>
            <a:pPr lvl="1"/>
            <a:endParaRPr lang="en-US" dirty="0"/>
          </a:p>
        </p:txBody>
      </p:sp>
      <p:graphicFrame>
        <p:nvGraphicFramePr>
          <p:cNvPr id="5" name="Chart 4"/>
          <p:cNvGraphicFramePr/>
          <p:nvPr>
            <p:extLst>
              <p:ext uri="{D42A27DB-BD31-4B8C-83A1-F6EECF244321}">
                <p14:modId xmlns:p14="http://schemas.microsoft.com/office/powerpoint/2010/main" val="2392730556"/>
              </p:ext>
            </p:extLst>
          </p:nvPr>
        </p:nvGraphicFramePr>
        <p:xfrm>
          <a:off x="914400" y="1752600"/>
          <a:ext cx="7467600" cy="44196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3782760"/>
      </p:ext>
    </p:extLst>
  </p:cSld>
  <p:clrMapOvr>
    <a:masterClrMapping/>
  </p:clrMapOvr>
  <mc:AlternateContent xmlns:mc="http://schemas.openxmlformats.org/markup-compatibility/2006" xmlns:p14="http://schemas.microsoft.com/office/powerpoint/2010/main">
    <mc:Choice Requires="p14">
      <p:transition spd="slow" p14:dur="2000" advTm="23145"/>
    </mc:Choice>
    <mc:Fallback xmlns="">
      <p:transition spd="slow" advTm="2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381000" y="914400"/>
            <a:ext cx="8229600" cy="609600"/>
          </a:xfrm>
        </p:spPr>
        <p:txBody>
          <a:bodyPr>
            <a:normAutofit/>
          </a:bodyPr>
          <a:lstStyle/>
          <a:p>
            <a:pPr marL="0" indent="0">
              <a:buNone/>
            </a:pPr>
            <a:r>
              <a:rPr lang="en-US" sz="3200" b="1" dirty="0" smtClean="0">
                <a:solidFill>
                  <a:srgbClr val="FF0000"/>
                </a:solidFill>
              </a:rPr>
              <a:t>Table 5:  </a:t>
            </a:r>
            <a:r>
              <a:rPr lang="en-US" sz="3200" b="1" dirty="0" smtClean="0"/>
              <a:t>Each County’s agencies</a:t>
            </a:r>
            <a:endParaRPr lang="en-US" sz="3200" dirty="0"/>
          </a:p>
        </p:txBody>
      </p:sp>
      <p:sp>
        <p:nvSpPr>
          <p:cNvPr id="8" name="Rectangle 7"/>
          <p:cNvSpPr/>
          <p:nvPr/>
        </p:nvSpPr>
        <p:spPr>
          <a:xfrm>
            <a:off x="152400" y="1828800"/>
            <a:ext cx="8630920" cy="4467890"/>
          </a:xfrm>
          <a:prstGeom prst="rect">
            <a:avLst/>
          </a:prstGeom>
        </p:spPr>
        <p:txBody>
          <a:bodyPr wrap="square">
            <a:spAutoFit/>
          </a:bodyPr>
          <a:lstStyle/>
          <a:p>
            <a:pPr marL="0" marR="0" indent="457200" algn="ctr">
              <a:spcBef>
                <a:spcPts val="0"/>
              </a:spcBef>
              <a:spcAft>
                <a:spcPts val="1000"/>
              </a:spcAft>
            </a:pPr>
            <a:r>
              <a:rPr lang="en-US" sz="2400" b="1" dirty="0">
                <a:latin typeface="Times New Roman" panose="02020603050405020304" pitchFamily="18" charset="0"/>
                <a:ea typeface="Calibri" panose="020F0502020204030204" pitchFamily="34" charset="0"/>
              </a:rPr>
              <a:t>Average Number of </a:t>
            </a:r>
            <a:r>
              <a:rPr lang="en-US" sz="2400" b="1" dirty="0" smtClean="0">
                <a:latin typeface="Times New Roman" panose="02020603050405020304" pitchFamily="18" charset="0"/>
                <a:ea typeface="Calibri" panose="020F0502020204030204" pitchFamily="34" charset="0"/>
              </a:rPr>
              <a:t>Workdays </a:t>
            </a:r>
            <a:r>
              <a:rPr lang="en-US" sz="2400" b="1" dirty="0">
                <a:latin typeface="Times New Roman" panose="02020603050405020304" pitchFamily="18" charset="0"/>
                <a:ea typeface="Calibri" panose="020F0502020204030204" pitchFamily="34" charset="0"/>
              </a:rPr>
              <a:t>to Complete </a:t>
            </a:r>
            <a:r>
              <a:rPr lang="en-US" sz="2400" dirty="0">
                <a:latin typeface="Times New Roman" panose="02020603050405020304" pitchFamily="18" charset="0"/>
                <a:ea typeface="Calibri" panose="020F0502020204030204" pitchFamily="34" charset="0"/>
              </a:rPr>
              <a:t>1,427 Requests </a:t>
            </a:r>
            <a:r>
              <a:rPr lang="en-US" sz="2400" dirty="0" smtClean="0">
                <a:latin typeface="Times New Roman" panose="02020603050405020304" pitchFamily="18" charset="0"/>
                <a:ea typeface="Calibri" panose="020F0502020204030204" pitchFamily="34" charset="0"/>
              </a:rPr>
              <a:t>from </a:t>
            </a:r>
            <a:r>
              <a:rPr lang="en-US" sz="2400" dirty="0">
                <a:latin typeface="Times New Roman" panose="02020603050405020304" pitchFamily="18" charset="0"/>
                <a:ea typeface="Calibri" panose="020F0502020204030204" pitchFamily="34" charset="0"/>
              </a:rPr>
              <a:t>Date of Receipt – </a:t>
            </a:r>
            <a:r>
              <a:rPr lang="en-US" sz="2400" b="1" dirty="0">
                <a:latin typeface="Times New Roman" panose="02020603050405020304" pitchFamily="18" charset="0"/>
                <a:ea typeface="Calibri" panose="020F0502020204030204" pitchFamily="34" charset="0"/>
              </a:rPr>
              <a:t>by County</a:t>
            </a:r>
            <a:r>
              <a:rPr lang="en-US" sz="2400" dirty="0">
                <a:latin typeface="Times New Roman" panose="02020603050405020304" pitchFamily="18" charset="0"/>
                <a:ea typeface="Calibri" panose="020F0502020204030204" pitchFamily="34" charset="0"/>
              </a:rPr>
              <a:t/>
            </a:r>
            <a:br>
              <a:rPr lang="en-US" sz="2400" dirty="0">
                <a:latin typeface="Times New Roman" panose="02020603050405020304" pitchFamily="18" charset="0"/>
                <a:ea typeface="Calibri" panose="020F0502020204030204" pitchFamily="34" charset="0"/>
              </a:rPr>
            </a:br>
            <a:endParaRPr lang="en-US" sz="2400" dirty="0">
              <a:latin typeface="Times New Roman" panose="02020603050405020304" pitchFamily="18" charset="0"/>
              <a:ea typeface="Calibri" panose="020F0502020204030204" pitchFamily="34" charset="0"/>
            </a:endParaRPr>
          </a:p>
          <a:p>
            <a:pPr marL="0" marR="0" indent="457200">
              <a:spcBef>
                <a:spcPts val="0"/>
              </a:spcBef>
              <a:spcAft>
                <a:spcPts val="0"/>
              </a:spcAft>
            </a:pPr>
            <a:r>
              <a:rPr lang="en-US" sz="1200" dirty="0">
                <a:latin typeface="Times New Roman" panose="02020603050405020304" pitchFamily="18" charset="0"/>
                <a:ea typeface="Calibri" panose="020F0502020204030204" pitchFamily="34" charset="0"/>
              </a:rPr>
              <a:t>		</a:t>
            </a:r>
            <a:r>
              <a:rPr lang="en-US" sz="2000" dirty="0" smtClean="0">
                <a:latin typeface="Times New Roman" panose="02020603050405020304" pitchFamily="18" charset="0"/>
                <a:ea typeface="Calibri" panose="020F0502020204030204" pitchFamily="34" charset="0"/>
              </a:rPr>
              <a:t>All</a:t>
            </a:r>
            <a:r>
              <a:rPr lang="en-US" sz="2000" dirty="0">
                <a:latin typeface="Times New Roman" panose="02020603050405020304" pitchFamily="18" charset="0"/>
                <a:ea typeface="Calibri" panose="020F0502020204030204" pitchFamily="34" charset="0"/>
              </a:rPr>
              <a:t>	</a:t>
            </a:r>
            <a:r>
              <a:rPr lang="en-US" sz="2000" dirty="0" smtClean="0">
                <a:latin typeface="Times New Roman" panose="02020603050405020304" pitchFamily="18" charset="0"/>
                <a:ea typeface="Calibri" panose="020F0502020204030204" pitchFamily="34" charset="0"/>
              </a:rPr>
              <a:t>	“Typical”</a:t>
            </a:r>
            <a:r>
              <a:rPr lang="en-US" sz="2000" dirty="0">
                <a:latin typeface="Times New Roman" panose="02020603050405020304" pitchFamily="18" charset="0"/>
                <a:ea typeface="Calibri" panose="020F0502020204030204" pitchFamily="34" charset="0"/>
              </a:rPr>
              <a:t>	</a:t>
            </a:r>
            <a:r>
              <a:rPr lang="en-US" sz="2000" dirty="0" smtClean="0">
                <a:latin typeface="Times New Roman" panose="02020603050405020304" pitchFamily="18" charset="0"/>
                <a:ea typeface="Calibri" panose="020F0502020204030204" pitchFamily="34" charset="0"/>
              </a:rPr>
              <a:t>     Personal	Complex</a:t>
            </a:r>
            <a:endParaRPr lang="en-US" sz="2000" dirty="0">
              <a:latin typeface="Times New Roman" panose="02020603050405020304" pitchFamily="18" charset="0"/>
              <a:ea typeface="Calibri" panose="020F0502020204030204" pitchFamily="34" charset="0"/>
            </a:endParaRPr>
          </a:p>
          <a:p>
            <a:pPr marL="0" marR="0" indent="457200">
              <a:spcBef>
                <a:spcPts val="0"/>
              </a:spcBef>
              <a:spcAft>
                <a:spcPts val="0"/>
              </a:spcAft>
            </a:pPr>
            <a:r>
              <a:rPr lang="en-US" sz="2000" dirty="0">
                <a:latin typeface="Times New Roman" panose="02020603050405020304" pitchFamily="18" charset="0"/>
                <a:ea typeface="Calibri" panose="020F0502020204030204" pitchFamily="34" charset="0"/>
              </a:rPr>
              <a:t>		</a:t>
            </a:r>
            <a:r>
              <a:rPr lang="en-US" sz="2000" u="sng" dirty="0" smtClean="0">
                <a:latin typeface="Times New Roman" panose="02020603050405020304" pitchFamily="18" charset="0"/>
                <a:ea typeface="Calibri" panose="020F0502020204030204" pitchFamily="34" charset="0"/>
              </a:rPr>
              <a:t>Requests </a:t>
            </a:r>
            <a:r>
              <a:rPr lang="en-US" sz="2000" u="sng" dirty="0">
                <a:latin typeface="Times New Roman" panose="02020603050405020304" pitchFamily="18" charset="0"/>
                <a:ea typeface="Calibri" panose="020F0502020204030204" pitchFamily="34" charset="0"/>
              </a:rPr>
              <a:t>	</a:t>
            </a:r>
            <a:r>
              <a:rPr lang="en-US" sz="2000" u="sng" dirty="0" smtClean="0">
                <a:latin typeface="Times New Roman" panose="02020603050405020304" pitchFamily="18" charset="0"/>
                <a:ea typeface="Calibri" panose="020F0502020204030204" pitchFamily="34" charset="0"/>
              </a:rPr>
              <a:t>Requests </a:t>
            </a:r>
            <a:r>
              <a:rPr lang="en-US" sz="2000" u="sng" dirty="0">
                <a:latin typeface="Times New Roman" panose="02020603050405020304" pitchFamily="18" charset="0"/>
                <a:ea typeface="Calibri" panose="020F0502020204030204" pitchFamily="34" charset="0"/>
              </a:rPr>
              <a:t>	</a:t>
            </a:r>
            <a:r>
              <a:rPr lang="en-US" sz="2000" u="sng" dirty="0" smtClean="0">
                <a:latin typeface="Times New Roman" panose="02020603050405020304" pitchFamily="18" charset="0"/>
                <a:ea typeface="Calibri" panose="020F0502020204030204" pitchFamily="34" charset="0"/>
              </a:rPr>
              <a:t>     Requests          Requests</a:t>
            </a:r>
            <a:br>
              <a:rPr lang="en-US" sz="2000" u="sng" dirty="0" smtClean="0">
                <a:latin typeface="Times New Roman" panose="02020603050405020304" pitchFamily="18" charset="0"/>
                <a:ea typeface="Calibri" panose="020F0502020204030204" pitchFamily="34" charset="0"/>
              </a:rPr>
            </a:br>
            <a:endParaRPr lang="en-US" sz="2000" dirty="0">
              <a:latin typeface="Times New Roman" panose="02020603050405020304" pitchFamily="18" charset="0"/>
              <a:ea typeface="Calibri" panose="020F0502020204030204" pitchFamily="34" charset="0"/>
            </a:endParaRPr>
          </a:p>
          <a:p>
            <a:pPr marL="457200" marR="0">
              <a:spcBef>
                <a:spcPts val="0"/>
              </a:spcBef>
              <a:spcAft>
                <a:spcPts val="0"/>
              </a:spcAft>
            </a:pPr>
            <a:r>
              <a:rPr lang="en-US" sz="2400" dirty="0">
                <a:latin typeface="Times New Roman" panose="02020603050405020304" pitchFamily="18" charset="0"/>
                <a:ea typeface="Calibri" panose="020F0502020204030204" pitchFamily="34" charset="0"/>
              </a:rPr>
              <a:t>Honolulu	</a:t>
            </a:r>
            <a:r>
              <a:rPr lang="en-US" sz="2400" dirty="0" smtClean="0">
                <a:latin typeface="Times New Roman" panose="02020603050405020304" pitchFamily="18" charset="0"/>
                <a:ea typeface="Calibri" panose="020F0502020204030204" pitchFamily="34" charset="0"/>
              </a:rPr>
              <a:t>   9.7 	   	     9.1     	       6.7</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33.3</a:t>
            </a:r>
            <a:r>
              <a:rPr lang="en-US" sz="2400" dirty="0">
                <a:latin typeface="Times New Roman" panose="02020603050405020304" pitchFamily="18" charset="0"/>
                <a:ea typeface="Calibri" panose="020F0502020204030204" pitchFamily="34" charset="0"/>
              </a:rPr>
              <a:t/>
            </a:r>
            <a:br>
              <a:rPr lang="en-US" sz="2400" dirty="0">
                <a:latin typeface="Times New Roman" panose="02020603050405020304" pitchFamily="18" charset="0"/>
                <a:ea typeface="Calibri" panose="020F0502020204030204" pitchFamily="34" charset="0"/>
              </a:rPr>
            </a:br>
            <a:r>
              <a:rPr lang="en-US" sz="2400" dirty="0" smtClean="0">
                <a:latin typeface="Times New Roman" panose="02020603050405020304" pitchFamily="18" charset="0"/>
                <a:ea typeface="Calibri" panose="020F0502020204030204" pitchFamily="34" charset="0"/>
              </a:rPr>
              <a:t>Hawaii	   5.6 	   	     4.4</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15.8</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6.7</a:t>
            </a:r>
            <a:r>
              <a:rPr lang="en-US" sz="2400" dirty="0">
                <a:latin typeface="Times New Roman" panose="02020603050405020304" pitchFamily="18" charset="0"/>
                <a:ea typeface="Calibri" panose="020F0502020204030204" pitchFamily="34" charset="0"/>
              </a:rPr>
              <a:t/>
            </a:r>
            <a:br>
              <a:rPr lang="en-US" sz="2400" dirty="0">
                <a:latin typeface="Times New Roman" panose="02020603050405020304" pitchFamily="18" charset="0"/>
                <a:ea typeface="Calibri" panose="020F0502020204030204" pitchFamily="34" charset="0"/>
              </a:rPr>
            </a:br>
            <a:r>
              <a:rPr lang="en-US" sz="2400" dirty="0">
                <a:latin typeface="Times New Roman" panose="02020603050405020304" pitchFamily="18" charset="0"/>
                <a:ea typeface="Calibri" panose="020F0502020204030204" pitchFamily="34" charset="0"/>
              </a:rPr>
              <a:t>Kauai	</a:t>
            </a:r>
            <a:r>
              <a:rPr lang="en-US" sz="2400" dirty="0" smtClean="0">
                <a:latin typeface="Times New Roman" panose="02020603050405020304" pitchFamily="18" charset="0"/>
                <a:ea typeface="Calibri" panose="020F0502020204030204" pitchFamily="34" charset="0"/>
              </a:rPr>
              <a:t>   6.1 </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2.5      </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6.3 </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12.8</a:t>
            </a:r>
            <a:r>
              <a:rPr lang="en-US" sz="2400" dirty="0">
                <a:latin typeface="Times New Roman" panose="02020603050405020304" pitchFamily="18" charset="0"/>
                <a:ea typeface="Calibri" panose="020F0502020204030204" pitchFamily="34" charset="0"/>
              </a:rPr>
              <a:t/>
            </a:r>
            <a:br>
              <a:rPr lang="en-US" sz="2400" dirty="0">
                <a:latin typeface="Times New Roman" panose="02020603050405020304" pitchFamily="18" charset="0"/>
                <a:ea typeface="Calibri" panose="020F0502020204030204" pitchFamily="34" charset="0"/>
              </a:rPr>
            </a:br>
            <a:r>
              <a:rPr lang="en-US" sz="2400" dirty="0">
                <a:latin typeface="Times New Roman" panose="02020603050405020304" pitchFamily="18" charset="0"/>
                <a:ea typeface="Calibri" panose="020F0502020204030204" pitchFamily="34" charset="0"/>
              </a:rPr>
              <a:t>Maui	</a:t>
            </a:r>
            <a:r>
              <a:rPr lang="en-US" sz="2400" u="sng" dirty="0" smtClean="0">
                <a:latin typeface="Times New Roman" panose="02020603050405020304" pitchFamily="18" charset="0"/>
                <a:ea typeface="Calibri" panose="020F0502020204030204" pitchFamily="34" charset="0"/>
              </a:rPr>
              <a:t> </a:t>
            </a:r>
            <a:r>
              <a:rPr lang="en-US" sz="2400" u="sng" dirty="0">
                <a:latin typeface="Times New Roman" panose="02020603050405020304" pitchFamily="18" charset="0"/>
                <a:ea typeface="Calibri" panose="020F0502020204030204" pitchFamily="34" charset="0"/>
              </a:rPr>
              <a:t>12.9 </a:t>
            </a:r>
            <a:r>
              <a:rPr lang="en-US" sz="2400" u="sng" dirty="0" smtClean="0">
                <a:latin typeface="Times New Roman" panose="02020603050405020304" pitchFamily="18" charset="0"/>
                <a:ea typeface="Calibri" panose="020F0502020204030204" pitchFamily="34" charset="0"/>
              </a:rPr>
              <a:t>	  	    13.1</a:t>
            </a:r>
            <a:r>
              <a:rPr lang="en-US" sz="2400" u="sng" dirty="0">
                <a:latin typeface="Times New Roman" panose="02020603050405020304" pitchFamily="18" charset="0"/>
                <a:ea typeface="Calibri" panose="020F0502020204030204" pitchFamily="34" charset="0"/>
              </a:rPr>
              <a:t>	   </a:t>
            </a:r>
            <a:r>
              <a:rPr lang="en-US" sz="2400" u="sng" dirty="0" smtClean="0">
                <a:latin typeface="Times New Roman" panose="02020603050405020304" pitchFamily="18" charset="0"/>
                <a:ea typeface="Calibri" panose="020F0502020204030204" pitchFamily="34" charset="0"/>
              </a:rPr>
              <a:t>     	       4.0  </a:t>
            </a:r>
            <a:r>
              <a:rPr lang="en-US" sz="2400" u="sng" dirty="0">
                <a:latin typeface="Times New Roman" panose="02020603050405020304" pitchFamily="18" charset="0"/>
                <a:ea typeface="Calibri" panose="020F0502020204030204" pitchFamily="34" charset="0"/>
              </a:rPr>
              <a:t>	</a:t>
            </a:r>
            <a:r>
              <a:rPr lang="en-US" sz="2400" u="sng" dirty="0" smtClean="0">
                <a:latin typeface="Times New Roman" panose="02020603050405020304" pitchFamily="18" charset="0"/>
                <a:ea typeface="Calibri" panose="020F0502020204030204" pitchFamily="34" charset="0"/>
              </a:rPr>
              <a:t>  (</a:t>
            </a:r>
            <a:r>
              <a:rPr lang="en-US" sz="2400" u="sng" dirty="0">
                <a:latin typeface="Times New Roman" panose="02020603050405020304" pitchFamily="18" charset="0"/>
                <a:ea typeface="Calibri" panose="020F0502020204030204" pitchFamily="34" charset="0"/>
              </a:rPr>
              <a:t>none</a:t>
            </a:r>
            <a:r>
              <a:rPr lang="en-US" sz="2400" u="sng" dirty="0" smtClean="0">
                <a:latin typeface="Times New Roman" panose="02020603050405020304" pitchFamily="18" charset="0"/>
                <a:ea typeface="Calibri" panose="020F0502020204030204" pitchFamily="34" charset="0"/>
              </a:rPr>
              <a:t>)       </a:t>
            </a:r>
          </a:p>
          <a:p>
            <a:pPr marL="457200" marR="0">
              <a:spcBef>
                <a:spcPts val="0"/>
              </a:spcBef>
              <a:spcAft>
                <a:spcPts val="0"/>
              </a:spcAft>
            </a:pPr>
            <a:r>
              <a:rPr lang="en-US" sz="2400" u="sng" dirty="0">
                <a:latin typeface="Times New Roman" panose="02020603050405020304" pitchFamily="18" charset="0"/>
                <a:ea typeface="Calibri" panose="020F0502020204030204" pitchFamily="34" charset="0"/>
              </a:rPr>
              <a:t/>
            </a:r>
            <a:br>
              <a:rPr lang="en-US" sz="2400" u="sng" dirty="0">
                <a:latin typeface="Times New Roman" panose="02020603050405020304" pitchFamily="18" charset="0"/>
                <a:ea typeface="Calibri" panose="020F0502020204030204" pitchFamily="34" charset="0"/>
              </a:rPr>
            </a:br>
            <a:r>
              <a:rPr lang="en-US" sz="2400" dirty="0">
                <a:latin typeface="Times New Roman" panose="02020603050405020304" pitchFamily="18" charset="0"/>
                <a:ea typeface="Calibri" panose="020F0502020204030204" pitchFamily="34" charset="0"/>
              </a:rPr>
              <a:t>All </a:t>
            </a:r>
            <a:r>
              <a:rPr lang="en-US" sz="2400" dirty="0" smtClean="0">
                <a:latin typeface="Times New Roman" panose="02020603050405020304" pitchFamily="18" charset="0"/>
                <a:ea typeface="Calibri" panose="020F0502020204030204" pitchFamily="34" charset="0"/>
              </a:rPr>
              <a:t>Counties   8.8     </a:t>
            </a:r>
            <a:r>
              <a:rPr lang="en-US" sz="2400" dirty="0">
                <a:latin typeface="Times New Roman" panose="02020603050405020304" pitchFamily="18" charset="0"/>
                <a:ea typeface="Calibri" panose="020F0502020204030204" pitchFamily="34" charset="0"/>
              </a:rPr>
              <a:t>	     8.3 	</a:t>
            </a:r>
            <a:r>
              <a:rPr lang="en-US" sz="2400" dirty="0" smtClean="0">
                <a:latin typeface="Times New Roman" panose="02020603050405020304" pitchFamily="18" charset="0"/>
                <a:ea typeface="Calibri" panose="020F0502020204030204" pitchFamily="34" charset="0"/>
              </a:rPr>
              <a:t>                   7.1         </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13.4</a:t>
            </a:r>
            <a:endParaRPr lang="en-US" sz="2400" dirty="0">
              <a:effectLst/>
              <a:latin typeface="Times New Roman" panose="02020603050405020304" pitchFamily="18" charset="0"/>
              <a:ea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6251497"/>
      </p:ext>
    </p:extLst>
  </p:cSld>
  <p:clrMapOvr>
    <a:masterClrMapping/>
  </p:clrMapOvr>
  <mc:AlternateContent xmlns:mc="http://schemas.openxmlformats.org/markup-compatibility/2006" xmlns:p14="http://schemas.microsoft.com/office/powerpoint/2010/main">
    <mc:Choice Requires="p14">
      <p:transition spd="slow" p14:dur="2000" advTm="26713"/>
    </mc:Choice>
    <mc:Fallback xmlns="">
      <p:transition spd="slow" advTm="2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229600" cy="5181600"/>
          </a:xfrm>
        </p:spPr>
        <p:txBody>
          <a:bodyPr/>
          <a:lstStyle/>
          <a:p>
            <a:pPr marL="0" indent="0">
              <a:buNone/>
            </a:pPr>
            <a:r>
              <a:rPr lang="en-US" sz="3200" b="1" dirty="0" smtClean="0">
                <a:solidFill>
                  <a:srgbClr val="FF0000"/>
                </a:solidFill>
              </a:rPr>
              <a:t>Chart 6:  </a:t>
            </a:r>
            <a:r>
              <a:rPr lang="en-US" sz="3200" b="1" dirty="0" smtClean="0"/>
              <a:t>State agencies</a:t>
            </a:r>
            <a:endParaRPr lang="en-US" sz="3200" b="1" dirty="0"/>
          </a:p>
        </p:txBody>
      </p:sp>
      <p:graphicFrame>
        <p:nvGraphicFramePr>
          <p:cNvPr id="5" name="Chart 4"/>
          <p:cNvGraphicFramePr/>
          <p:nvPr>
            <p:extLst>
              <p:ext uri="{D42A27DB-BD31-4B8C-83A1-F6EECF244321}">
                <p14:modId xmlns:p14="http://schemas.microsoft.com/office/powerpoint/2010/main" val="1244188717"/>
              </p:ext>
            </p:extLst>
          </p:nvPr>
        </p:nvGraphicFramePr>
        <p:xfrm>
          <a:off x="960120" y="1801368"/>
          <a:ext cx="7391400" cy="42672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2181683"/>
      </p:ext>
    </p:extLst>
  </p:cSld>
  <p:clrMapOvr>
    <a:masterClrMapping/>
  </p:clrMapOvr>
  <mc:AlternateContent xmlns:mc="http://schemas.openxmlformats.org/markup-compatibility/2006" xmlns:p14="http://schemas.microsoft.com/office/powerpoint/2010/main">
    <mc:Choice Requires="p14">
      <p:transition spd="slow" p14:dur="2000" advTm="32435"/>
    </mc:Choice>
    <mc:Fallback xmlns="">
      <p:transition spd="slow" advTm="3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066800"/>
            <a:ext cx="8229600" cy="5334000"/>
          </a:xfrm>
        </p:spPr>
        <p:txBody>
          <a:bodyPr>
            <a:normAutofit/>
          </a:bodyPr>
          <a:lstStyle/>
          <a:p>
            <a:pPr marL="0" indent="0">
              <a:buNone/>
            </a:pPr>
            <a:r>
              <a:rPr lang="en-US" sz="3200" b="1" dirty="0" smtClean="0">
                <a:solidFill>
                  <a:srgbClr val="FF0000"/>
                </a:solidFill>
              </a:rPr>
              <a:t>Chart 6:  </a:t>
            </a:r>
            <a:r>
              <a:rPr lang="en-US" sz="3200" b="1" dirty="0" smtClean="0"/>
              <a:t>County agencies</a:t>
            </a:r>
            <a:endParaRPr lang="en-US" sz="3200" b="1" dirty="0"/>
          </a:p>
        </p:txBody>
      </p:sp>
      <p:graphicFrame>
        <p:nvGraphicFramePr>
          <p:cNvPr id="6" name="Chart 5"/>
          <p:cNvGraphicFramePr/>
          <p:nvPr>
            <p:extLst>
              <p:ext uri="{D42A27DB-BD31-4B8C-83A1-F6EECF244321}">
                <p14:modId xmlns:p14="http://schemas.microsoft.com/office/powerpoint/2010/main" val="2145668221"/>
              </p:ext>
            </p:extLst>
          </p:nvPr>
        </p:nvGraphicFramePr>
        <p:xfrm>
          <a:off x="914400" y="1676400"/>
          <a:ext cx="7315200" cy="44958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81021"/>
      </p:ext>
    </p:extLst>
  </p:cSld>
  <p:clrMapOvr>
    <a:masterClrMapping/>
  </p:clrMapOvr>
  <mc:AlternateContent xmlns:mc="http://schemas.openxmlformats.org/markup-compatibility/2006" xmlns:p14="http://schemas.microsoft.com/office/powerpoint/2010/main">
    <mc:Choice Requires="p14">
      <p:transition spd="slow" p14:dur="2000" advTm="12996"/>
    </mc:Choice>
    <mc:Fallback xmlns="">
      <p:transition spd="slow" advTm="1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0" y="1255776"/>
            <a:ext cx="8571090" cy="5221224"/>
          </a:xfrm>
        </p:spPr>
        <p:txBody>
          <a:bodyPr/>
          <a:lstStyle/>
          <a:p>
            <a:pPr marL="0" indent="0">
              <a:buNone/>
            </a:pPr>
            <a:r>
              <a:rPr lang="en-US" sz="3200" b="1" dirty="0" smtClean="0">
                <a:solidFill>
                  <a:srgbClr val="FF0000"/>
                </a:solidFill>
              </a:rPr>
              <a:t>Chart 7:</a:t>
            </a:r>
            <a:r>
              <a:rPr lang="en-US" sz="3200" b="1" dirty="0" smtClean="0"/>
              <a:t> State agencies</a:t>
            </a:r>
            <a:endParaRPr lang="en-US" sz="3200" b="1" dirty="0"/>
          </a:p>
        </p:txBody>
      </p:sp>
      <p:graphicFrame>
        <p:nvGraphicFramePr>
          <p:cNvPr id="6" name="Chart 5"/>
          <p:cNvGraphicFramePr/>
          <p:nvPr>
            <p:extLst>
              <p:ext uri="{D42A27DB-BD31-4B8C-83A1-F6EECF244321}">
                <p14:modId xmlns:p14="http://schemas.microsoft.com/office/powerpoint/2010/main" val="1740432147"/>
              </p:ext>
            </p:extLst>
          </p:nvPr>
        </p:nvGraphicFramePr>
        <p:xfrm>
          <a:off x="838200" y="1797756"/>
          <a:ext cx="7620000" cy="4526844"/>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0046210"/>
      </p:ext>
    </p:extLst>
  </p:cSld>
  <p:clrMapOvr>
    <a:masterClrMapping/>
  </p:clrMapOvr>
  <mc:AlternateContent xmlns:mc="http://schemas.openxmlformats.org/markup-compatibility/2006" xmlns:p14="http://schemas.microsoft.com/office/powerpoint/2010/main">
    <mc:Choice Requires="p14">
      <p:transition spd="slow" p14:dur="2000" advTm="85615"/>
    </mc:Choice>
    <mc:Fallback xmlns="">
      <p:transition spd="slow" advTm="8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685800"/>
          </a:xfrm>
        </p:spPr>
        <p:txBody>
          <a:bodyPr>
            <a:normAutofit fontScale="90000"/>
          </a:bodyPr>
          <a:lstStyle/>
          <a:p>
            <a:pPr algn="l"/>
            <a:r>
              <a:rPr lang="en-US" dirty="0" smtClean="0"/>
              <a:t>Overview</a:t>
            </a:r>
            <a:br>
              <a:rPr lang="en-US" dirty="0" smtClean="0"/>
            </a:br>
            <a:endParaRPr lang="en-US" dirty="0"/>
          </a:p>
        </p:txBody>
      </p:sp>
      <p:sp>
        <p:nvSpPr>
          <p:cNvPr id="3" name="Content Placeholder 2"/>
          <p:cNvSpPr>
            <a:spLocks noGrp="1"/>
          </p:cNvSpPr>
          <p:nvPr>
            <p:ph idx="1"/>
          </p:nvPr>
        </p:nvSpPr>
        <p:spPr>
          <a:xfrm>
            <a:off x="609600" y="1600200"/>
            <a:ext cx="8229600" cy="4724400"/>
          </a:xfrm>
        </p:spPr>
        <p:txBody>
          <a:bodyPr>
            <a:normAutofit fontScale="92500" lnSpcReduction="10000"/>
          </a:bodyPr>
          <a:lstStyle/>
          <a:p>
            <a:r>
              <a:rPr lang="en-US" sz="3200" b="1" dirty="0" smtClean="0">
                <a:solidFill>
                  <a:srgbClr val="FF0000"/>
                </a:solidFill>
              </a:rPr>
              <a:t>What’s New?</a:t>
            </a:r>
          </a:p>
          <a:p>
            <a:pPr marL="0" indent="0">
              <a:buNone/>
            </a:pPr>
            <a:r>
              <a:rPr lang="en-US" dirty="0" smtClean="0"/>
              <a:t>  </a:t>
            </a:r>
            <a:br>
              <a:rPr lang="en-US" dirty="0" smtClean="0"/>
            </a:br>
            <a:r>
              <a:rPr lang="en-US" sz="2800" dirty="0" smtClean="0"/>
              <a:t>Third, OIP has revised the FY 2017 Log:</a:t>
            </a:r>
            <a:endParaRPr lang="en-US" sz="2800" b="1" dirty="0" smtClean="0"/>
          </a:p>
          <a:p>
            <a:pPr lvl="1"/>
            <a:r>
              <a:rPr lang="en-US" sz="2800" b="1" dirty="0" smtClean="0"/>
              <a:t>Routine requests have been clarified</a:t>
            </a:r>
          </a:p>
          <a:p>
            <a:pPr lvl="1"/>
            <a:r>
              <a:rPr lang="en-US" sz="2800" b="1" dirty="0" smtClean="0"/>
              <a:t>Enter * before name of business or nonprofit organization</a:t>
            </a:r>
          </a:p>
          <a:p>
            <a:pPr lvl="1"/>
            <a:r>
              <a:rPr lang="en-US" sz="2800" b="1" dirty="0" smtClean="0"/>
              <a:t>Use initials or file number for personal record requester names</a:t>
            </a:r>
          </a:p>
          <a:p>
            <a:pPr lvl="1"/>
            <a:r>
              <a:rPr lang="en-US" sz="2800" b="1" dirty="0" smtClean="0"/>
              <a:t>Enter “x” in column U if a lawsuit is filed </a:t>
            </a:r>
            <a:r>
              <a:rPr lang="en-US" sz="2800" b="1" u="sng" dirty="0" smtClean="0"/>
              <a:t>by or against </a:t>
            </a:r>
            <a:r>
              <a:rPr lang="en-US" sz="2800" b="1" dirty="0" smtClean="0"/>
              <a:t>the agency</a:t>
            </a:r>
          </a:p>
          <a:p>
            <a:pPr lvl="1"/>
            <a:endParaRPr lang="en-US" sz="2800" b="1" dirty="0" smtClean="0"/>
          </a:p>
          <a:p>
            <a:pPr marL="457200" lvl="1" indent="0">
              <a:buNone/>
            </a:pPr>
            <a:r>
              <a:rPr lang="en-US" sz="2800" b="1" dirty="0" smtClean="0"/>
              <a:t>Columns remain in same order &amp; collect same data.</a:t>
            </a:r>
            <a:r>
              <a:rPr lang="en-US" sz="2800" dirty="0" smtClean="0"/>
              <a:t/>
            </a:r>
            <a:br>
              <a:rPr lang="en-US" sz="2800" dirty="0" smtClean="0"/>
            </a:br>
            <a:endParaRPr lang="en-US"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1536372"/>
      </p:ext>
    </p:extLst>
  </p:cSld>
  <p:clrMapOvr>
    <a:masterClrMapping/>
  </p:clrMapOvr>
  <mc:AlternateContent xmlns:mc="http://schemas.openxmlformats.org/markup-compatibility/2006" xmlns:p14="http://schemas.microsoft.com/office/powerpoint/2010/main">
    <mc:Choice Requires="p14">
      <p:transition spd="slow" p14:dur="2000" advTm="86827"/>
    </mc:Choice>
    <mc:Fallback xmlns="">
      <p:transition spd="slow" advTm="8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1" y="1066800"/>
            <a:ext cx="8571090" cy="5410200"/>
          </a:xfrm>
        </p:spPr>
        <p:txBody>
          <a:bodyPr/>
          <a:lstStyle/>
          <a:p>
            <a:pPr marL="0" indent="0">
              <a:buNone/>
            </a:pPr>
            <a:r>
              <a:rPr lang="en-US" sz="3200" b="1" dirty="0" smtClean="0">
                <a:solidFill>
                  <a:srgbClr val="FF0000"/>
                </a:solidFill>
              </a:rPr>
              <a:t>Chart 7: </a:t>
            </a:r>
            <a:r>
              <a:rPr lang="en-US" sz="3200" b="1" dirty="0" smtClean="0"/>
              <a:t> County agencies</a:t>
            </a:r>
            <a:endParaRPr lang="en-US" sz="3200" b="1" dirty="0"/>
          </a:p>
        </p:txBody>
      </p:sp>
      <p:graphicFrame>
        <p:nvGraphicFramePr>
          <p:cNvPr id="5" name="Chart 4"/>
          <p:cNvGraphicFramePr/>
          <p:nvPr>
            <p:extLst>
              <p:ext uri="{D42A27DB-BD31-4B8C-83A1-F6EECF244321}">
                <p14:modId xmlns:p14="http://schemas.microsoft.com/office/powerpoint/2010/main" val="3997183080"/>
              </p:ext>
            </p:extLst>
          </p:nvPr>
        </p:nvGraphicFramePr>
        <p:xfrm>
          <a:off x="685800" y="1676400"/>
          <a:ext cx="7754055"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441660"/>
      </p:ext>
    </p:extLst>
  </p:cSld>
  <p:clrMapOvr>
    <a:masterClrMapping/>
  </p:clrMapOvr>
  <mc:AlternateContent xmlns:mc="http://schemas.openxmlformats.org/markup-compatibility/2006" xmlns:p14="http://schemas.microsoft.com/office/powerpoint/2010/main">
    <mc:Choice Requires="p14">
      <p:transition spd="slow" p14:dur="2000" advTm="19368"/>
    </mc:Choice>
    <mc:Fallback xmlns="">
      <p:transition spd="slow" advTm="1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1" y="1104900"/>
            <a:ext cx="8571090" cy="5600700"/>
          </a:xfrm>
        </p:spPr>
        <p:txBody>
          <a:bodyPr>
            <a:normAutofit/>
          </a:bodyPr>
          <a:lstStyle/>
          <a:p>
            <a:pPr marL="0" indent="0">
              <a:buNone/>
            </a:pPr>
            <a:r>
              <a:rPr lang="en-US" sz="3200" b="1" dirty="0" smtClean="0">
                <a:solidFill>
                  <a:srgbClr val="FF0000"/>
                </a:solidFill>
              </a:rPr>
              <a:t>Chart 8A:</a:t>
            </a:r>
            <a:r>
              <a:rPr lang="en-US" sz="3200" b="1" dirty="0" smtClean="0"/>
              <a:t>  State agencies</a:t>
            </a:r>
            <a:endParaRPr lang="en-US" sz="3200" b="1" dirty="0"/>
          </a:p>
        </p:txBody>
      </p:sp>
      <p:graphicFrame>
        <p:nvGraphicFramePr>
          <p:cNvPr id="7" name="Chart 6"/>
          <p:cNvGraphicFramePr>
            <a:graphicFrameLocks/>
          </p:cNvGraphicFramePr>
          <p:nvPr>
            <p:extLst>
              <p:ext uri="{D42A27DB-BD31-4B8C-83A1-F6EECF244321}">
                <p14:modId xmlns:p14="http://schemas.microsoft.com/office/powerpoint/2010/main" val="2459574503"/>
              </p:ext>
            </p:extLst>
          </p:nvPr>
        </p:nvGraphicFramePr>
        <p:xfrm>
          <a:off x="838200" y="1828800"/>
          <a:ext cx="7391400" cy="45720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6"/>
          <p:cNvSpPr txBox="1"/>
          <p:nvPr/>
        </p:nvSpPr>
        <p:spPr>
          <a:xfrm>
            <a:off x="2286000" y="4844344"/>
            <a:ext cx="685800" cy="4013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marL="0" marR="0">
              <a:spcBef>
                <a:spcPts val="0"/>
              </a:spcBef>
              <a:spcAft>
                <a:spcPts val="0"/>
              </a:spcAft>
            </a:pPr>
            <a:r>
              <a:rPr lang="en-US" sz="1000" b="1" dirty="0">
                <a:solidFill>
                  <a:srgbClr val="000000"/>
                </a:solidFill>
                <a:effectLst/>
                <a:ea typeface="Times New Roman" panose="02020603050405020304" pitchFamily="18" charset="0"/>
                <a:cs typeface="Times New Roman" panose="02020603050405020304" pitchFamily="18" charset="0"/>
              </a:rPr>
              <a:t>$37,820</a:t>
            </a:r>
            <a:br>
              <a:rPr lang="en-US" sz="1000" b="1" dirty="0">
                <a:solidFill>
                  <a:srgbClr val="000000"/>
                </a:solidFill>
                <a:effectLst/>
                <a:ea typeface="Times New Roman" panose="02020603050405020304" pitchFamily="18" charset="0"/>
                <a:cs typeface="Times New Roman" panose="02020603050405020304" pitchFamily="18" charset="0"/>
              </a:rPr>
            </a:br>
            <a:r>
              <a:rPr lang="en-US" sz="1000" b="1" dirty="0">
                <a:solidFill>
                  <a:srgbClr val="000000"/>
                </a:solidFill>
                <a:effectLst/>
                <a:ea typeface="Times New Roman" panose="02020603050405020304" pitchFamily="18" charset="0"/>
                <a:cs typeface="Times New Roman" panose="02020603050405020304" pitchFamily="18" charset="0"/>
              </a:rPr>
              <a:t>   fees</a:t>
            </a:r>
            <a:endParaRPr lang="en-US" sz="1200" dirty="0">
              <a:effectLst/>
              <a:latin typeface="Times New Roman" panose="02020603050405020304" pitchFamily="18" charset="0"/>
              <a:ea typeface="Times New Roman" panose="02020603050405020304" pitchFamily="18" charset="0"/>
            </a:endParaRPr>
          </a:p>
        </p:txBody>
      </p:sp>
      <p:sp>
        <p:nvSpPr>
          <p:cNvPr id="10" name="TextBox 5"/>
          <p:cNvSpPr txBox="1"/>
          <p:nvPr/>
        </p:nvSpPr>
        <p:spPr>
          <a:xfrm>
            <a:off x="6477000" y="4397169"/>
            <a:ext cx="502920" cy="64120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dirty="0">
                <a:latin typeface="Calibri" panose="020F0502020204030204" pitchFamily="34" charset="0"/>
              </a:rPr>
              <a:t>$37,603</a:t>
            </a:r>
            <a:br>
              <a:rPr lang="en-US" sz="1400" b="1" dirty="0">
                <a:latin typeface="Calibri" panose="020F0502020204030204" pitchFamily="34" charset="0"/>
              </a:rPr>
            </a:br>
            <a:r>
              <a:rPr lang="en-US" sz="1400" b="1" dirty="0">
                <a:latin typeface="Calibri" panose="020F0502020204030204" pitchFamily="34" charset="0"/>
              </a:rPr>
              <a:t> fees</a:t>
            </a:r>
            <a:r>
              <a:rPr lang="en-US" sz="1400" b="1" baseline="0" dirty="0">
                <a:latin typeface="Calibri" panose="020F0502020204030204" pitchFamily="34" charset="0"/>
              </a:rPr>
              <a:t> &amp;</a:t>
            </a:r>
            <a:br>
              <a:rPr lang="en-US" sz="1400" b="1" baseline="0" dirty="0">
                <a:latin typeface="Calibri" panose="020F0502020204030204" pitchFamily="34" charset="0"/>
              </a:rPr>
            </a:br>
            <a:r>
              <a:rPr lang="en-US" sz="1400" b="1" baseline="0" dirty="0">
                <a:latin typeface="Calibri" panose="020F0502020204030204" pitchFamily="34" charset="0"/>
              </a:rPr>
              <a:t>  costs</a:t>
            </a:r>
          </a:p>
          <a:p>
            <a:endParaRPr lang="en-US" sz="11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3712357"/>
      </p:ext>
    </p:extLst>
  </p:cSld>
  <p:clrMapOvr>
    <a:masterClrMapping/>
  </p:clrMapOvr>
  <mc:AlternateContent xmlns:mc="http://schemas.openxmlformats.org/markup-compatibility/2006" xmlns:p14="http://schemas.microsoft.com/office/powerpoint/2010/main">
    <mc:Choice Requires="p14">
      <p:transition spd="slow" p14:dur="2000" advTm="71839"/>
    </mc:Choice>
    <mc:Fallback xmlns="">
      <p:transition spd="slow" advTm="71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1" y="1104900"/>
            <a:ext cx="8571090" cy="5219700"/>
          </a:xfrm>
        </p:spPr>
        <p:txBody>
          <a:bodyPr/>
          <a:lstStyle/>
          <a:p>
            <a:pPr marL="0" indent="0">
              <a:buNone/>
            </a:pPr>
            <a:r>
              <a:rPr lang="en-US" sz="3200" b="1" dirty="0" smtClean="0">
                <a:solidFill>
                  <a:srgbClr val="FF0000"/>
                </a:solidFill>
              </a:rPr>
              <a:t>Chart 8A:  </a:t>
            </a:r>
            <a:r>
              <a:rPr lang="en-US" sz="3200" b="1" dirty="0" smtClean="0"/>
              <a:t>County agencies</a:t>
            </a:r>
            <a:endParaRPr lang="en-US" sz="3200" b="1" dirty="0"/>
          </a:p>
        </p:txBody>
      </p:sp>
      <p:graphicFrame>
        <p:nvGraphicFramePr>
          <p:cNvPr id="13" name="Chart 12"/>
          <p:cNvGraphicFramePr>
            <a:graphicFrameLocks/>
          </p:cNvGraphicFramePr>
          <p:nvPr>
            <p:extLst>
              <p:ext uri="{D42A27DB-BD31-4B8C-83A1-F6EECF244321}">
                <p14:modId xmlns:p14="http://schemas.microsoft.com/office/powerpoint/2010/main" val="3027813271"/>
              </p:ext>
            </p:extLst>
          </p:nvPr>
        </p:nvGraphicFramePr>
        <p:xfrm>
          <a:off x="762000" y="1740408"/>
          <a:ext cx="7391400" cy="4343400"/>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p:cNvSpPr/>
          <p:nvPr/>
        </p:nvSpPr>
        <p:spPr>
          <a:xfrm>
            <a:off x="2286000" y="4114800"/>
            <a:ext cx="685800" cy="400110"/>
          </a:xfrm>
          <a:prstGeom prst="rect">
            <a:avLst/>
          </a:prstGeom>
        </p:spPr>
        <p:txBody>
          <a:bodyPr wrap="square">
            <a:spAutoFit/>
          </a:bodyPr>
          <a:lstStyle/>
          <a:p>
            <a:pPr marL="0" marR="0">
              <a:spcBef>
                <a:spcPts val="0"/>
              </a:spcBef>
              <a:spcAft>
                <a:spcPts val="0"/>
              </a:spcAft>
            </a:pPr>
            <a:r>
              <a:rPr lang="en-US" sz="1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$70,438</a:t>
            </a:r>
            <a:r>
              <a:rPr lang="en-US"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
            <a:br>
              <a:rPr lang="en-US"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fees</a:t>
            </a:r>
            <a:endParaRPr lang="en-US" sz="1200" dirty="0">
              <a:effectLst/>
              <a:latin typeface="Times New Roman" panose="02020603050405020304" pitchFamily="18" charset="0"/>
              <a:ea typeface="Times New Roman" panose="02020603050405020304" pitchFamily="18" charset="0"/>
            </a:endParaRPr>
          </a:p>
        </p:txBody>
      </p:sp>
      <p:sp>
        <p:nvSpPr>
          <p:cNvPr id="14" name="TextBox 5"/>
          <p:cNvSpPr txBox="1"/>
          <p:nvPr/>
        </p:nvSpPr>
        <p:spPr>
          <a:xfrm>
            <a:off x="6400800" y="4800601"/>
            <a:ext cx="954405" cy="380999"/>
          </a:xfrm>
          <a:prstGeom prst="rect">
            <a:avLst/>
          </a:prstGeom>
          <a:noFill/>
          <a:ln>
            <a:noFill/>
          </a:ln>
          <a:effectLst/>
        </p:spPr>
        <p:txBody>
          <a:bodyPr wrap="square"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$12,745 </a:t>
            </a:r>
            <a:br>
              <a:rPr kumimoji="0" lang="en-US" sz="1000" b="1"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br>
            <a:r>
              <a:rPr kumimoji="0" lang="en-US" sz="1000" b="1" i="0" u="none" strike="noStrike" kern="0" cap="none" spc="0" normalizeH="0" baseline="0" noProof="0" dirty="0" smtClean="0">
                <a:ln>
                  <a:noFill/>
                </a:ln>
                <a:solidFill>
                  <a:srgbClr val="000000"/>
                </a:solidFill>
                <a:effectLst/>
                <a:uLnTx/>
                <a:uFillTx/>
                <a:latin typeface="Calibri"/>
                <a:ea typeface="Times New Roman" panose="02020603050405020304" pitchFamily="18" charset="0"/>
                <a:cs typeface="Times New Roman" panose="02020603050405020304" pitchFamily="18" charset="0"/>
              </a:rPr>
              <a:t>   </a:t>
            </a:r>
            <a:r>
              <a:rPr kumimoji="0" lang="en-US" sz="1000" b="1"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fees &amp; costs</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15" name="TextBox 5"/>
          <p:cNvSpPr txBox="1"/>
          <p:nvPr/>
        </p:nvSpPr>
        <p:spPr>
          <a:xfrm>
            <a:off x="6410739" y="4422146"/>
            <a:ext cx="802005" cy="28569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pPr marL="0" marR="0">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$12,745 </a:t>
            </a:r>
            <a:endParaRPr lang="en-US" sz="1400" b="1" dirty="0">
              <a:effectLst/>
              <a:latin typeface="Calibri" panose="020F0502020204030204" pitchFamily="34" charset="0"/>
              <a:ea typeface="Times New Roman" panose="02020603050405020304" pitchFamily="18" charset="0"/>
            </a:endParaRPr>
          </a:p>
        </p:txBody>
      </p:sp>
      <p:sp>
        <p:nvSpPr>
          <p:cNvPr id="16" name="TextBox 3"/>
          <p:cNvSpPr txBox="1"/>
          <p:nvPr/>
        </p:nvSpPr>
        <p:spPr>
          <a:xfrm>
            <a:off x="2239209" y="2477363"/>
            <a:ext cx="779381" cy="307777"/>
          </a:xfrm>
          <a:prstGeom prst="rect">
            <a:avLst/>
          </a:prstGeom>
          <a:noFill/>
          <a:ln>
            <a:noFill/>
          </a:ln>
          <a:effectLst/>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$90,474</a:t>
            </a: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3389248"/>
      </p:ext>
    </p:extLst>
  </p:cSld>
  <p:clrMapOvr>
    <a:masterClrMapping/>
  </p:clrMapOvr>
  <mc:AlternateContent xmlns:mc="http://schemas.openxmlformats.org/markup-compatibility/2006" xmlns:p14="http://schemas.microsoft.com/office/powerpoint/2010/main">
    <mc:Choice Requires="p14">
      <p:transition spd="slow" p14:dur="2000" advTm="26503"/>
    </mc:Choice>
    <mc:Fallback xmlns="">
      <p:transition spd="slow" advTm="2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0" y="1047750"/>
            <a:ext cx="8571090" cy="5524500"/>
          </a:xfrm>
        </p:spPr>
        <p:txBody>
          <a:bodyPr/>
          <a:lstStyle/>
          <a:p>
            <a:pPr marL="0" indent="0">
              <a:buNone/>
            </a:pPr>
            <a:r>
              <a:rPr lang="en-US" sz="3200" b="1" dirty="0" smtClean="0">
                <a:solidFill>
                  <a:srgbClr val="FF0000"/>
                </a:solidFill>
              </a:rPr>
              <a:t>Chart 8B:</a:t>
            </a:r>
            <a:r>
              <a:rPr lang="en-US" sz="3200" b="1" dirty="0"/>
              <a:t> </a:t>
            </a:r>
            <a:r>
              <a:rPr lang="en-US" sz="3200" b="1" dirty="0" smtClean="0"/>
              <a:t> State agencies</a:t>
            </a:r>
            <a:endParaRPr lang="en-US" sz="3200" b="1" dirty="0"/>
          </a:p>
        </p:txBody>
      </p:sp>
      <p:graphicFrame>
        <p:nvGraphicFramePr>
          <p:cNvPr id="9" name="Chart 8"/>
          <p:cNvGraphicFramePr/>
          <p:nvPr>
            <p:extLst>
              <p:ext uri="{D42A27DB-BD31-4B8C-83A1-F6EECF244321}">
                <p14:modId xmlns:p14="http://schemas.microsoft.com/office/powerpoint/2010/main" val="2040381100"/>
              </p:ext>
            </p:extLst>
          </p:nvPr>
        </p:nvGraphicFramePr>
        <p:xfrm>
          <a:off x="685800" y="1695450"/>
          <a:ext cx="7772400" cy="455295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209800" y="2819400"/>
            <a:ext cx="83820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marL="0" marR="0">
              <a:spcBef>
                <a:spcPts val="0"/>
              </a:spcBef>
              <a:spcAft>
                <a:spcPts val="0"/>
              </a:spcAft>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$17,970</a:t>
            </a:r>
            <a:endParaRPr lang="en-US" sz="1400" dirty="0">
              <a:effectLst/>
              <a:latin typeface="Calibri" panose="020F0502020204030204" pitchFamily="34" charset="0"/>
              <a:ea typeface="Times New Roman" panose="02020603050405020304" pitchFamily="18" charset="0"/>
            </a:endParaRPr>
          </a:p>
        </p:txBody>
      </p:sp>
      <p:sp>
        <p:nvSpPr>
          <p:cNvPr id="6" name="TextBox 4"/>
          <p:cNvSpPr txBox="1"/>
          <p:nvPr/>
        </p:nvSpPr>
        <p:spPr>
          <a:xfrm>
            <a:off x="4495800" y="3276600"/>
            <a:ext cx="779381"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$15,071</a:t>
            </a:r>
            <a:endParaRPr lang="en-US" sz="1400" dirty="0">
              <a:effectLst/>
              <a:latin typeface="Calibri" panose="020F0502020204030204" pitchFamily="34" charset="0"/>
              <a:ea typeface="Times New Roman" panose="02020603050405020304" pitchFamily="18" charset="0"/>
            </a:endParaRPr>
          </a:p>
        </p:txBody>
      </p:sp>
      <p:sp>
        <p:nvSpPr>
          <p:cNvPr id="7" name="TextBox 4"/>
          <p:cNvSpPr txBox="1"/>
          <p:nvPr/>
        </p:nvSpPr>
        <p:spPr>
          <a:xfrm>
            <a:off x="6781800" y="5181600"/>
            <a:ext cx="688009"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2,123</a:t>
            </a:r>
            <a:endParaRPr lang="en-US" sz="1400" dirty="0">
              <a:effectLst/>
              <a:latin typeface="Calibri" panose="020F0502020204030204" pitchFamily="34" charset="0"/>
              <a:ea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3741449"/>
      </p:ext>
    </p:extLst>
  </p:cSld>
  <p:clrMapOvr>
    <a:masterClrMapping/>
  </p:clrMapOvr>
  <mc:AlternateContent xmlns:mc="http://schemas.openxmlformats.org/markup-compatibility/2006" xmlns:p14="http://schemas.microsoft.com/office/powerpoint/2010/main">
    <mc:Choice Requires="p14">
      <p:transition spd="slow" p14:dur="2000" advTm="60163"/>
    </mc:Choice>
    <mc:Fallback xmlns="">
      <p:transition spd="slow" advTm="6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1" y="517878"/>
            <a:ext cx="8229600" cy="975078"/>
          </a:xfrm>
        </p:spPr>
        <p:txBody>
          <a:bodyPr>
            <a:normAutofit fontScale="90000"/>
          </a:bodyPr>
          <a:lstStyle/>
          <a:p>
            <a:pPr algn="l"/>
            <a:r>
              <a:rPr lang="en-US" dirty="0" smtClean="0"/>
              <a:t/>
            </a:r>
            <a:br>
              <a:rPr lang="en-US" dirty="0" smtClean="0"/>
            </a:br>
            <a:endParaRPr lang="en-US" dirty="0"/>
          </a:p>
        </p:txBody>
      </p:sp>
      <p:sp>
        <p:nvSpPr>
          <p:cNvPr id="3" name="Content Placeholder 2"/>
          <p:cNvSpPr>
            <a:spLocks noGrp="1"/>
          </p:cNvSpPr>
          <p:nvPr>
            <p:ph idx="1"/>
          </p:nvPr>
        </p:nvSpPr>
        <p:spPr>
          <a:xfrm>
            <a:off x="420511" y="1104900"/>
            <a:ext cx="8571090" cy="5372100"/>
          </a:xfrm>
        </p:spPr>
        <p:txBody>
          <a:bodyPr/>
          <a:lstStyle/>
          <a:p>
            <a:pPr marL="0" indent="0">
              <a:buNone/>
            </a:pPr>
            <a:r>
              <a:rPr lang="en-US" sz="3200" b="1" dirty="0" smtClean="0">
                <a:solidFill>
                  <a:srgbClr val="FF0000"/>
                </a:solidFill>
              </a:rPr>
              <a:t>Chart 8B:  </a:t>
            </a:r>
            <a:r>
              <a:rPr lang="en-US" sz="3200" b="1" dirty="0" smtClean="0"/>
              <a:t>County agencies</a:t>
            </a:r>
            <a:endParaRPr lang="en-US" sz="3200" b="1" dirty="0"/>
          </a:p>
        </p:txBody>
      </p:sp>
      <p:graphicFrame>
        <p:nvGraphicFramePr>
          <p:cNvPr id="8" name="Chart 7"/>
          <p:cNvGraphicFramePr/>
          <p:nvPr>
            <p:extLst>
              <p:ext uri="{D42A27DB-BD31-4B8C-83A1-F6EECF244321}">
                <p14:modId xmlns:p14="http://schemas.microsoft.com/office/powerpoint/2010/main" val="3604079155"/>
              </p:ext>
            </p:extLst>
          </p:nvPr>
        </p:nvGraphicFramePr>
        <p:xfrm>
          <a:off x="1296811" y="1748706"/>
          <a:ext cx="6818489" cy="4466166"/>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2819400" y="3098644"/>
            <a:ext cx="779381"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30,121</a:t>
            </a:r>
            <a:endParaRPr lang="en-US" sz="1400" dirty="0">
              <a:effectLst/>
              <a:latin typeface="Calibri" panose="020F0502020204030204" pitchFamily="34" charset="0"/>
              <a:ea typeface="Times New Roman" panose="02020603050405020304" pitchFamily="18" charset="0"/>
            </a:endParaRPr>
          </a:p>
        </p:txBody>
      </p:sp>
      <p:sp>
        <p:nvSpPr>
          <p:cNvPr id="11" name="TextBox 10"/>
          <p:cNvSpPr txBox="1"/>
          <p:nvPr/>
        </p:nvSpPr>
        <p:spPr>
          <a:xfrm>
            <a:off x="4711642" y="3288486"/>
            <a:ext cx="779381"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27,926</a:t>
            </a:r>
            <a:endParaRPr lang="en-US" sz="1400" dirty="0">
              <a:effectLst/>
              <a:latin typeface="Calibri" panose="020F0502020204030204" pitchFamily="34" charset="0"/>
              <a:ea typeface="Times New Roman" panose="02020603050405020304" pitchFamily="18" charset="0"/>
            </a:endParaRPr>
          </a:p>
        </p:txBody>
      </p:sp>
      <p:sp>
        <p:nvSpPr>
          <p:cNvPr id="12" name="TextBox 11"/>
          <p:cNvSpPr txBox="1"/>
          <p:nvPr/>
        </p:nvSpPr>
        <p:spPr>
          <a:xfrm>
            <a:off x="6629400" y="5105400"/>
            <a:ext cx="688009"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p>
            <a:pPr marL="0" marR="0">
              <a:spcBef>
                <a:spcPts val="0"/>
              </a:spcBef>
              <a:spcAft>
                <a:spcPts val="0"/>
              </a:spcAft>
            </a:pPr>
            <a:r>
              <a:rPr lang="en-US"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3,381</a:t>
            </a:r>
            <a:endParaRPr lang="en-US" sz="1400" dirty="0">
              <a:effectLst/>
              <a:latin typeface="Calibri" panose="020F0502020204030204" pitchFamily="34" charset="0"/>
              <a:ea typeface="Times New Roman" panose="02020603050405020304" pitchFamily="18" charset="0"/>
            </a:endParaRPr>
          </a:p>
        </p:txBody>
      </p:sp>
      <p:sp>
        <p:nvSpPr>
          <p:cNvPr id="14" name="Title 1"/>
          <p:cNvSpPr txBox="1">
            <a:spLocks/>
          </p:cNvSpPr>
          <p:nvPr/>
        </p:nvSpPr>
        <p:spPr bwMode="auto">
          <a:xfrm>
            <a:off x="457200" y="228600"/>
            <a:ext cx="8229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l"/>
            <a:r>
              <a:rPr lang="en-US" sz="3600" kern="0" smtClean="0"/>
              <a:t>Log Results – FY 2015</a:t>
            </a:r>
            <a:endParaRPr lang="en-US" sz="3600" kern="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5822430"/>
      </p:ext>
    </p:extLst>
  </p:cSld>
  <p:clrMapOvr>
    <a:masterClrMapping/>
  </p:clrMapOvr>
  <mc:AlternateContent xmlns:mc="http://schemas.openxmlformats.org/markup-compatibility/2006" xmlns:p14="http://schemas.microsoft.com/office/powerpoint/2010/main">
    <mc:Choice Requires="p14">
      <p:transition spd="slow" p14:dur="2000" advTm="22233"/>
    </mc:Choice>
    <mc:Fallback xmlns="">
      <p:transition spd="slow" advTm="22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1" y="304800"/>
            <a:ext cx="8229600" cy="609600"/>
          </a:xfrm>
        </p:spPr>
        <p:txBody>
          <a:bodyPr>
            <a:normAutofit fontScale="90000"/>
          </a:bodyPr>
          <a:lstStyle/>
          <a:p>
            <a:pPr algn="l"/>
            <a:r>
              <a:rPr lang="en-US" sz="3600" dirty="0" smtClean="0"/>
              <a:t>Log Results – FY 2015</a:t>
            </a:r>
            <a:r>
              <a:rPr lang="en-US" dirty="0" smtClean="0"/>
              <a:t/>
            </a:r>
            <a:br>
              <a:rPr lang="en-US" dirty="0" smtClean="0"/>
            </a:br>
            <a:endParaRPr lang="en-US" dirty="0"/>
          </a:p>
        </p:txBody>
      </p:sp>
      <p:sp>
        <p:nvSpPr>
          <p:cNvPr id="3" name="Content Placeholder 2"/>
          <p:cNvSpPr>
            <a:spLocks noGrp="1"/>
          </p:cNvSpPr>
          <p:nvPr>
            <p:ph idx="1"/>
          </p:nvPr>
        </p:nvSpPr>
        <p:spPr>
          <a:xfrm>
            <a:off x="420511" y="914400"/>
            <a:ext cx="8571090" cy="5562600"/>
          </a:xfrm>
        </p:spPr>
        <p:txBody>
          <a:bodyPr/>
          <a:lstStyle/>
          <a:p>
            <a:pPr marL="0" indent="0">
              <a:buNone/>
            </a:pPr>
            <a:r>
              <a:rPr lang="en-US" sz="3200" b="1" dirty="0" smtClean="0">
                <a:solidFill>
                  <a:srgbClr val="FF0000"/>
                </a:solidFill>
              </a:rPr>
              <a:t>Chart 8C:  </a:t>
            </a:r>
            <a:r>
              <a:rPr lang="en-US" sz="3200" b="1" dirty="0" smtClean="0"/>
              <a:t>State agencies</a:t>
            </a:r>
            <a:endParaRPr lang="en-US" sz="3200" b="1" dirty="0"/>
          </a:p>
        </p:txBody>
      </p:sp>
      <p:graphicFrame>
        <p:nvGraphicFramePr>
          <p:cNvPr id="8" name="Chart 7"/>
          <p:cNvGraphicFramePr/>
          <p:nvPr>
            <p:extLst>
              <p:ext uri="{D42A27DB-BD31-4B8C-83A1-F6EECF244321}">
                <p14:modId xmlns:p14="http://schemas.microsoft.com/office/powerpoint/2010/main" val="1672741573"/>
              </p:ext>
            </p:extLst>
          </p:nvPr>
        </p:nvGraphicFramePr>
        <p:xfrm>
          <a:off x="1295400" y="1524000"/>
          <a:ext cx="6629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9057092"/>
      </p:ext>
    </p:extLst>
  </p:cSld>
  <p:clrMapOvr>
    <a:masterClrMapping/>
  </p:clrMapOvr>
  <mc:AlternateContent xmlns:mc="http://schemas.openxmlformats.org/markup-compatibility/2006" xmlns:p14="http://schemas.microsoft.com/office/powerpoint/2010/main">
    <mc:Choice Requires="p14">
      <p:transition spd="slow" p14:dur="2000" advTm="28723"/>
    </mc:Choice>
    <mc:Fallback xmlns="">
      <p:transition spd="slow" advTm="2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486400"/>
          </a:xfrm>
        </p:spPr>
        <p:txBody>
          <a:bodyPr>
            <a:normAutofit/>
          </a:bodyPr>
          <a:lstStyle/>
          <a:p>
            <a:pPr marL="0" indent="0">
              <a:buNone/>
            </a:pPr>
            <a:r>
              <a:rPr lang="en-US" sz="3200" b="1" dirty="0" smtClean="0">
                <a:solidFill>
                  <a:srgbClr val="FF0000"/>
                </a:solidFill>
              </a:rPr>
              <a:t>Chart 8C:  </a:t>
            </a:r>
            <a:r>
              <a:rPr lang="en-US" sz="3200" b="1" dirty="0" smtClean="0"/>
              <a:t>County agencies</a:t>
            </a:r>
            <a:endParaRPr lang="en-US" sz="3200" b="1" dirty="0"/>
          </a:p>
        </p:txBody>
      </p:sp>
      <p:graphicFrame>
        <p:nvGraphicFramePr>
          <p:cNvPr id="7" name="Chart 6"/>
          <p:cNvGraphicFramePr/>
          <p:nvPr>
            <p:extLst>
              <p:ext uri="{D42A27DB-BD31-4B8C-83A1-F6EECF244321}">
                <p14:modId xmlns:p14="http://schemas.microsoft.com/office/powerpoint/2010/main" val="3962271106"/>
              </p:ext>
            </p:extLst>
          </p:nvPr>
        </p:nvGraphicFramePr>
        <p:xfrm>
          <a:off x="1219200" y="1752600"/>
          <a:ext cx="7010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8582399"/>
      </p:ext>
    </p:extLst>
  </p:cSld>
  <p:clrMapOvr>
    <a:masterClrMapping/>
  </p:clrMapOvr>
  <mc:AlternateContent xmlns:mc="http://schemas.openxmlformats.org/markup-compatibility/2006" xmlns:p14="http://schemas.microsoft.com/office/powerpoint/2010/main">
    <mc:Choice Requires="p14">
      <p:transition spd="slow" p14:dur="2000" advTm="7890"/>
    </mc:Choice>
    <mc:Fallback xmlns="">
      <p:transition spd="slow" advTm="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334000"/>
          </a:xfrm>
        </p:spPr>
        <p:txBody>
          <a:bodyPr/>
          <a:lstStyle/>
          <a:p>
            <a:pPr marL="0" indent="0">
              <a:buNone/>
            </a:pPr>
            <a:r>
              <a:rPr lang="en-US" sz="3200" b="1" dirty="0" smtClean="0">
                <a:solidFill>
                  <a:srgbClr val="FF0000"/>
                </a:solidFill>
              </a:rPr>
              <a:t>Chart 9: </a:t>
            </a:r>
            <a:r>
              <a:rPr lang="en-US" sz="3200" b="1" dirty="0" smtClean="0"/>
              <a:t> State agencies</a:t>
            </a:r>
            <a:endParaRPr lang="en-US" sz="3200" b="1" dirty="0"/>
          </a:p>
        </p:txBody>
      </p:sp>
      <p:graphicFrame>
        <p:nvGraphicFramePr>
          <p:cNvPr id="5" name="Chart 4"/>
          <p:cNvGraphicFramePr/>
          <p:nvPr>
            <p:extLst>
              <p:ext uri="{D42A27DB-BD31-4B8C-83A1-F6EECF244321}">
                <p14:modId xmlns:p14="http://schemas.microsoft.com/office/powerpoint/2010/main" val="897351839"/>
              </p:ext>
            </p:extLst>
          </p:nvPr>
        </p:nvGraphicFramePr>
        <p:xfrm>
          <a:off x="917448" y="1825752"/>
          <a:ext cx="7010400" cy="4498848"/>
        </p:xfrm>
        <a:graphic>
          <a:graphicData uri="http://schemas.openxmlformats.org/drawingml/2006/chart">
            <c:chart xmlns:c="http://schemas.openxmlformats.org/drawingml/2006/chart" xmlns:r="http://schemas.openxmlformats.org/officeDocument/2006/relationships" r:id="rId5"/>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2647531"/>
      </p:ext>
    </p:extLst>
  </p:cSld>
  <p:clrMapOvr>
    <a:masterClrMapping/>
  </p:clrMapOvr>
  <mc:AlternateContent xmlns:mc="http://schemas.openxmlformats.org/markup-compatibility/2006" xmlns:p14="http://schemas.microsoft.com/office/powerpoint/2010/main">
    <mc:Choice Requires="p14">
      <p:transition spd="slow" p14:dur="2000" advTm="80813"/>
    </mc:Choice>
    <mc:Fallback xmlns="">
      <p:transition spd="slow" advTm="8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410200"/>
          </a:xfrm>
        </p:spPr>
        <p:txBody>
          <a:bodyPr/>
          <a:lstStyle/>
          <a:p>
            <a:pPr marL="0" indent="0">
              <a:buNone/>
            </a:pPr>
            <a:r>
              <a:rPr lang="en-US" sz="3200" b="1" dirty="0" smtClean="0">
                <a:solidFill>
                  <a:srgbClr val="FF0000"/>
                </a:solidFill>
              </a:rPr>
              <a:t>Chart 9:  </a:t>
            </a:r>
            <a:r>
              <a:rPr lang="en-US" sz="3200" b="1" dirty="0" smtClean="0"/>
              <a:t>County agencies</a:t>
            </a:r>
            <a:endParaRPr lang="en-US" sz="3200" b="1" dirty="0"/>
          </a:p>
        </p:txBody>
      </p:sp>
      <p:graphicFrame>
        <p:nvGraphicFramePr>
          <p:cNvPr id="7" name="Chart 6"/>
          <p:cNvGraphicFramePr/>
          <p:nvPr>
            <p:extLst>
              <p:ext uri="{D42A27DB-BD31-4B8C-83A1-F6EECF244321}">
                <p14:modId xmlns:p14="http://schemas.microsoft.com/office/powerpoint/2010/main" val="2942703458"/>
              </p:ext>
            </p:extLst>
          </p:nvPr>
        </p:nvGraphicFramePr>
        <p:xfrm>
          <a:off x="685800" y="1676400"/>
          <a:ext cx="7772400" cy="4876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6315570" y="2667000"/>
            <a:ext cx="1978152" cy="1277273"/>
          </a:xfrm>
          <a:prstGeom prst="rect">
            <a:avLst/>
          </a:prstGeom>
          <a:noFill/>
        </p:spPr>
        <p:txBody>
          <a:bodyPr wrap="square" rtlCol="0">
            <a:spAutoFit/>
          </a:bodyPr>
          <a:lstStyle/>
          <a:p>
            <a:r>
              <a:rPr lang="en-US" sz="1100" b="1" dirty="0"/>
              <a:t>	</a:t>
            </a:r>
          </a:p>
          <a:p>
            <a:r>
              <a:rPr lang="en-US" sz="1100" dirty="0" smtClean="0">
                <a:latin typeface="Calibri" panose="020F0502020204030204" pitchFamily="34" charset="0"/>
              </a:rPr>
              <a:t>NOTE:  Fee waivers may not have been granted when requests are denied, abandoned, or withdrawn, or the agency is unable to respond. </a:t>
            </a:r>
            <a:endParaRPr lang="en-US" sz="11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7988507"/>
      </p:ext>
    </p:extLst>
  </p:cSld>
  <p:clrMapOvr>
    <a:masterClrMapping/>
  </p:clrMapOvr>
  <mc:AlternateContent xmlns:mc="http://schemas.openxmlformats.org/markup-compatibility/2006" xmlns:p14="http://schemas.microsoft.com/office/powerpoint/2010/main">
    <mc:Choice Requires="p14">
      <p:transition spd="slow" p14:dur="2000" advTm="9175"/>
    </mc:Choice>
    <mc:Fallback xmlns="">
      <p:transition spd="slow" advTm="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2999"/>
            <a:ext cx="8571090" cy="5334001"/>
          </a:xfrm>
        </p:spPr>
        <p:txBody>
          <a:bodyPr>
            <a:normAutofit/>
          </a:bodyPr>
          <a:lstStyle/>
          <a:p>
            <a:pPr marL="0" indent="0">
              <a:buNone/>
            </a:pPr>
            <a:r>
              <a:rPr lang="en-US" sz="3200" b="1" dirty="0" smtClean="0">
                <a:solidFill>
                  <a:srgbClr val="FF0000"/>
                </a:solidFill>
              </a:rPr>
              <a:t>Chart 11:  </a:t>
            </a:r>
            <a:r>
              <a:rPr lang="en-US" sz="3200" b="1" dirty="0" smtClean="0"/>
              <a:t>State agencies</a:t>
            </a:r>
            <a:endParaRPr lang="en-US" sz="3200" b="1" dirty="0"/>
          </a:p>
        </p:txBody>
      </p:sp>
      <p:graphicFrame>
        <p:nvGraphicFramePr>
          <p:cNvPr id="7" name="Chart 6"/>
          <p:cNvGraphicFramePr/>
          <p:nvPr>
            <p:extLst>
              <p:ext uri="{D42A27DB-BD31-4B8C-83A1-F6EECF244321}">
                <p14:modId xmlns:p14="http://schemas.microsoft.com/office/powerpoint/2010/main" val="1916238215"/>
              </p:ext>
            </p:extLst>
          </p:nvPr>
        </p:nvGraphicFramePr>
        <p:xfrm>
          <a:off x="987552" y="1752601"/>
          <a:ext cx="7470648" cy="46482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2269502"/>
      </p:ext>
    </p:extLst>
  </p:cSld>
  <p:clrMapOvr>
    <a:masterClrMapping/>
  </p:clrMapOvr>
  <mc:AlternateContent xmlns:mc="http://schemas.openxmlformats.org/markup-compatibility/2006" xmlns:p14="http://schemas.microsoft.com/office/powerpoint/2010/main">
    <mc:Choice Requires="p14">
      <p:transition spd="slow" p14:dur="2000" advTm="49559"/>
    </mc:Choice>
    <mc:Fallback xmlns="">
      <p:transition spd="slow" advTm="4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72" y="1066800"/>
            <a:ext cx="8229600" cy="1981200"/>
          </a:xfrm>
        </p:spPr>
        <p:txBody>
          <a:bodyPr>
            <a:normAutofit fontScale="90000"/>
          </a:bodyPr>
          <a:lstStyle/>
          <a:p>
            <a:r>
              <a:rPr lang="en-US" dirty="0" smtClean="0"/>
              <a:t>Overview</a:t>
            </a:r>
            <a:br>
              <a:rPr lang="en-US" dirty="0" smtClean="0"/>
            </a:br>
            <a:r>
              <a:rPr lang="en-US" dirty="0" smtClean="0"/>
              <a:t/>
            </a:r>
            <a:br>
              <a:rPr lang="en-US" dirty="0" smtClean="0"/>
            </a:br>
            <a:r>
              <a:rPr lang="en-US" sz="3600" b="1" dirty="0">
                <a:solidFill>
                  <a:srgbClr val="FF0000"/>
                </a:solidFill>
              </a:rPr>
              <a:t>What’s New</a:t>
            </a:r>
            <a:r>
              <a:rPr lang="en-US" sz="3600" b="1" dirty="0" smtClean="0">
                <a:solidFill>
                  <a:srgbClr val="FF0000"/>
                </a:solidFill>
              </a:rPr>
              <a:t>?</a:t>
            </a:r>
            <a:br>
              <a:rPr lang="en-US" sz="3600" b="1" dirty="0" smtClean="0">
                <a:solidFill>
                  <a:srgbClr val="FF0000"/>
                </a:solidFill>
              </a:rPr>
            </a:br>
            <a:r>
              <a:rPr lang="en-US" sz="3100" b="1" dirty="0">
                <a:solidFill>
                  <a:srgbClr val="FF0000"/>
                </a:solidFill>
              </a:rPr>
              <a:t/>
            </a:r>
            <a:br>
              <a:rPr lang="en-US" sz="3100" b="1" dirty="0">
                <a:solidFill>
                  <a:srgbClr val="FF0000"/>
                </a:solidFill>
              </a:rPr>
            </a:br>
            <a:r>
              <a:rPr lang="en-US" sz="3100" dirty="0"/>
              <a:t>Fourth, OIP has made </a:t>
            </a:r>
            <a:r>
              <a:rPr lang="en-US" sz="3100" b="1" dirty="0"/>
              <a:t>other changes </a:t>
            </a:r>
            <a:r>
              <a:rPr lang="en-US" sz="3100" dirty="0"/>
              <a:t>to the FY 2017 Log’s format, formulas, and later columns </a:t>
            </a:r>
            <a:r>
              <a:rPr lang="en-US" sz="3100" dirty="0" smtClean="0"/>
              <a:t>that </a:t>
            </a:r>
            <a:r>
              <a:rPr lang="en-US" sz="3100" b="1" dirty="0" smtClean="0"/>
              <a:t>do not affect data entry </a:t>
            </a:r>
            <a:r>
              <a:rPr lang="en-US" sz="3100" dirty="0" smtClean="0"/>
              <a:t>by </a:t>
            </a:r>
            <a:r>
              <a:rPr lang="en-US" sz="3100" dirty="0"/>
              <a:t>agencies.</a:t>
            </a:r>
            <a:r>
              <a:rPr lang="en-US" sz="3600" dirty="0"/>
              <a:t/>
            </a:r>
            <a:br>
              <a:rPr lang="en-US" sz="3600" dirty="0"/>
            </a:br>
            <a:r>
              <a:rPr lang="en-US" dirty="0" smtClean="0"/>
              <a:t/>
            </a:r>
            <a:br>
              <a:rPr lang="en-US" dirty="0" smtClean="0"/>
            </a:br>
            <a:endParaRPr lang="en-US" dirty="0"/>
          </a:p>
        </p:txBody>
      </p:sp>
      <p:sp>
        <p:nvSpPr>
          <p:cNvPr id="3" name="Content Placeholder 2"/>
          <p:cNvSpPr>
            <a:spLocks noGrp="1"/>
          </p:cNvSpPr>
          <p:nvPr>
            <p:ph idx="1"/>
          </p:nvPr>
        </p:nvSpPr>
        <p:spPr>
          <a:xfrm>
            <a:off x="609600" y="3352800"/>
            <a:ext cx="8229600" cy="2971800"/>
          </a:xfrm>
        </p:spPr>
        <p:txBody>
          <a:bodyPr>
            <a:normAutofit fontScale="77500" lnSpcReduction="20000"/>
          </a:bodyPr>
          <a:lstStyle/>
          <a:p>
            <a:r>
              <a:rPr lang="en-US" sz="2900" dirty="0" smtClean="0"/>
              <a:t>Since you don’t need to enter data after Column AH, the </a:t>
            </a:r>
            <a:r>
              <a:rPr lang="en-US" sz="2900" b="1" dirty="0" smtClean="0"/>
              <a:t>Sample</a:t>
            </a:r>
            <a:r>
              <a:rPr lang="en-US" sz="2900" dirty="0" smtClean="0"/>
              <a:t> Training Log worksheet and printable version have been </a:t>
            </a:r>
            <a:r>
              <a:rPr lang="en-US" sz="2900" b="1" dirty="0" smtClean="0"/>
              <a:t>shortened </a:t>
            </a:r>
            <a:r>
              <a:rPr lang="en-US" sz="2900" dirty="0" smtClean="0"/>
              <a:t>and do not show all columns.</a:t>
            </a:r>
          </a:p>
          <a:p>
            <a:pPr marL="0" indent="0">
              <a:buNone/>
            </a:pPr>
            <a:endParaRPr lang="en-US" dirty="0"/>
          </a:p>
          <a:p>
            <a:r>
              <a:rPr lang="en-US" sz="2900" dirty="0" smtClean="0"/>
              <a:t>Log form itself is an Excel spreadsheet with </a:t>
            </a:r>
            <a:r>
              <a:rPr lang="en-US" sz="2900" b="1" dirty="0" smtClean="0"/>
              <a:t>all </a:t>
            </a:r>
            <a:r>
              <a:rPr lang="en-US" sz="2900" dirty="0" smtClean="0"/>
              <a:t>columns that contain necessary statistical information for OIP – </a:t>
            </a:r>
            <a:r>
              <a:rPr lang="en-US" sz="2900" b="1" dirty="0" smtClean="0"/>
              <a:t>do not eliminate columns from agency’s Log that will be submitted to OIP</a:t>
            </a:r>
          </a:p>
          <a:p>
            <a:pPr marL="0" indent="0">
              <a:buNone/>
            </a:pPr>
            <a:endParaRPr lang="en-US" sz="2900" dirty="0" smtClean="0"/>
          </a:p>
          <a:p>
            <a:r>
              <a:rPr lang="en-US" sz="2800" dirty="0" smtClean="0"/>
              <a:t>Remember:  </a:t>
            </a:r>
            <a:r>
              <a:rPr lang="en-US" sz="2800" b="1" dirty="0" smtClean="0"/>
              <a:t>Enter </a:t>
            </a:r>
            <a:r>
              <a:rPr lang="en-US" sz="2800" b="1" dirty="0"/>
              <a:t>data only in white </a:t>
            </a:r>
            <a:r>
              <a:rPr lang="en-US" sz="2800" b="1" dirty="0" smtClean="0"/>
              <a:t>cells </a:t>
            </a:r>
            <a:r>
              <a:rPr lang="en-US" sz="2800" dirty="0" smtClean="0"/>
              <a:t>up to Column AH</a:t>
            </a:r>
            <a:endParaRPr lang="en-US" sz="2800" dirty="0"/>
          </a:p>
          <a:p>
            <a:pPr lvl="1"/>
            <a:endParaRPr lang="en-US" sz="2600" dirty="0" smtClean="0"/>
          </a:p>
          <a:p>
            <a:endParaRPr lang="en-US" sz="2900" b="1" dirty="0"/>
          </a:p>
          <a:p>
            <a:endParaRPr lang="en-US" sz="2900" b="1"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132236"/>
      </p:ext>
    </p:extLst>
  </p:cSld>
  <p:clrMapOvr>
    <a:masterClrMapping/>
  </p:clrMapOvr>
  <mc:AlternateContent xmlns:mc="http://schemas.openxmlformats.org/markup-compatibility/2006" xmlns:p14="http://schemas.microsoft.com/office/powerpoint/2010/main">
    <mc:Choice Requires="p14">
      <p:transition spd="slow" p14:dur="2000" advTm="94255"/>
    </mc:Choice>
    <mc:Fallback xmlns="">
      <p:transition spd="slow" advTm="9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334000"/>
          </a:xfrm>
        </p:spPr>
        <p:txBody>
          <a:bodyPr/>
          <a:lstStyle/>
          <a:p>
            <a:pPr marL="0" indent="0">
              <a:buNone/>
            </a:pPr>
            <a:r>
              <a:rPr lang="en-US" sz="3200" b="1" dirty="0" smtClean="0">
                <a:solidFill>
                  <a:srgbClr val="FF0000"/>
                </a:solidFill>
              </a:rPr>
              <a:t>Chart 11:  </a:t>
            </a:r>
            <a:r>
              <a:rPr lang="en-US" sz="3200" b="1" dirty="0" smtClean="0"/>
              <a:t>County agencies</a:t>
            </a:r>
            <a:endParaRPr lang="en-US" sz="3200" b="1" dirty="0"/>
          </a:p>
        </p:txBody>
      </p:sp>
      <p:graphicFrame>
        <p:nvGraphicFramePr>
          <p:cNvPr id="5" name="Chart 4"/>
          <p:cNvGraphicFramePr/>
          <p:nvPr>
            <p:extLst>
              <p:ext uri="{D42A27DB-BD31-4B8C-83A1-F6EECF244321}">
                <p14:modId xmlns:p14="http://schemas.microsoft.com/office/powerpoint/2010/main" val="1328499700"/>
              </p:ext>
            </p:extLst>
          </p:nvPr>
        </p:nvGraphicFramePr>
        <p:xfrm>
          <a:off x="914400" y="1676400"/>
          <a:ext cx="73152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8292470"/>
      </p:ext>
    </p:extLst>
  </p:cSld>
  <p:clrMapOvr>
    <a:masterClrMapping/>
  </p:clrMapOvr>
  <mc:AlternateContent xmlns:mc="http://schemas.openxmlformats.org/markup-compatibility/2006" xmlns:p14="http://schemas.microsoft.com/office/powerpoint/2010/main">
    <mc:Choice Requires="p14">
      <p:transition spd="slow" p14:dur="2000" advTm="39107"/>
    </mc:Choice>
    <mc:Fallback xmlns="">
      <p:transition spd="slow" advTm="3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334000"/>
          </a:xfrm>
        </p:spPr>
        <p:txBody>
          <a:bodyPr/>
          <a:lstStyle/>
          <a:p>
            <a:pPr marL="0" indent="0">
              <a:buNone/>
            </a:pPr>
            <a:r>
              <a:rPr lang="en-US" sz="3200" b="1" dirty="0" smtClean="0">
                <a:solidFill>
                  <a:srgbClr val="FF0000"/>
                </a:solidFill>
              </a:rPr>
              <a:t>Chart 12:  </a:t>
            </a:r>
            <a:r>
              <a:rPr lang="en-US" sz="3200" b="1" dirty="0" smtClean="0"/>
              <a:t>State agencies</a:t>
            </a:r>
            <a:endParaRPr lang="en-US" sz="3200" b="1" dirty="0"/>
          </a:p>
        </p:txBody>
      </p:sp>
      <p:graphicFrame>
        <p:nvGraphicFramePr>
          <p:cNvPr id="5" name="Chart 4"/>
          <p:cNvGraphicFramePr/>
          <p:nvPr>
            <p:extLst>
              <p:ext uri="{D42A27DB-BD31-4B8C-83A1-F6EECF244321}">
                <p14:modId xmlns:p14="http://schemas.microsoft.com/office/powerpoint/2010/main" val="2237195603"/>
              </p:ext>
            </p:extLst>
          </p:nvPr>
        </p:nvGraphicFramePr>
        <p:xfrm>
          <a:off x="952500" y="1676400"/>
          <a:ext cx="7734300" cy="4648200"/>
        </p:xfrm>
        <a:graphic>
          <a:graphicData uri="http://schemas.openxmlformats.org/drawingml/2006/chart">
            <c:chart xmlns:c="http://schemas.openxmlformats.org/drawingml/2006/chart" xmlns:r="http://schemas.openxmlformats.org/officeDocument/2006/relationships" r:id="rId5"/>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6486842"/>
      </p:ext>
    </p:extLst>
  </p:cSld>
  <p:clrMapOvr>
    <a:masterClrMapping/>
  </p:clrMapOvr>
  <mc:AlternateContent xmlns:mc="http://schemas.openxmlformats.org/markup-compatibility/2006" xmlns:p14="http://schemas.microsoft.com/office/powerpoint/2010/main">
    <mc:Choice Requires="p14">
      <p:transition spd="slow" p14:dur="2000" advTm="30322"/>
    </mc:Choice>
    <mc:Fallback xmlns="">
      <p:transition spd="slow" advTm="3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143000"/>
            <a:ext cx="8571090" cy="5334000"/>
          </a:xfrm>
        </p:spPr>
        <p:txBody>
          <a:bodyPr>
            <a:normAutofit/>
          </a:bodyPr>
          <a:lstStyle/>
          <a:p>
            <a:pPr marL="0" indent="0">
              <a:buNone/>
            </a:pPr>
            <a:r>
              <a:rPr lang="en-US" sz="3200" b="1" dirty="0" smtClean="0">
                <a:solidFill>
                  <a:srgbClr val="FF0000"/>
                </a:solidFill>
              </a:rPr>
              <a:t>Chart 12:  </a:t>
            </a:r>
            <a:r>
              <a:rPr lang="en-US" sz="3200" b="1" dirty="0" smtClean="0"/>
              <a:t>County agencies</a:t>
            </a:r>
            <a:endParaRPr lang="en-US" sz="3200" b="1" dirty="0"/>
          </a:p>
        </p:txBody>
      </p:sp>
      <p:graphicFrame>
        <p:nvGraphicFramePr>
          <p:cNvPr id="7" name="Chart 6"/>
          <p:cNvGraphicFramePr/>
          <p:nvPr>
            <p:extLst>
              <p:ext uri="{D42A27DB-BD31-4B8C-83A1-F6EECF244321}">
                <p14:modId xmlns:p14="http://schemas.microsoft.com/office/powerpoint/2010/main" val="737174183"/>
              </p:ext>
            </p:extLst>
          </p:nvPr>
        </p:nvGraphicFramePr>
        <p:xfrm>
          <a:off x="692068" y="1676400"/>
          <a:ext cx="7994731"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8870952"/>
      </p:ext>
    </p:extLst>
  </p:cSld>
  <p:clrMapOvr>
    <a:masterClrMapping/>
  </p:clrMapOvr>
  <mc:AlternateContent xmlns:mc="http://schemas.openxmlformats.org/markup-compatibility/2006" xmlns:p14="http://schemas.microsoft.com/office/powerpoint/2010/main">
    <mc:Choice Requires="p14">
      <p:transition spd="slow" p14:dur="2000" advTm="72183"/>
    </mc:Choice>
    <mc:Fallback xmlns="">
      <p:transition spd="slow" advTm="7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990600"/>
            <a:ext cx="8571090" cy="5410200"/>
          </a:xfrm>
        </p:spPr>
        <p:txBody>
          <a:bodyPr>
            <a:normAutofit/>
          </a:bodyPr>
          <a:lstStyle/>
          <a:p>
            <a:pPr marL="0" indent="0">
              <a:buNone/>
            </a:pPr>
            <a:r>
              <a:rPr lang="en-US" sz="3200" b="1" dirty="0" smtClean="0">
                <a:solidFill>
                  <a:srgbClr val="FF0000"/>
                </a:solidFill>
              </a:rPr>
              <a:t>Table 10:  </a:t>
            </a:r>
            <a:r>
              <a:rPr lang="en-US" sz="3200" b="1" dirty="0" smtClean="0"/>
              <a:t>State agencies</a:t>
            </a:r>
          </a:p>
        </p:txBody>
      </p:sp>
      <p:graphicFrame>
        <p:nvGraphicFramePr>
          <p:cNvPr id="8" name="Table 7"/>
          <p:cNvGraphicFramePr>
            <a:graphicFrameLocks noGrp="1"/>
          </p:cNvGraphicFramePr>
          <p:nvPr>
            <p:extLst>
              <p:ext uri="{D42A27DB-BD31-4B8C-83A1-F6EECF244321}">
                <p14:modId xmlns:p14="http://schemas.microsoft.com/office/powerpoint/2010/main" val="508095895"/>
              </p:ext>
            </p:extLst>
          </p:nvPr>
        </p:nvGraphicFramePr>
        <p:xfrm>
          <a:off x="457200" y="1676403"/>
          <a:ext cx="8305800" cy="4648197"/>
        </p:xfrm>
        <a:graphic>
          <a:graphicData uri="http://schemas.openxmlformats.org/drawingml/2006/table">
            <a:tbl>
              <a:tblPr>
                <a:tableStyleId>{5C22544A-7EE6-4342-B048-85BDC9FD1C3A}</a:tableStyleId>
              </a:tblPr>
              <a:tblGrid>
                <a:gridCol w="658235">
                  <a:extLst>
                    <a:ext uri="{9D8B030D-6E8A-4147-A177-3AD203B41FA5}">
                      <a16:colId xmlns:a16="http://schemas.microsoft.com/office/drawing/2014/main" xmlns="" val="20000"/>
                    </a:ext>
                  </a:extLst>
                </a:gridCol>
                <a:gridCol w="1736230">
                  <a:extLst>
                    <a:ext uri="{9D8B030D-6E8A-4147-A177-3AD203B41FA5}">
                      <a16:colId xmlns:a16="http://schemas.microsoft.com/office/drawing/2014/main" xmlns="" val="20001"/>
                    </a:ext>
                  </a:extLst>
                </a:gridCol>
                <a:gridCol w="461427">
                  <a:extLst>
                    <a:ext uri="{9D8B030D-6E8A-4147-A177-3AD203B41FA5}">
                      <a16:colId xmlns:a16="http://schemas.microsoft.com/office/drawing/2014/main" xmlns="" val="20002"/>
                    </a:ext>
                  </a:extLst>
                </a:gridCol>
                <a:gridCol w="920114">
                  <a:extLst>
                    <a:ext uri="{9D8B030D-6E8A-4147-A177-3AD203B41FA5}">
                      <a16:colId xmlns:a16="http://schemas.microsoft.com/office/drawing/2014/main" xmlns="" val="20003"/>
                    </a:ext>
                  </a:extLst>
                </a:gridCol>
                <a:gridCol w="548530">
                  <a:extLst>
                    <a:ext uri="{9D8B030D-6E8A-4147-A177-3AD203B41FA5}">
                      <a16:colId xmlns:a16="http://schemas.microsoft.com/office/drawing/2014/main" xmlns="" val="20004"/>
                    </a:ext>
                  </a:extLst>
                </a:gridCol>
                <a:gridCol w="1610200">
                  <a:extLst>
                    <a:ext uri="{9D8B030D-6E8A-4147-A177-3AD203B41FA5}">
                      <a16:colId xmlns:a16="http://schemas.microsoft.com/office/drawing/2014/main" xmlns="" val="20005"/>
                    </a:ext>
                  </a:extLst>
                </a:gridCol>
                <a:gridCol w="920114">
                  <a:extLst>
                    <a:ext uri="{9D8B030D-6E8A-4147-A177-3AD203B41FA5}">
                      <a16:colId xmlns:a16="http://schemas.microsoft.com/office/drawing/2014/main" xmlns="" val="20006"/>
                    </a:ext>
                  </a:extLst>
                </a:gridCol>
                <a:gridCol w="1450950">
                  <a:extLst>
                    <a:ext uri="{9D8B030D-6E8A-4147-A177-3AD203B41FA5}">
                      <a16:colId xmlns:a16="http://schemas.microsoft.com/office/drawing/2014/main" xmlns="" val="20007"/>
                    </a:ext>
                  </a:extLst>
                </a:gridCol>
              </a:tblGrid>
              <a:tr h="498021">
                <a:tc gridSpan="8">
                  <a:txBody>
                    <a:bodyPr/>
                    <a:lstStyle/>
                    <a:p>
                      <a:pPr algn="l" fontAlgn="b"/>
                      <a:r>
                        <a:rPr lang="en-US" sz="1600" b="1" u="none" strike="noStrike" dirty="0">
                          <a:effectLst/>
                        </a:rPr>
                        <a:t>TABLE 10:   FY 2015 FEES &amp; COSTS COLLECTED (by agency for completed requests)</a:t>
                      </a:r>
                      <a:endParaRPr lang="en-US" sz="16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729241">
                <a:tc>
                  <a:txBody>
                    <a:bodyPr/>
                    <a:lstStyle/>
                    <a:p>
                      <a:pPr algn="ctr" fontAlgn="b"/>
                      <a:r>
                        <a:rPr lang="en-US" sz="1400" b="1" u="none" strike="noStrike" dirty="0">
                          <a:effectLst/>
                        </a:rPr>
                        <a:t>DEPT</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DIVISION/AGENCY</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PERSONAL</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COMPLEX</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TYPICAL</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extLst>
                  <a:ext uri="{0D108BD9-81ED-4DB2-BD59-A6C34878D82A}">
                    <a16:rowId xmlns:a16="http://schemas.microsoft.com/office/drawing/2014/main" xmlns="" val="10001"/>
                  </a:ext>
                </a:extLst>
              </a:tr>
              <a:tr h="484187">
                <a:tc>
                  <a:txBody>
                    <a:bodyPr/>
                    <a:lstStyle/>
                    <a:p>
                      <a:pPr algn="l" fontAlgn="b"/>
                      <a:r>
                        <a:rPr lang="en-US" sz="1600" b="1" u="none" strike="noStrike" dirty="0">
                          <a:effectLst/>
                        </a:rPr>
                        <a:t>AG</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AG</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dirty="0">
                          <a:effectLst/>
                        </a:rPr>
                        <a:t>0</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9</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2"/>
                  </a:ext>
                </a:extLst>
              </a:tr>
              <a:tr h="484187">
                <a:tc>
                  <a:txBody>
                    <a:bodyPr/>
                    <a:lstStyle/>
                    <a:p>
                      <a:pPr algn="l" fontAlgn="b"/>
                      <a:r>
                        <a:rPr lang="en-US" sz="1600" b="1" u="none" strike="noStrike">
                          <a:effectLst/>
                        </a:rPr>
                        <a:t>DOA</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PIPQ</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3</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 $      107.20 </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5</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12.50 </a:t>
                      </a:r>
                      <a:endParaRPr lang="en-US" sz="16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3"/>
                  </a:ext>
                </a:extLst>
              </a:tr>
              <a:tr h="484187">
                <a:tc>
                  <a:txBody>
                    <a:bodyPr/>
                    <a:lstStyle/>
                    <a:p>
                      <a:pPr algn="l" fontAlgn="b"/>
                      <a:r>
                        <a:rPr lang="en-US" sz="1600" b="1" u="none" strike="noStrike">
                          <a:effectLst/>
                        </a:rPr>
                        <a:t>DOA</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ADC</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 $                -   </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dirty="0">
                          <a:effectLst/>
                        </a:rPr>
                        <a:t>6</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4"/>
                  </a:ext>
                </a:extLst>
              </a:tr>
              <a:tr h="484187">
                <a:tc>
                  <a:txBody>
                    <a:bodyPr/>
                    <a:lstStyle/>
                    <a:p>
                      <a:pPr algn="l" fontAlgn="b"/>
                      <a:r>
                        <a:rPr lang="en-US" sz="1600" b="1" u="none" strike="noStrike">
                          <a:effectLst/>
                        </a:rPr>
                        <a:t>DOA</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AGRPIPEST</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dirty="0">
                          <a:effectLst/>
                        </a:rPr>
                        <a:t>27</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 $             -   </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5"/>
                  </a:ext>
                </a:extLst>
              </a:tr>
              <a:tr h="484187">
                <a:tc>
                  <a:txBody>
                    <a:bodyPr/>
                    <a:lstStyle/>
                    <a:p>
                      <a:pPr algn="l" fontAlgn="b"/>
                      <a:r>
                        <a:rPr lang="en-US" sz="1600" b="1" u="none" strike="noStrike">
                          <a:effectLst/>
                        </a:rPr>
                        <a:t>DOA</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CHAIRPERSON</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0</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2</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a:effectLst/>
                        </a:rPr>
                        <a:t> $                -   </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600" b="1" u="none" strike="noStrike">
                          <a:effectLst/>
                        </a:rPr>
                        <a:t>2</a:t>
                      </a:r>
                      <a:endParaRPr lang="en-US" sz="16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600" b="1" u="none" strike="noStrike" dirty="0">
                          <a:effectLst/>
                        </a:rPr>
                        <a:t> $        5.49 </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6"/>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4349697"/>
      </p:ext>
    </p:extLst>
  </p:cSld>
  <p:clrMapOvr>
    <a:masterClrMapping/>
  </p:clrMapOvr>
  <mc:AlternateContent xmlns:mc="http://schemas.openxmlformats.org/markup-compatibility/2006" xmlns:p14="http://schemas.microsoft.com/office/powerpoint/2010/main">
    <mc:Choice Requires="p14">
      <p:transition spd="slow" p14:dur="2000" advTm="20406"/>
    </mc:Choice>
    <mc:Fallback xmlns="">
      <p:transition spd="slow" advTm="2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14414" y="990600"/>
            <a:ext cx="8571090" cy="5410200"/>
          </a:xfrm>
        </p:spPr>
        <p:txBody>
          <a:bodyPr>
            <a:normAutofit/>
          </a:bodyPr>
          <a:lstStyle/>
          <a:p>
            <a:pPr marL="0" indent="0">
              <a:buNone/>
            </a:pPr>
            <a:r>
              <a:rPr lang="en-US" sz="3200" b="1" dirty="0" smtClean="0">
                <a:solidFill>
                  <a:srgbClr val="FF0000"/>
                </a:solidFill>
              </a:rPr>
              <a:t>Table 10:  </a:t>
            </a:r>
            <a:r>
              <a:rPr lang="en-US" sz="3200" b="1" dirty="0" smtClean="0"/>
              <a:t>State agencies</a:t>
            </a:r>
          </a:p>
        </p:txBody>
      </p:sp>
      <p:graphicFrame>
        <p:nvGraphicFramePr>
          <p:cNvPr id="2" name="Table 1"/>
          <p:cNvGraphicFramePr>
            <a:graphicFrameLocks noGrp="1"/>
          </p:cNvGraphicFramePr>
          <p:nvPr>
            <p:extLst>
              <p:ext uri="{D42A27DB-BD31-4B8C-83A1-F6EECF244321}">
                <p14:modId xmlns:p14="http://schemas.microsoft.com/office/powerpoint/2010/main" val="3328697063"/>
              </p:ext>
            </p:extLst>
          </p:nvPr>
        </p:nvGraphicFramePr>
        <p:xfrm>
          <a:off x="609600" y="1676398"/>
          <a:ext cx="8077200" cy="4495804"/>
        </p:xfrm>
        <a:graphic>
          <a:graphicData uri="http://schemas.openxmlformats.org/drawingml/2006/table">
            <a:tbl>
              <a:tblPr>
                <a:tableStyleId>{5C22544A-7EE6-4342-B048-85BDC9FD1C3A}</a:tableStyleId>
              </a:tblPr>
              <a:tblGrid>
                <a:gridCol w="748617">
                  <a:extLst>
                    <a:ext uri="{9D8B030D-6E8A-4147-A177-3AD203B41FA5}">
                      <a16:colId xmlns:a16="http://schemas.microsoft.com/office/drawing/2014/main" xmlns="" val="20000"/>
                    </a:ext>
                  </a:extLst>
                </a:gridCol>
                <a:gridCol w="827420">
                  <a:extLst>
                    <a:ext uri="{9D8B030D-6E8A-4147-A177-3AD203B41FA5}">
                      <a16:colId xmlns:a16="http://schemas.microsoft.com/office/drawing/2014/main" xmlns="" val="20001"/>
                    </a:ext>
                  </a:extLst>
                </a:gridCol>
                <a:gridCol w="866822">
                  <a:extLst>
                    <a:ext uri="{9D8B030D-6E8A-4147-A177-3AD203B41FA5}">
                      <a16:colId xmlns:a16="http://schemas.microsoft.com/office/drawing/2014/main" xmlns="" val="20002"/>
                    </a:ext>
                  </a:extLst>
                </a:gridCol>
                <a:gridCol w="689516">
                  <a:extLst>
                    <a:ext uri="{9D8B030D-6E8A-4147-A177-3AD203B41FA5}">
                      <a16:colId xmlns:a16="http://schemas.microsoft.com/office/drawing/2014/main" xmlns="" val="20003"/>
                    </a:ext>
                  </a:extLst>
                </a:gridCol>
                <a:gridCol w="1359334">
                  <a:extLst>
                    <a:ext uri="{9D8B030D-6E8A-4147-A177-3AD203B41FA5}">
                      <a16:colId xmlns:a16="http://schemas.microsoft.com/office/drawing/2014/main" xmlns="" val="20004"/>
                    </a:ext>
                  </a:extLst>
                </a:gridCol>
                <a:gridCol w="847122">
                  <a:extLst>
                    <a:ext uri="{9D8B030D-6E8A-4147-A177-3AD203B41FA5}">
                      <a16:colId xmlns:a16="http://schemas.microsoft.com/office/drawing/2014/main" xmlns="" val="20005"/>
                    </a:ext>
                  </a:extLst>
                </a:gridCol>
                <a:gridCol w="847122">
                  <a:extLst>
                    <a:ext uri="{9D8B030D-6E8A-4147-A177-3AD203B41FA5}">
                      <a16:colId xmlns:a16="http://schemas.microsoft.com/office/drawing/2014/main" xmlns="" val="20006"/>
                    </a:ext>
                  </a:extLst>
                </a:gridCol>
                <a:gridCol w="807720">
                  <a:extLst>
                    <a:ext uri="{9D8B030D-6E8A-4147-A177-3AD203B41FA5}">
                      <a16:colId xmlns:a16="http://schemas.microsoft.com/office/drawing/2014/main" xmlns="" val="20007"/>
                    </a:ext>
                  </a:extLst>
                </a:gridCol>
                <a:gridCol w="1083527">
                  <a:extLst>
                    <a:ext uri="{9D8B030D-6E8A-4147-A177-3AD203B41FA5}">
                      <a16:colId xmlns:a16="http://schemas.microsoft.com/office/drawing/2014/main" xmlns="" val="20008"/>
                    </a:ext>
                  </a:extLst>
                </a:gridCol>
              </a:tblGrid>
              <a:tr h="1162644">
                <a:tc>
                  <a:txBody>
                    <a:bodyPr/>
                    <a:lstStyle/>
                    <a:p>
                      <a:pPr algn="ctr" fontAlgn="b"/>
                      <a:r>
                        <a:rPr lang="en-US" sz="1800" b="1" u="none" strike="noStrike" baseline="0" dirty="0">
                          <a:effectLst/>
                        </a:rPr>
                        <a:t>$0</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Under $5</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err="1">
                          <a:effectLst/>
                        </a:rPr>
                        <a:t>Amt</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$5 to $49.99</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err="1">
                          <a:effectLst/>
                        </a:rPr>
                        <a:t>Amt</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$50 to $99.99</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$100 to $499.99</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$500 to $999.99</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$1,000 &amp; over</a:t>
                      </a:r>
                      <a:endParaRPr lang="en-US" sz="1800" b="1" i="0" u="none" strike="noStrike" baseline="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0"/>
                  </a:ext>
                </a:extLst>
              </a:tr>
              <a:tr h="666632">
                <a:tc>
                  <a:txBody>
                    <a:bodyPr/>
                    <a:lstStyle/>
                    <a:p>
                      <a:pPr algn="ctr" fontAlgn="b"/>
                      <a:r>
                        <a:rPr lang="en-US" sz="1800" b="1" u="none" strike="noStrike" baseline="0" dirty="0">
                          <a:effectLst/>
                        </a:rPr>
                        <a:t>9</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1"/>
                  </a:ext>
                </a:extLst>
              </a:tr>
              <a:tr h="666632">
                <a:tc>
                  <a:txBody>
                    <a:bodyPr/>
                    <a:lstStyle/>
                    <a:p>
                      <a:pPr algn="ctr" fontAlgn="b"/>
                      <a:r>
                        <a:rPr lang="en-US" sz="1800" b="1" u="none" strike="noStrike" baseline="0">
                          <a:effectLst/>
                        </a:rPr>
                        <a:t>6</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1</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dirty="0">
                          <a:effectLst/>
                        </a:rPr>
                        <a:t>$12.50</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1</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2"/>
                  </a:ext>
                </a:extLst>
              </a:tr>
              <a:tr h="666632">
                <a:tc>
                  <a:txBody>
                    <a:bodyPr/>
                    <a:lstStyle/>
                    <a:p>
                      <a:pPr algn="ctr" fontAlgn="b"/>
                      <a:r>
                        <a:rPr lang="en-US" sz="1800" b="1" u="none" strike="noStrike" baseline="0">
                          <a:effectLst/>
                        </a:rPr>
                        <a:t>6</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3"/>
                  </a:ext>
                </a:extLst>
              </a:tr>
              <a:tr h="666632">
                <a:tc>
                  <a:txBody>
                    <a:bodyPr/>
                    <a:lstStyle/>
                    <a:p>
                      <a:pPr algn="ctr" fontAlgn="b"/>
                      <a:r>
                        <a:rPr lang="en-US" sz="1800" b="1" u="none" strike="noStrike" baseline="0">
                          <a:effectLst/>
                        </a:rPr>
                        <a:t>27</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4"/>
                  </a:ext>
                </a:extLst>
              </a:tr>
              <a:tr h="666632">
                <a:tc>
                  <a:txBody>
                    <a:bodyPr/>
                    <a:lstStyle/>
                    <a:p>
                      <a:pPr algn="ctr" fontAlgn="b"/>
                      <a:r>
                        <a:rPr lang="en-US" sz="1800" b="1" u="none" strike="noStrike" baseline="0">
                          <a:effectLst/>
                        </a:rPr>
                        <a:t>3</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1</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baseline="0" dirty="0">
                          <a:effectLst/>
                        </a:rPr>
                        <a:t>$5.49</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a:effectLst/>
                        </a:rPr>
                        <a:t> </a:t>
                      </a:r>
                      <a:endParaRPr lang="en-US" sz="1800" b="1" i="0" u="none" strike="noStrike" baseline="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baseline="0" dirty="0">
                          <a:effectLst/>
                        </a:rPr>
                        <a:t> </a:t>
                      </a:r>
                      <a:endParaRPr lang="en-US" sz="1800" b="1" i="0" u="none" strike="noStrike" baseline="0"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5"/>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4036859"/>
      </p:ext>
    </p:extLst>
  </p:cSld>
  <p:clrMapOvr>
    <a:masterClrMapping/>
  </p:clrMapOvr>
  <mc:AlternateContent xmlns:mc="http://schemas.openxmlformats.org/markup-compatibility/2006" xmlns:p14="http://schemas.microsoft.com/office/powerpoint/2010/main">
    <mc:Choice Requires="p14">
      <p:transition spd="slow" p14:dur="2000" advTm="11128"/>
    </mc:Choice>
    <mc:Fallback xmlns="">
      <p:transition spd="slow" advTm="1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990600"/>
            <a:ext cx="8571090" cy="666409"/>
          </a:xfrm>
        </p:spPr>
        <p:txBody>
          <a:bodyPr/>
          <a:lstStyle/>
          <a:p>
            <a:pPr marL="0" indent="0">
              <a:buNone/>
            </a:pPr>
            <a:r>
              <a:rPr lang="en-US" sz="3200" b="1" dirty="0" smtClean="0">
                <a:solidFill>
                  <a:srgbClr val="FF0000"/>
                </a:solidFill>
              </a:rPr>
              <a:t>Table 10: </a:t>
            </a:r>
            <a:r>
              <a:rPr lang="en-US" sz="3200" b="1" dirty="0" smtClean="0"/>
              <a:t>County agencies</a:t>
            </a:r>
            <a:endParaRPr lang="en-US" sz="3200" b="1" dirty="0"/>
          </a:p>
          <a:p>
            <a:pPr lvl="1"/>
            <a:endParaRPr lang="en-US" b="1" dirty="0"/>
          </a:p>
        </p:txBody>
      </p:sp>
      <p:graphicFrame>
        <p:nvGraphicFramePr>
          <p:cNvPr id="2" name="Table 1"/>
          <p:cNvGraphicFramePr>
            <a:graphicFrameLocks noGrp="1"/>
          </p:cNvGraphicFramePr>
          <p:nvPr>
            <p:extLst/>
          </p:nvPr>
        </p:nvGraphicFramePr>
        <p:xfrm>
          <a:off x="838200" y="1524001"/>
          <a:ext cx="7467601" cy="2209799"/>
        </p:xfrm>
        <a:graphic>
          <a:graphicData uri="http://schemas.openxmlformats.org/drawingml/2006/table">
            <a:tbl>
              <a:tblPr>
                <a:tableStyleId>{5C22544A-7EE6-4342-B048-85BDC9FD1C3A}</a:tableStyleId>
              </a:tblPr>
              <a:tblGrid>
                <a:gridCol w="673604">
                  <a:extLst>
                    <a:ext uri="{9D8B030D-6E8A-4147-A177-3AD203B41FA5}">
                      <a16:colId xmlns:a16="http://schemas.microsoft.com/office/drawing/2014/main" xmlns="" val="20000"/>
                    </a:ext>
                  </a:extLst>
                </a:gridCol>
                <a:gridCol w="1651418">
                  <a:extLst>
                    <a:ext uri="{9D8B030D-6E8A-4147-A177-3AD203B41FA5}">
                      <a16:colId xmlns:a16="http://schemas.microsoft.com/office/drawing/2014/main" xmlns="" val="20001"/>
                    </a:ext>
                  </a:extLst>
                </a:gridCol>
                <a:gridCol w="597554">
                  <a:extLst>
                    <a:ext uri="{9D8B030D-6E8A-4147-A177-3AD203B41FA5}">
                      <a16:colId xmlns:a16="http://schemas.microsoft.com/office/drawing/2014/main" xmlns="" val="20002"/>
                    </a:ext>
                  </a:extLst>
                </a:gridCol>
                <a:gridCol w="1068352">
                  <a:extLst>
                    <a:ext uri="{9D8B030D-6E8A-4147-A177-3AD203B41FA5}">
                      <a16:colId xmlns:a16="http://schemas.microsoft.com/office/drawing/2014/main" xmlns="" val="20003"/>
                    </a:ext>
                  </a:extLst>
                </a:gridCol>
                <a:gridCol w="561338">
                  <a:extLst>
                    <a:ext uri="{9D8B030D-6E8A-4147-A177-3AD203B41FA5}">
                      <a16:colId xmlns:a16="http://schemas.microsoft.com/office/drawing/2014/main" xmlns="" val="20004"/>
                    </a:ext>
                  </a:extLst>
                </a:gridCol>
                <a:gridCol w="1122676">
                  <a:extLst>
                    <a:ext uri="{9D8B030D-6E8A-4147-A177-3AD203B41FA5}">
                      <a16:colId xmlns:a16="http://schemas.microsoft.com/office/drawing/2014/main" xmlns="" val="20005"/>
                    </a:ext>
                  </a:extLst>
                </a:gridCol>
                <a:gridCol w="669983">
                  <a:extLst>
                    <a:ext uri="{9D8B030D-6E8A-4147-A177-3AD203B41FA5}">
                      <a16:colId xmlns:a16="http://schemas.microsoft.com/office/drawing/2014/main" xmlns="" val="20006"/>
                    </a:ext>
                  </a:extLst>
                </a:gridCol>
                <a:gridCol w="1122676">
                  <a:extLst>
                    <a:ext uri="{9D8B030D-6E8A-4147-A177-3AD203B41FA5}">
                      <a16:colId xmlns:a16="http://schemas.microsoft.com/office/drawing/2014/main" xmlns="" val="20007"/>
                    </a:ext>
                  </a:extLst>
                </a:gridCol>
              </a:tblGrid>
              <a:tr h="890772">
                <a:tc gridSpan="6">
                  <a:txBody>
                    <a:bodyPr/>
                    <a:lstStyle/>
                    <a:p>
                      <a:pPr algn="l" fontAlgn="b"/>
                      <a:r>
                        <a:rPr lang="en-US" sz="1600" b="1" u="none" strike="noStrike" dirty="0">
                          <a:effectLst/>
                        </a:rPr>
                        <a:t>TABLE 10:   FY 2015 FEES &amp; COSTS COLLECTED (by </a:t>
                      </a:r>
                      <a:r>
                        <a:rPr lang="en-US" sz="1600" b="1" u="none" strike="noStrike" dirty="0" smtClean="0">
                          <a:effectLst/>
                        </a:rPr>
                        <a:t>agency for completed requests)</a:t>
                      </a:r>
                      <a:endParaRPr lang="en-US" sz="16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0"/>
                  </a:ext>
                </a:extLst>
              </a:tr>
              <a:tr h="1319027">
                <a:tc>
                  <a:txBody>
                    <a:bodyPr/>
                    <a:lstStyle/>
                    <a:p>
                      <a:pPr algn="ctr" fontAlgn="b"/>
                      <a:r>
                        <a:rPr lang="en-US" sz="1400" b="1" u="none" strike="noStrike" dirty="0">
                          <a:effectLst/>
                        </a:rPr>
                        <a:t>COUNTY</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DEPARTMENT</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PERSONAL</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COMPLEX</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TYPICAL</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tc>
                  <a:txBody>
                    <a:bodyPr/>
                    <a:lstStyle/>
                    <a:p>
                      <a:pPr algn="ctr" fontAlgn="b"/>
                      <a:r>
                        <a:rPr lang="en-US" sz="1400" b="1" u="none" strike="noStrike" dirty="0">
                          <a:effectLst/>
                        </a:rPr>
                        <a:t> AMOUNT</a:t>
                      </a:r>
                      <a:br>
                        <a:rPr lang="en-US" sz="1400" b="1" u="none" strike="noStrike" dirty="0">
                          <a:effectLst/>
                        </a:rPr>
                      </a:br>
                      <a:r>
                        <a:rPr lang="en-US" sz="1400" b="1" u="none" strike="noStrike" dirty="0">
                          <a:effectLst/>
                        </a:rPr>
                        <a:t>COLLECTED </a:t>
                      </a:r>
                      <a:endParaRPr lang="en-US" sz="1400" b="1" i="0" u="none" strike="noStrike" dirty="0">
                        <a:solidFill>
                          <a:srgbClr val="000000"/>
                        </a:solidFill>
                        <a:effectLst/>
                        <a:latin typeface="Calibri" panose="020F0502020204030204" pitchFamily="34" charset="0"/>
                      </a:endParaRPr>
                    </a:p>
                  </a:txBody>
                  <a:tcPr marL="7620" marR="7620" marT="7620" marB="0" vert="vert270" anchor="b"/>
                </a:tc>
                <a:extLst>
                  <a:ext uri="{0D108BD9-81ED-4DB2-BD59-A6C34878D82A}">
                    <a16:rowId xmlns:a16="http://schemas.microsoft.com/office/drawing/2014/main" xmlns="" val="10001"/>
                  </a:ext>
                </a:extLst>
              </a:tr>
            </a:tbl>
          </a:graphicData>
        </a:graphic>
      </p:graphicFrame>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5710" t="39111" r="47888" b="1472"/>
          <a:stretch/>
        </p:blipFill>
        <p:spPr>
          <a:xfrm>
            <a:off x="1237545" y="3962400"/>
            <a:ext cx="7010400" cy="609600"/>
          </a:xfrm>
          <a:prstGeom prst="rect">
            <a:avLst/>
          </a:prstGeom>
        </p:spPr>
      </p:pic>
      <p:graphicFrame>
        <p:nvGraphicFramePr>
          <p:cNvPr id="22" name="Table 21"/>
          <p:cNvGraphicFramePr>
            <a:graphicFrameLocks noGrp="1"/>
          </p:cNvGraphicFramePr>
          <p:nvPr>
            <p:extLst/>
          </p:nvPr>
        </p:nvGraphicFramePr>
        <p:xfrm>
          <a:off x="762000" y="4800600"/>
          <a:ext cx="7543801" cy="1695109"/>
        </p:xfrm>
        <a:graphic>
          <a:graphicData uri="http://schemas.openxmlformats.org/drawingml/2006/table">
            <a:tbl>
              <a:tblPr>
                <a:tableStyleId>{5C22544A-7EE6-4342-B048-85BDC9FD1C3A}</a:tableStyleId>
              </a:tblPr>
              <a:tblGrid>
                <a:gridCol w="2177593">
                  <a:extLst>
                    <a:ext uri="{9D8B030D-6E8A-4147-A177-3AD203B41FA5}">
                      <a16:colId xmlns:a16="http://schemas.microsoft.com/office/drawing/2014/main" xmlns="" val="20000"/>
                    </a:ext>
                  </a:extLst>
                </a:gridCol>
                <a:gridCol w="51963">
                  <a:extLst>
                    <a:ext uri="{9D8B030D-6E8A-4147-A177-3AD203B41FA5}">
                      <a16:colId xmlns:a16="http://schemas.microsoft.com/office/drawing/2014/main" xmlns="" val="20001"/>
                    </a:ext>
                  </a:extLst>
                </a:gridCol>
                <a:gridCol w="749062">
                  <a:extLst>
                    <a:ext uri="{9D8B030D-6E8A-4147-A177-3AD203B41FA5}">
                      <a16:colId xmlns:a16="http://schemas.microsoft.com/office/drawing/2014/main" xmlns="" val="20002"/>
                    </a:ext>
                  </a:extLst>
                </a:gridCol>
                <a:gridCol w="1059982">
                  <a:extLst>
                    <a:ext uri="{9D8B030D-6E8A-4147-A177-3AD203B41FA5}">
                      <a16:colId xmlns:a16="http://schemas.microsoft.com/office/drawing/2014/main" xmlns="" val="20003"/>
                    </a:ext>
                  </a:extLst>
                </a:gridCol>
                <a:gridCol w="586096">
                  <a:extLst>
                    <a:ext uri="{9D8B030D-6E8A-4147-A177-3AD203B41FA5}">
                      <a16:colId xmlns:a16="http://schemas.microsoft.com/office/drawing/2014/main" xmlns="" val="20004"/>
                    </a:ext>
                  </a:extLst>
                </a:gridCol>
                <a:gridCol w="1318904">
                  <a:extLst>
                    <a:ext uri="{9D8B030D-6E8A-4147-A177-3AD203B41FA5}">
                      <a16:colId xmlns:a16="http://schemas.microsoft.com/office/drawing/2014/main" xmlns="" val="20005"/>
                    </a:ext>
                  </a:extLst>
                </a:gridCol>
                <a:gridCol w="562327">
                  <a:extLst>
                    <a:ext uri="{9D8B030D-6E8A-4147-A177-3AD203B41FA5}">
                      <a16:colId xmlns:a16="http://schemas.microsoft.com/office/drawing/2014/main" xmlns="" val="20006"/>
                    </a:ext>
                  </a:extLst>
                </a:gridCol>
                <a:gridCol w="1037874">
                  <a:extLst>
                    <a:ext uri="{9D8B030D-6E8A-4147-A177-3AD203B41FA5}">
                      <a16:colId xmlns:a16="http://schemas.microsoft.com/office/drawing/2014/main" xmlns="" val="20007"/>
                    </a:ext>
                  </a:extLst>
                </a:gridCol>
              </a:tblGrid>
              <a:tr h="707103">
                <a:tc>
                  <a:txBody>
                    <a:bodyPr/>
                    <a:lstStyle/>
                    <a:p>
                      <a:pPr algn="l" fontAlgn="b"/>
                      <a:r>
                        <a:rPr lang="en-US" sz="1400" b="1" u="none" strike="noStrike" dirty="0" smtClean="0">
                          <a:effectLst/>
                        </a:rPr>
                        <a:t>ALL </a:t>
                      </a:r>
                      <a:r>
                        <a:rPr lang="en-US" sz="1400" b="1" u="none" strike="noStrike" dirty="0">
                          <a:effectLst/>
                        </a:rPr>
                        <a:t>COUNTIES TOTALS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dirty="0">
                          <a:effectLst/>
                        </a:rPr>
                        <a:t>160</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dirty="0">
                          <a:effectLst/>
                        </a:rPr>
                        <a:t>$1,572.51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dirty="0">
                          <a:effectLst/>
                        </a:rPr>
                        <a:t>139</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dirty="0">
                          <a:effectLst/>
                        </a:rPr>
                        <a:t> </a:t>
                      </a:r>
                      <a:r>
                        <a:rPr lang="en-US" sz="1800" b="1" u="none" strike="noStrike" dirty="0" smtClean="0">
                          <a:effectLst/>
                        </a:rPr>
                        <a:t>               $3,381.33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a:effectLst/>
                        </a:rPr>
                        <a:t>1,128</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smtClean="0">
                          <a:effectLst/>
                        </a:rPr>
                        <a:t> $7,778.97 </a:t>
                      </a:r>
                      <a:endParaRPr lang="en-US"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0"/>
                  </a:ext>
                </a:extLst>
              </a:tr>
              <a:tr h="629612">
                <a:tc>
                  <a:txBody>
                    <a:bodyPr/>
                    <a:lstStyle/>
                    <a:p>
                      <a:pPr algn="l" fontAlgn="b"/>
                      <a:r>
                        <a:rPr lang="en-US" sz="1600" b="1" u="none" strike="noStrike" dirty="0">
                          <a:effectLst/>
                        </a:rPr>
                        <a:t>Percentage of </a:t>
                      </a:r>
                      <a:r>
                        <a:rPr lang="en-US" sz="1600" b="1" u="none" strike="noStrike" dirty="0" smtClean="0">
                          <a:effectLst/>
                        </a:rPr>
                        <a:t/>
                      </a:r>
                      <a:br>
                        <a:rPr lang="en-US" sz="1600" b="1" u="none" strike="noStrike" dirty="0" smtClean="0">
                          <a:effectLst/>
                        </a:rPr>
                      </a:br>
                      <a:r>
                        <a:rPr lang="en-US" sz="1600" b="1" u="none" strike="noStrike" dirty="0" smtClean="0">
                          <a:effectLst/>
                        </a:rPr>
                        <a:t>1,427 </a:t>
                      </a:r>
                      <a:r>
                        <a:rPr lang="en-US" sz="1600" b="1" u="none" strike="noStrike" dirty="0">
                          <a:effectLst/>
                        </a:rPr>
                        <a:t>requests</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a:effectLst/>
                        </a:rPr>
                        <a:t>11%</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dirty="0">
                          <a:effectLst/>
                        </a:rPr>
                        <a:t>10%</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b="1" u="none" strike="noStrike">
                          <a:effectLst/>
                        </a:rPr>
                        <a:t>79%</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1"/>
                  </a:ext>
                </a:extLst>
              </a:tr>
              <a:tr h="358394">
                <a:tc>
                  <a:txBody>
                    <a:bodyPr/>
                    <a:lstStyle/>
                    <a:p>
                      <a:pPr algn="l" fontAlgn="b"/>
                      <a:r>
                        <a:rPr lang="en-US" sz="1400" b="1" u="none" strike="noStrike">
                          <a:effectLst/>
                        </a:rPr>
                        <a:t>TOTAL PAID $12,745</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2"/>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7422160"/>
      </p:ext>
    </p:extLst>
  </p:cSld>
  <p:clrMapOvr>
    <a:masterClrMapping/>
  </p:clrMapOvr>
  <mc:AlternateContent xmlns:mc="http://schemas.openxmlformats.org/markup-compatibility/2006" xmlns:p14="http://schemas.microsoft.com/office/powerpoint/2010/main">
    <mc:Choice Requires="p14">
      <p:transition spd="slow" p14:dur="2000" advTm="13801"/>
    </mc:Choice>
    <mc:Fallback xmlns="">
      <p:transition spd="slow" advTm="1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990600"/>
            <a:ext cx="8571090" cy="1069848"/>
          </a:xfrm>
        </p:spPr>
        <p:txBody>
          <a:bodyPr>
            <a:normAutofit/>
          </a:bodyPr>
          <a:lstStyle/>
          <a:p>
            <a:pPr marL="0" indent="0">
              <a:buNone/>
            </a:pPr>
            <a:r>
              <a:rPr lang="en-US" sz="3200" b="1" dirty="0" smtClean="0">
                <a:solidFill>
                  <a:srgbClr val="FF0000"/>
                </a:solidFill>
              </a:rPr>
              <a:t>Table 10 Supplement:  Summary of Fees and Costs Paid by Requesters – </a:t>
            </a:r>
            <a:r>
              <a:rPr lang="en-US" sz="3200" b="1" dirty="0" smtClean="0"/>
              <a:t>State agencies </a:t>
            </a:r>
            <a:endParaRPr lang="en-US" sz="3200" b="1" dirty="0"/>
          </a:p>
        </p:txBody>
      </p:sp>
      <p:sp>
        <p:nvSpPr>
          <p:cNvPr id="4" name="Rectangle 3"/>
          <p:cNvSpPr/>
          <p:nvPr/>
        </p:nvSpPr>
        <p:spPr>
          <a:xfrm>
            <a:off x="911352" y="2136648"/>
            <a:ext cx="7467600" cy="2895921"/>
          </a:xfrm>
          <a:prstGeom prst="rect">
            <a:avLst/>
          </a:prstGeom>
        </p:spPr>
        <p:txBody>
          <a:bodyPr wrap="square">
            <a:spAutoFit/>
          </a:bodyPr>
          <a:lstStyle/>
          <a:p>
            <a:pPr marL="0" marR="0">
              <a:lnSpc>
                <a:spcPct val="107000"/>
              </a:lnSpc>
              <a:spcBef>
                <a:spcPts val="0"/>
              </a:spcBef>
              <a:spcAft>
                <a:spcPts val="800"/>
              </a:spcAft>
              <a:tabLst>
                <a:tab pos="457200" algn="l"/>
                <a:tab pos="685800" algn="l"/>
              </a:tabLst>
            </a:pPr>
            <a:r>
              <a:rPr lang="en-US" sz="2000" b="1" dirty="0" smtClean="0">
                <a:latin typeface="Calibri" panose="020F0502020204030204" pitchFamily="34" charset="0"/>
                <a:ea typeface="Calibri" panose="020F0502020204030204" pitchFamily="34" charset="0"/>
                <a:cs typeface="Times New Roman" panose="02020603050405020304" pitchFamily="18" charset="0"/>
              </a:rPr>
              <a:t>Over </a:t>
            </a:r>
            <a:r>
              <a:rPr lang="en-US" sz="2000" b="1" dirty="0">
                <a:latin typeface="Calibri" panose="020F0502020204030204" pitchFamily="34" charset="0"/>
                <a:ea typeface="Calibri" panose="020F0502020204030204" pitchFamily="34" charset="0"/>
                <a:cs typeface="Times New Roman" panose="02020603050405020304" pitchFamily="18" charset="0"/>
              </a:rPr>
              <a:t>$10,000: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tabLst>
                <a:tab pos="457200" algn="l"/>
                <a:tab pos="685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	1.   DOT/ HIWAYS – Experian Information Solutions - $12,796.96</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b="1" dirty="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	2.   DOT/ HIWAYS – RL Polk - $12,796.96</a:t>
            </a:r>
          </a:p>
          <a:p>
            <a:pPr marL="457200" marR="0">
              <a:lnSpc>
                <a:spcPct val="107000"/>
              </a:lnSpc>
              <a:spcBef>
                <a:spcPts val="0"/>
              </a:spcBef>
              <a:spcAft>
                <a:spcPts val="800"/>
              </a:spcAft>
              <a:tabLst>
                <a:tab pos="457200" algn="l"/>
                <a:tab pos="685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TOTAL = $</a:t>
            </a:r>
            <a:r>
              <a:rPr lang="en-US" sz="2000" b="1" dirty="0" smtClean="0">
                <a:latin typeface="Calibri" panose="020F0502020204030204" pitchFamily="34" charset="0"/>
                <a:ea typeface="Calibri" panose="020F0502020204030204" pitchFamily="34" charset="0"/>
                <a:cs typeface="Times New Roman" panose="02020603050405020304" pitchFamily="18" charset="0"/>
              </a:rPr>
              <a:t>25,593.92</a:t>
            </a:r>
            <a:r>
              <a:rPr lang="en-US"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 pos="685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$1,000 - $9,999.99</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 pos="6858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	1.   OHA – Andrew Walden (media) - $1,647.75</a:t>
            </a:r>
          </a:p>
          <a:p>
            <a:pPr marL="0" marR="0">
              <a:lnSpc>
                <a:spcPct val="107000"/>
              </a:lnSpc>
              <a:spcBef>
                <a:spcPts val="0"/>
              </a:spcBef>
              <a:spcAft>
                <a:spcPts val="800"/>
              </a:spcAft>
              <a:tabLst>
                <a:tab pos="457200" algn="l"/>
                <a:tab pos="6858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TOTAL = $1,647.75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90016" y="5345025"/>
            <a:ext cx="7187184" cy="750975"/>
          </a:xfrm>
          <a:prstGeom prst="rect">
            <a:avLst/>
          </a:prstGeom>
        </p:spPr>
        <p:txBody>
          <a:bodyPr wrap="square">
            <a:spAutoFit/>
          </a:bodyPr>
          <a:lstStyle/>
          <a:p>
            <a:pPr marL="0" marR="0">
              <a:lnSpc>
                <a:spcPct val="107000"/>
              </a:lnSpc>
              <a:spcBef>
                <a:spcPts val="0"/>
              </a:spcBef>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 Appears to be a request from an attorney, media, </a:t>
            </a:r>
            <a:r>
              <a:rPr lang="en-US" sz="2000" b="1" dirty="0" smtClean="0">
                <a:latin typeface="Calibri" panose="020F0502020204030204" pitchFamily="34" charset="0"/>
                <a:ea typeface="Calibri" panose="020F0502020204030204" pitchFamily="34" charset="0"/>
                <a:cs typeface="Times New Roman" panose="02020603050405020304" pitchFamily="18" charset="0"/>
              </a:rPr>
              <a:t>commercial </a:t>
            </a:r>
            <a:r>
              <a:rPr lang="en-US" sz="2000" b="1" dirty="0">
                <a:latin typeface="Calibri" panose="020F0502020204030204" pitchFamily="34" charset="0"/>
                <a:ea typeface="Calibri" panose="020F0502020204030204" pitchFamily="34" charset="0"/>
                <a:cs typeface="Times New Roman" panose="02020603050405020304" pitchFamily="18" charset="0"/>
              </a:rPr>
              <a:t>or </a:t>
            </a:r>
            <a:r>
              <a:rPr lang="en-US" sz="2000" b="1" dirty="0" smtClean="0">
                <a:latin typeface="Calibri" panose="020F0502020204030204" pitchFamily="34" charset="0"/>
                <a:ea typeface="Calibri" panose="020F0502020204030204" pitchFamily="34" charset="0"/>
                <a:cs typeface="Times New Roman" panose="02020603050405020304" pitchFamily="18" charset="0"/>
              </a:rPr>
              <a:t>   non-profit </a:t>
            </a:r>
            <a:r>
              <a:rPr lang="en-US" sz="2000" b="1" dirty="0">
                <a:latin typeface="Calibri" panose="020F0502020204030204" pitchFamily="34" charset="0"/>
                <a:ea typeface="Calibri" panose="020F0502020204030204" pitchFamily="34" charset="0"/>
                <a:cs typeface="Times New Roman" panose="02020603050405020304" pitchFamily="18" charset="0"/>
              </a:rPr>
              <a:t>organization</a:t>
            </a:r>
            <a:r>
              <a:rPr lang="en-US" sz="1600" b="1" dirty="0">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8095145"/>
      </p:ext>
    </p:extLst>
  </p:cSld>
  <p:clrMapOvr>
    <a:masterClrMapping/>
  </p:clrMapOvr>
  <mc:AlternateContent xmlns:mc="http://schemas.openxmlformats.org/markup-compatibility/2006" xmlns:p14="http://schemas.microsoft.com/office/powerpoint/2010/main">
    <mc:Choice Requires="p14">
      <p:transition spd="slow" p14:dur="2000" advTm="99483"/>
    </mc:Choice>
    <mc:Fallback xmlns="">
      <p:transition spd="slow" advTm="9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20510" y="1453020"/>
            <a:ext cx="8571090" cy="1143000"/>
          </a:xfrm>
        </p:spPr>
        <p:txBody>
          <a:bodyPr/>
          <a:lstStyle/>
          <a:p>
            <a:pPr marL="0" indent="0">
              <a:buNone/>
            </a:pPr>
            <a:r>
              <a:rPr lang="en-US" sz="3200" b="1" dirty="0" smtClean="0">
                <a:solidFill>
                  <a:srgbClr val="FF0000"/>
                </a:solidFill>
              </a:rPr>
              <a:t>Table 10 Supplement:  Summary of Fees and Costs Paid by Requesters – </a:t>
            </a:r>
            <a:r>
              <a:rPr lang="en-US" sz="3200" b="1" dirty="0" smtClean="0"/>
              <a:t>State agencies</a:t>
            </a:r>
            <a:endParaRPr lang="en-US" sz="3200" b="1" dirty="0"/>
          </a:p>
        </p:txBody>
      </p:sp>
      <p:sp>
        <p:nvSpPr>
          <p:cNvPr id="2" name="Rectangle 1"/>
          <p:cNvSpPr/>
          <p:nvPr/>
        </p:nvSpPr>
        <p:spPr>
          <a:xfrm>
            <a:off x="609600" y="3276600"/>
            <a:ext cx="8305800" cy="2244204"/>
          </a:xfrm>
          <a:prstGeom prst="rect">
            <a:avLst/>
          </a:prstGeom>
        </p:spPr>
        <p:txBody>
          <a:bodyPr wrap="square">
            <a:spAutoFit/>
          </a:bodyPr>
          <a:lstStyle/>
          <a:p>
            <a:pPr marL="0" marR="0">
              <a:lnSpc>
                <a:spcPct val="107000"/>
              </a:lnSpc>
              <a:spcBef>
                <a:spcPts val="0"/>
              </a:spcBef>
              <a:spcAft>
                <a:spcPts val="8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TOTAL </a:t>
            </a:r>
            <a:r>
              <a:rPr lang="en-US" sz="2800" b="1" dirty="0">
                <a:latin typeface="Calibri" panose="020F0502020204030204" pitchFamily="34" charset="0"/>
                <a:ea typeface="Calibri" panose="020F0502020204030204" pitchFamily="34" charset="0"/>
                <a:cs typeface="Times New Roman" panose="02020603050405020304" pitchFamily="18" charset="0"/>
              </a:rPr>
              <a:t>paid by requesters $50+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  36,075.67</a:t>
            </a:r>
          </a:p>
          <a:p>
            <a:pPr marL="0" marR="0">
              <a:lnSpc>
                <a:spcPct val="107000"/>
              </a:lnSpc>
              <a:spcBef>
                <a:spcPts val="0"/>
              </a:spcBef>
              <a:spcAft>
                <a:spcPts val="8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Plus </a:t>
            </a:r>
            <a:r>
              <a:rPr lang="en-US" sz="2800" b="1" dirty="0">
                <a:latin typeface="Calibri" panose="020F0502020204030204" pitchFamily="34" charset="0"/>
                <a:ea typeface="Calibri" panose="020F0502020204030204" pitchFamily="34" charset="0"/>
                <a:cs typeface="Times New Roman" panose="02020603050405020304" pitchFamily="18" charset="0"/>
              </a:rPr>
              <a:t>total paid by requesters $5 to $</a:t>
            </a:r>
            <a:r>
              <a:rPr lang="en-US" sz="2800" b="1" dirty="0" smtClean="0">
                <a:latin typeface="Calibri" panose="020F0502020204030204" pitchFamily="34" charset="0"/>
                <a:ea typeface="Calibri" panose="020F0502020204030204" pitchFamily="34" charset="0"/>
                <a:cs typeface="Times New Roman" panose="02020603050405020304" pitchFamily="18" charset="0"/>
              </a:rPr>
              <a:t>49.99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1,324.86</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u="dbl" dirty="0">
                <a:latin typeface="Calibri" panose="020F0502020204030204" pitchFamily="34" charset="0"/>
                <a:ea typeface="Calibri" panose="020F0502020204030204" pitchFamily="34" charset="0"/>
                <a:cs typeface="Times New Roman" panose="02020603050405020304" pitchFamily="18" charset="0"/>
              </a:rPr>
              <a:t>Plus total paid by requesters under $5       </a:t>
            </a:r>
            <a:r>
              <a:rPr lang="en-US" sz="2800" b="1" u="dbl"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u="dbl" dirty="0">
                <a:latin typeface="Calibri" panose="020F0502020204030204" pitchFamily="34" charset="0"/>
                <a:ea typeface="Calibri" panose="020F0502020204030204" pitchFamily="34" charset="0"/>
                <a:cs typeface="Times New Roman" panose="02020603050405020304" pitchFamily="18" charset="0"/>
              </a:rPr>
              <a:t>203.34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TOTAL paid for all requests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$37,603.87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7941254"/>
      </p:ext>
    </p:extLst>
  </p:cSld>
  <p:clrMapOvr>
    <a:masterClrMapping/>
  </p:clrMapOvr>
  <mc:AlternateContent xmlns:mc="http://schemas.openxmlformats.org/markup-compatibility/2006" xmlns:p14="http://schemas.microsoft.com/office/powerpoint/2010/main">
    <mc:Choice Requires="p14">
      <p:transition spd="slow" p14:dur="2000" advTm="32754"/>
    </mc:Choice>
    <mc:Fallback xmlns="">
      <p:transition spd="slow" advTm="3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229600" cy="685800"/>
          </a:xfrm>
        </p:spPr>
        <p:txBody>
          <a:bodyPr/>
          <a:lstStyle/>
          <a:p>
            <a:pPr algn="l"/>
            <a:r>
              <a:rPr lang="en-US" sz="3600" dirty="0"/>
              <a:t>Log Results – FY 2015</a:t>
            </a:r>
          </a:p>
        </p:txBody>
      </p:sp>
      <p:sp>
        <p:nvSpPr>
          <p:cNvPr id="3" name="Content Placeholder 2"/>
          <p:cNvSpPr>
            <a:spLocks noGrp="1"/>
          </p:cNvSpPr>
          <p:nvPr>
            <p:ph idx="1"/>
          </p:nvPr>
        </p:nvSpPr>
        <p:spPr>
          <a:xfrm>
            <a:off x="457200" y="1447800"/>
            <a:ext cx="8571090" cy="1143000"/>
          </a:xfrm>
        </p:spPr>
        <p:txBody>
          <a:bodyPr>
            <a:normAutofit/>
          </a:bodyPr>
          <a:lstStyle/>
          <a:p>
            <a:pPr marL="0" indent="0">
              <a:buNone/>
            </a:pPr>
            <a:r>
              <a:rPr lang="en-US" sz="3200" b="1" dirty="0" smtClean="0">
                <a:solidFill>
                  <a:srgbClr val="FF0000"/>
                </a:solidFill>
              </a:rPr>
              <a:t>Table 10 Supplement:  Summary of Fees and Costs Paid by Requesters - </a:t>
            </a:r>
            <a:r>
              <a:rPr lang="en-US" sz="3200" b="1" dirty="0" smtClean="0"/>
              <a:t>Counties</a:t>
            </a:r>
            <a:endParaRPr lang="en-US" sz="3200" b="1" dirty="0"/>
          </a:p>
        </p:txBody>
      </p:sp>
      <p:sp>
        <p:nvSpPr>
          <p:cNvPr id="4" name="Rectangle 3"/>
          <p:cNvSpPr/>
          <p:nvPr/>
        </p:nvSpPr>
        <p:spPr>
          <a:xfrm>
            <a:off x="457200" y="3505200"/>
            <a:ext cx="8382000" cy="2244204"/>
          </a:xfrm>
          <a:prstGeom prst="rect">
            <a:avLst/>
          </a:prstGeom>
        </p:spPr>
        <p:txBody>
          <a:bodyPr wrap="square">
            <a:spAutoFit/>
          </a:bodyPr>
          <a:lstStyle/>
          <a:p>
            <a:pPr marL="0" marR="0">
              <a:lnSpc>
                <a:spcPct val="107000"/>
              </a:lnSpc>
              <a:spcBef>
                <a:spcPts val="0"/>
              </a:spcBef>
              <a:spcAft>
                <a:spcPts val="8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TOTAL </a:t>
            </a:r>
            <a:r>
              <a:rPr lang="en-US" sz="2800" b="1" dirty="0">
                <a:latin typeface="Calibri" panose="020F0502020204030204" pitchFamily="34" charset="0"/>
                <a:ea typeface="Calibri" panose="020F0502020204030204" pitchFamily="34" charset="0"/>
                <a:cs typeface="Times New Roman" panose="02020603050405020304" pitchFamily="18" charset="0"/>
              </a:rPr>
              <a:t>paid by requesters $50+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  $ 9,336.93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Plus total paid by requesters $5 to $</a:t>
            </a:r>
            <a:r>
              <a:rPr lang="en-US" sz="2800" b="1" dirty="0" smtClean="0">
                <a:latin typeface="Calibri" panose="020F0502020204030204" pitchFamily="34" charset="0"/>
                <a:ea typeface="Calibri" panose="020F0502020204030204" pitchFamily="34" charset="0"/>
                <a:cs typeface="Times New Roman" panose="02020603050405020304" pitchFamily="18" charset="0"/>
              </a:rPr>
              <a:t>49.99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2,754.63</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u="dbl" dirty="0">
                <a:latin typeface="Calibri" panose="020F0502020204030204" pitchFamily="34" charset="0"/>
                <a:ea typeface="Calibri" panose="020F0502020204030204" pitchFamily="34" charset="0"/>
                <a:cs typeface="Times New Roman" panose="02020603050405020304" pitchFamily="18" charset="0"/>
              </a:rPr>
              <a:t>Plus total paid by requesters under $5      </a:t>
            </a:r>
            <a:r>
              <a:rPr lang="en-US" sz="2800" b="1" u="dbl"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u="dbl" dirty="0">
                <a:latin typeface="Calibri" panose="020F0502020204030204" pitchFamily="34" charset="0"/>
                <a:ea typeface="Calibri" panose="020F0502020204030204" pitchFamily="34" charset="0"/>
                <a:cs typeface="Times New Roman" panose="02020603050405020304" pitchFamily="18" charset="0"/>
              </a:rPr>
              <a:t>=    </a:t>
            </a:r>
            <a:r>
              <a:rPr lang="en-US" sz="2800" b="1" u="dbl"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u="dbl" dirty="0">
                <a:latin typeface="Calibri" panose="020F0502020204030204" pitchFamily="34" charset="0"/>
                <a:ea typeface="Calibri" panose="020F0502020204030204" pitchFamily="34" charset="0"/>
                <a:cs typeface="Times New Roman" panose="02020603050405020304" pitchFamily="18" charset="0"/>
              </a:rPr>
              <a:t>653.75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TOTAL paid for all requests                            </a:t>
            </a:r>
            <a:r>
              <a:rPr lang="en-US" sz="2800" b="1" dirty="0" smtClean="0">
                <a:latin typeface="Calibri" panose="020F0502020204030204" pitchFamily="34" charset="0"/>
                <a:ea typeface="Calibri" panose="020F0502020204030204" pitchFamily="34" charset="0"/>
                <a:cs typeface="Times New Roman" panose="02020603050405020304" pitchFamily="18" charset="0"/>
              </a:rPr>
              <a:t>= $12,745.31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8182297"/>
      </p:ext>
    </p:extLst>
  </p:cSld>
  <p:clrMapOvr>
    <a:masterClrMapping/>
  </p:clrMapOvr>
  <mc:AlternateContent xmlns:mc="http://schemas.openxmlformats.org/markup-compatibility/2006" xmlns:p14="http://schemas.microsoft.com/office/powerpoint/2010/main">
    <mc:Choice Requires="p14">
      <p:transition spd="slow" p14:dur="2000" advTm="10278"/>
    </mc:Choice>
    <mc:Fallback xmlns="">
      <p:transition spd="slow" advTm="1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676400" y="2438400"/>
            <a:ext cx="5715000" cy="1371600"/>
          </a:xfrm>
        </p:spPr>
        <p:txBody>
          <a:bodyPr>
            <a:normAutofit lnSpcReduction="10000"/>
          </a:bodyPr>
          <a:lstStyle/>
          <a:p>
            <a:pPr marL="0" indent="0">
              <a:buNone/>
            </a:pPr>
            <a:r>
              <a:rPr lang="en-US" sz="9600" dirty="0" smtClean="0"/>
              <a:t>MAHALO!</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753935"/>
      </p:ext>
    </p:extLst>
  </p:cSld>
  <p:clrMapOvr>
    <a:masterClrMapping/>
  </p:clrMapOvr>
  <mc:AlternateContent xmlns:mc="http://schemas.openxmlformats.org/markup-compatibility/2006" xmlns:p14="http://schemas.microsoft.com/office/powerpoint/2010/main">
    <mc:Choice Requires="p14">
      <p:transition spd="slow" p14:dur="2000" advTm="53066"/>
    </mc:Choice>
    <mc:Fallback xmlns="">
      <p:transition spd="slow" advTm="5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Overview</a:t>
            </a:r>
            <a:br>
              <a:rPr lang="en-US" dirty="0" smtClean="0"/>
            </a:br>
            <a:endParaRPr lang="en-US" dirty="0"/>
          </a:p>
        </p:txBody>
      </p:sp>
      <p:sp>
        <p:nvSpPr>
          <p:cNvPr id="3" name="Content Placeholder 2"/>
          <p:cNvSpPr>
            <a:spLocks noGrp="1"/>
          </p:cNvSpPr>
          <p:nvPr>
            <p:ph idx="1"/>
          </p:nvPr>
        </p:nvSpPr>
        <p:spPr>
          <a:xfrm>
            <a:off x="460248" y="1981200"/>
            <a:ext cx="8229600" cy="3962400"/>
          </a:xfrm>
        </p:spPr>
        <p:txBody>
          <a:bodyPr>
            <a:noAutofit/>
          </a:bodyPr>
          <a:lstStyle/>
          <a:p>
            <a:r>
              <a:rPr lang="en-US" sz="3200" b="1" dirty="0" smtClean="0">
                <a:solidFill>
                  <a:srgbClr val="FF0000"/>
                </a:solidFill>
              </a:rPr>
              <a:t>OIP’s reports on the FY 2015 UIPA Logs:</a:t>
            </a:r>
            <a:r>
              <a:rPr lang="en-US" sz="3200" dirty="0" smtClean="0"/>
              <a:t>  highlights of how the state and county agencies are reporting their UIPA record requests:</a:t>
            </a:r>
            <a:br>
              <a:rPr lang="en-US" sz="3200" dirty="0" smtClean="0"/>
            </a:br>
            <a:endParaRPr lang="en-US" sz="3200" dirty="0" smtClean="0"/>
          </a:p>
          <a:p>
            <a:pPr lvl="1"/>
            <a:r>
              <a:rPr lang="en-US" sz="3200" dirty="0" smtClean="0"/>
              <a:t>Numbers and types of requests</a:t>
            </a:r>
          </a:p>
          <a:p>
            <a:pPr lvl="1"/>
            <a:r>
              <a:rPr lang="en-US" sz="3200" dirty="0" smtClean="0"/>
              <a:t>Time to complete</a:t>
            </a:r>
          </a:p>
          <a:p>
            <a:pPr lvl="1"/>
            <a:r>
              <a:rPr lang="en-US" sz="3200" dirty="0" smtClean="0"/>
              <a:t>Outcomes</a:t>
            </a:r>
          </a:p>
          <a:p>
            <a:pPr lvl="1"/>
            <a:r>
              <a:rPr lang="en-US" sz="3200" dirty="0" smtClean="0"/>
              <a:t>Fees and costs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464"/>
    </mc:Choice>
    <mc:Fallback xmlns="">
      <p:transition spd="slow" advTm="9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4" descr="MPj04021910000[1]"/>
          <p:cNvPicPr>
            <a:picLocks noChangeAspect="1" noChangeArrowheads="1"/>
          </p:cNvPicPr>
          <p:nvPr/>
        </p:nvPicPr>
        <p:blipFill>
          <a:blip r:embed="rId6" cstate="print"/>
          <a:srcRect/>
          <a:stretch>
            <a:fillRect/>
          </a:stretch>
        </p:blipFill>
        <p:spPr bwMode="auto">
          <a:xfrm>
            <a:off x="6257925" y="1235992"/>
            <a:ext cx="2590800" cy="1726722"/>
          </a:xfrm>
          <a:prstGeom prst="rect">
            <a:avLst/>
          </a:prstGeom>
          <a:noFill/>
        </p:spPr>
      </p:pic>
      <p:pic>
        <p:nvPicPr>
          <p:cNvPr id="4" name="Picture 3" descr="http://www.highdisplay.com/wp-content/uploads/2010/05/computer-monitors-dallas1.jpg"/>
          <p:cNvPicPr>
            <a:picLocks noChangeAspect="1" noChangeArrowheads="1"/>
          </p:cNvPicPr>
          <p:nvPr/>
        </p:nvPicPr>
        <p:blipFill>
          <a:blip r:embed="rId7" cstate="print"/>
          <a:srcRect/>
          <a:stretch>
            <a:fillRect/>
          </a:stretch>
        </p:blipFill>
        <p:spPr bwMode="auto">
          <a:xfrm>
            <a:off x="4800600" y="4227058"/>
            <a:ext cx="2286000" cy="2104293"/>
          </a:xfrm>
          <a:prstGeom prst="rect">
            <a:avLst/>
          </a:prstGeom>
          <a:noFill/>
        </p:spPr>
      </p:pic>
      <p:pic>
        <p:nvPicPr>
          <p:cNvPr id="5" name="Picture 2"/>
          <p:cNvPicPr>
            <a:picLocks noChangeAspect="1" noChangeArrowheads="1"/>
          </p:cNvPicPr>
          <p:nvPr/>
        </p:nvPicPr>
        <p:blipFill>
          <a:blip r:embed="rId8" cstate="print"/>
          <a:srcRect/>
          <a:stretch>
            <a:fillRect/>
          </a:stretch>
        </p:blipFill>
        <p:spPr bwMode="auto">
          <a:xfrm>
            <a:off x="5181600" y="4397630"/>
            <a:ext cx="1600200" cy="1219200"/>
          </a:xfrm>
          <a:prstGeom prst="rect">
            <a:avLst/>
          </a:prstGeom>
          <a:noFill/>
          <a:ln w="9525">
            <a:noFill/>
            <a:miter lim="800000"/>
            <a:headEnd/>
            <a:tailEnd/>
          </a:ln>
        </p:spPr>
      </p:pic>
      <p:sp>
        <p:nvSpPr>
          <p:cNvPr id="6" name="Rectangle 2"/>
          <p:cNvSpPr txBox="1">
            <a:spLocks noRot="1" noChangeArrowheads="1"/>
          </p:cNvSpPr>
          <p:nvPr/>
        </p:nvSpPr>
        <p:spPr>
          <a:xfrm>
            <a:off x="609600" y="285750"/>
            <a:ext cx="7772400" cy="942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6000" smtClean="0">
                <a:solidFill>
                  <a:srgbClr val="FF0000"/>
                </a:solidFill>
                <a:latin typeface="Times New Roman" pitchFamily="18" charset="0"/>
              </a:rPr>
              <a:t>Need Help?</a:t>
            </a:r>
            <a:endParaRPr lang="en-US" dirty="0">
              <a:solidFill>
                <a:srgbClr val="FF0000"/>
              </a:solidFill>
              <a:latin typeface="Times New Roman" pitchFamily="18" charset="0"/>
            </a:endParaRPr>
          </a:p>
        </p:txBody>
      </p:sp>
      <p:sp>
        <p:nvSpPr>
          <p:cNvPr id="7" name="Rectangle 3"/>
          <p:cNvSpPr txBox="1">
            <a:spLocks noChangeArrowheads="1"/>
          </p:cNvSpPr>
          <p:nvPr/>
        </p:nvSpPr>
        <p:spPr>
          <a:xfrm>
            <a:off x="304800" y="1600200"/>
            <a:ext cx="8839200" cy="44196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4000" dirty="0" smtClean="0">
                <a:latin typeface="Times New Roman" pitchFamily="18" charset="0"/>
              </a:rPr>
              <a:t>Call OIP </a:t>
            </a:r>
            <a:r>
              <a:rPr lang="en-US" sz="4000" b="1" u="sng" dirty="0" smtClean="0">
                <a:latin typeface="Times New Roman" pitchFamily="18" charset="0"/>
              </a:rPr>
              <a:t>(808) 586-1400</a:t>
            </a:r>
          </a:p>
          <a:p>
            <a:pPr fontAlgn="auto">
              <a:spcAft>
                <a:spcPts val="0"/>
              </a:spcAft>
            </a:pPr>
            <a:endParaRPr lang="en-US" sz="4000" dirty="0" smtClean="0">
              <a:latin typeface="Times New Roman" pitchFamily="18" charset="0"/>
            </a:endParaRPr>
          </a:p>
          <a:p>
            <a:pPr fontAlgn="auto">
              <a:spcAft>
                <a:spcPts val="0"/>
              </a:spcAft>
            </a:pPr>
            <a:r>
              <a:rPr lang="en-US" sz="4000" dirty="0" smtClean="0">
                <a:latin typeface="Times New Roman" pitchFamily="18" charset="0"/>
              </a:rPr>
              <a:t>E-mail:   </a:t>
            </a:r>
            <a:r>
              <a:rPr lang="en-US" sz="4000" b="1" dirty="0" smtClean="0">
                <a:solidFill>
                  <a:srgbClr val="FFC000"/>
                </a:solidFill>
                <a:latin typeface="Times New Roman" pitchFamily="18" charset="0"/>
                <a:hlinkClick r:id="rId9"/>
              </a:rPr>
              <a:t>oip@hawaii.gov</a:t>
            </a:r>
            <a:r>
              <a:rPr lang="en-US" sz="4000" dirty="0" smtClean="0">
                <a:latin typeface="Times New Roman" pitchFamily="18" charset="0"/>
              </a:rPr>
              <a:t/>
            </a:r>
            <a:br>
              <a:rPr lang="en-US" sz="4000" dirty="0" smtClean="0">
                <a:latin typeface="Times New Roman" pitchFamily="18" charset="0"/>
              </a:rPr>
            </a:br>
            <a:endParaRPr lang="en-US" sz="4000" dirty="0" smtClean="0">
              <a:latin typeface="Times New Roman" pitchFamily="18" charset="0"/>
            </a:endParaRPr>
          </a:p>
          <a:p>
            <a:pPr fontAlgn="auto">
              <a:spcAft>
                <a:spcPts val="0"/>
              </a:spcAft>
            </a:pPr>
            <a:r>
              <a:rPr lang="en-US" sz="4000" dirty="0" smtClean="0">
                <a:latin typeface="Times New Roman" pitchFamily="18" charset="0"/>
              </a:rPr>
              <a:t>OIP website:  </a:t>
            </a:r>
            <a:br>
              <a:rPr lang="en-US" sz="4000" dirty="0" smtClean="0">
                <a:latin typeface="Times New Roman" pitchFamily="18" charset="0"/>
              </a:rPr>
            </a:br>
            <a:r>
              <a:rPr lang="en-US" sz="4000" b="1" u="sng" dirty="0" smtClean="0">
                <a:latin typeface="Times New Roman" pitchFamily="18" charset="0"/>
              </a:rPr>
              <a:t>oip.hawaii.gov</a:t>
            </a:r>
            <a:endParaRPr lang="en-US" sz="4000" b="1" u="sng" dirty="0">
              <a:latin typeface="Times New Roman" pitchFamily="18" charset="0"/>
            </a:endParaRPr>
          </a:p>
        </p:txBody>
      </p:sp>
    </p:spTree>
    <p:extLst>
      <p:ext uri="{BB962C8B-B14F-4D97-AF65-F5344CB8AC3E}">
        <p14:creationId xmlns:p14="http://schemas.microsoft.com/office/powerpoint/2010/main" val="2944849349"/>
      </p:ext>
    </p:extLst>
  </p:cSld>
  <p:clrMapOvr>
    <a:masterClrMapping/>
  </p:clrMapOvr>
  <mc:AlternateContent xmlns:mc="http://schemas.openxmlformats.org/markup-compatibility/2006" xmlns:p14="http://schemas.microsoft.com/office/powerpoint/2010/main">
    <mc:Choice Requires="p14">
      <p:transition spd="slow" p14:dur="2000" advTm="37338"/>
    </mc:Choice>
    <mc:Fallback xmlns="">
      <p:transition spd="slow" advTm="3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458200" cy="4221163"/>
          </a:xfrm>
        </p:spPr>
        <p:txBody>
          <a:bodyPr>
            <a:normAutofit/>
          </a:bodyPr>
          <a:lstStyle/>
          <a:p>
            <a:r>
              <a:rPr lang="en-US" sz="2800" b="1" dirty="0" smtClean="0"/>
              <a:t>Using the Checklist</a:t>
            </a:r>
          </a:p>
          <a:p>
            <a:pPr lvl="1"/>
            <a:r>
              <a:rPr lang="en-US" sz="2800" dirty="0" smtClean="0"/>
              <a:t>Begins in July 2016.</a:t>
            </a:r>
          </a:p>
          <a:p>
            <a:pPr lvl="1"/>
            <a:r>
              <a:rPr lang="en-US" sz="2800" dirty="0" smtClean="0"/>
              <a:t>Can be found on OIP’s Forms or </a:t>
            </a:r>
            <a:br>
              <a:rPr lang="en-US" sz="2800" dirty="0" smtClean="0"/>
            </a:br>
            <a:r>
              <a:rPr lang="en-US" sz="2800" dirty="0" smtClean="0"/>
              <a:t>Training pages at </a:t>
            </a:r>
            <a:r>
              <a:rPr lang="en-US" sz="2800" b="1" dirty="0" smtClean="0"/>
              <a:t>oip.hawaii.gov</a:t>
            </a:r>
            <a:r>
              <a:rPr lang="en-US" sz="2800" dirty="0" smtClean="0"/>
              <a:t>.</a:t>
            </a:r>
          </a:p>
          <a:p>
            <a:pPr lvl="1"/>
            <a:r>
              <a:rPr lang="en-US" sz="2800" dirty="0" smtClean="0"/>
              <a:t>Two forms:</a:t>
            </a:r>
          </a:p>
          <a:p>
            <a:pPr lvl="2"/>
            <a:r>
              <a:rPr lang="en-US" sz="2800" b="1" dirty="0" smtClean="0"/>
              <a:t>FY 2016:  </a:t>
            </a:r>
            <a:r>
              <a:rPr lang="en-US" sz="2800" dirty="0" smtClean="0"/>
              <a:t>For reporting FY 2016 in July 2016, use the FY 2016 Checklist and the FY 2016 Log form.</a:t>
            </a:r>
            <a:br>
              <a:rPr lang="en-US" sz="2800" dirty="0" smtClean="0"/>
            </a:br>
            <a:endParaRPr lang="en-US" sz="2800" dirty="0" smtClean="0"/>
          </a:p>
          <a:p>
            <a:pPr lvl="2"/>
            <a:r>
              <a:rPr lang="en-US" sz="2800" b="1" dirty="0" smtClean="0"/>
              <a:t>FY 2017:  </a:t>
            </a:r>
            <a:r>
              <a:rPr lang="en-US" sz="2800" dirty="0" smtClean="0"/>
              <a:t>For requests received in FY 2017, use the FY 2017 Log form and the FY 2017 Checklist.</a:t>
            </a:r>
          </a:p>
          <a:p>
            <a:pPr lvl="1"/>
            <a:endParaRPr lang="en-US" sz="2800" dirty="0"/>
          </a:p>
        </p:txBody>
      </p:sp>
      <p:sp>
        <p:nvSpPr>
          <p:cNvPr id="4" name="Title 1"/>
          <p:cNvSpPr txBox="1">
            <a:spLocks/>
          </p:cNvSpPr>
          <p:nvPr/>
        </p:nvSpPr>
        <p:spPr bwMode="auto">
          <a:xfrm>
            <a:off x="457200" y="685800"/>
            <a:ext cx="82296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algn="l"/>
            <a:r>
              <a:rPr lang="en-US" kern="0" dirty="0" smtClean="0"/>
              <a:t>Checklist</a:t>
            </a:r>
            <a:br>
              <a:rPr lang="en-US" kern="0" dirty="0" smtClean="0"/>
            </a:br>
            <a:endParaRPr lang="en-US" kern="0" dirty="0"/>
          </a:p>
        </p:txBody>
      </p:sp>
      <p:pic>
        <p:nvPicPr>
          <p:cNvPr id="5" name="Picture 2" descr="https://encrypted-tbn1.google.com/images?q=tbn:ANd9GcStOYuF3oZV6Ml0NHJqzDN_NeC0XMyTm76pmabXHfGwul3gR0CheQ"/>
          <p:cNvPicPr>
            <a:picLocks noChangeAspect="1" noChangeArrowheads="1"/>
          </p:cNvPicPr>
          <p:nvPr/>
        </p:nvPicPr>
        <p:blipFill>
          <a:blip r:embed="rId5" cstate="print"/>
          <a:srcRect/>
          <a:stretch>
            <a:fillRect/>
          </a:stretch>
        </p:blipFill>
        <p:spPr bwMode="auto">
          <a:xfrm rot="1262193">
            <a:off x="6717907" y="569335"/>
            <a:ext cx="1828800" cy="1756927"/>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8817940"/>
      </p:ext>
    </p:extLst>
  </p:cSld>
  <p:clrMapOvr>
    <a:masterClrMapping/>
  </p:clrMapOvr>
  <mc:AlternateContent xmlns:mc="http://schemas.openxmlformats.org/markup-compatibility/2006" xmlns:p14="http://schemas.microsoft.com/office/powerpoint/2010/main">
    <mc:Choice Requires="p14">
      <p:transition spd="slow" p14:dur="2000" advTm="86349"/>
    </mc:Choice>
    <mc:Fallback xmlns="">
      <p:transition spd="slow" advTm="8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lstStyle/>
          <a:p>
            <a:pPr algn="l"/>
            <a:r>
              <a:rPr lang="en-US" dirty="0" smtClean="0"/>
              <a:t>Checklist</a:t>
            </a:r>
            <a:br>
              <a:rPr lang="en-US" dirty="0" smtClean="0"/>
            </a:br>
            <a:endParaRPr lang="en-US" dirty="0"/>
          </a:p>
        </p:txBody>
      </p:sp>
      <p:sp>
        <p:nvSpPr>
          <p:cNvPr id="3" name="Content Placeholder 2"/>
          <p:cNvSpPr>
            <a:spLocks noGrp="1"/>
          </p:cNvSpPr>
          <p:nvPr>
            <p:ph idx="1"/>
          </p:nvPr>
        </p:nvSpPr>
        <p:spPr>
          <a:xfrm>
            <a:off x="457200" y="1752600"/>
            <a:ext cx="7924800" cy="4572000"/>
          </a:xfrm>
        </p:spPr>
        <p:txBody>
          <a:bodyPr>
            <a:normAutofit/>
          </a:bodyPr>
          <a:lstStyle/>
          <a:p>
            <a:r>
              <a:rPr lang="en-US" sz="3600" b="1" dirty="0" smtClean="0">
                <a:solidFill>
                  <a:srgbClr val="FF0000"/>
                </a:solidFill>
              </a:rPr>
              <a:t>Agency contact information</a:t>
            </a:r>
          </a:p>
          <a:p>
            <a:pPr marL="0" indent="0">
              <a:buNone/>
            </a:pPr>
            <a:r>
              <a:rPr lang="en-US" b="1" dirty="0" smtClean="0">
                <a:effectLst/>
              </a:rPr>
              <a:t/>
            </a:r>
            <a:br>
              <a:rPr lang="en-US" b="1" dirty="0" smtClean="0">
                <a:effectLst/>
              </a:rPr>
            </a:br>
            <a:r>
              <a:rPr lang="en-US" sz="3200" b="1" dirty="0" smtClean="0">
                <a:effectLst/>
              </a:rPr>
              <a:t>This </a:t>
            </a:r>
            <a:r>
              <a:rPr lang="en-US" sz="3200" b="1" dirty="0">
                <a:effectLst/>
              </a:rPr>
              <a:t>checklist was prepared by:</a:t>
            </a:r>
            <a:br>
              <a:rPr lang="en-US" sz="3200" b="1" dirty="0">
                <a:effectLst/>
              </a:rPr>
            </a:br>
            <a:r>
              <a:rPr lang="en-US" sz="3200" b="1" dirty="0">
                <a:effectLst/>
              </a:rPr>
              <a:t>Name: </a:t>
            </a:r>
            <a:r>
              <a:rPr lang="en-US" sz="3200" b="1" dirty="0" smtClean="0">
                <a:effectLst/>
              </a:rPr>
              <a:t>_________________________</a:t>
            </a:r>
            <a:r>
              <a:rPr lang="en-US" sz="3200" b="1" dirty="0">
                <a:effectLst/>
              </a:rPr>
              <a:t/>
            </a:r>
            <a:br>
              <a:rPr lang="en-US" sz="3200" b="1" dirty="0">
                <a:effectLst/>
              </a:rPr>
            </a:br>
            <a:r>
              <a:rPr lang="en-US" sz="3200" b="1" dirty="0">
                <a:effectLst/>
              </a:rPr>
              <a:t>Tel.: </a:t>
            </a:r>
            <a:r>
              <a:rPr lang="en-US" sz="3200" b="1" dirty="0" smtClean="0">
                <a:effectLst/>
              </a:rPr>
              <a:t>___________________________</a:t>
            </a:r>
            <a:r>
              <a:rPr lang="en-US" sz="3200" b="1" dirty="0">
                <a:effectLst/>
              </a:rPr>
              <a:t/>
            </a:r>
            <a:br>
              <a:rPr lang="en-US" sz="3200" b="1" dirty="0">
                <a:effectLst/>
              </a:rPr>
            </a:br>
            <a:r>
              <a:rPr lang="en-US" sz="3200" b="1" dirty="0">
                <a:effectLst/>
              </a:rPr>
              <a:t>E-mail</a:t>
            </a:r>
            <a:r>
              <a:rPr lang="en-US" sz="3200" b="1" dirty="0" smtClean="0">
                <a:effectLst/>
              </a:rPr>
              <a:t>: ________________________</a:t>
            </a:r>
            <a:r>
              <a:rPr lang="en-US" sz="3200" b="1" dirty="0">
                <a:effectLst/>
              </a:rPr>
              <a:t/>
            </a:r>
            <a:br>
              <a:rPr lang="en-US" sz="3200" b="1" dirty="0">
                <a:effectLst/>
              </a:rPr>
            </a:br>
            <a:r>
              <a:rPr lang="en-US" sz="3200" b="1" dirty="0">
                <a:effectLst/>
              </a:rPr>
              <a:t>My UIPA coordinator is: </a:t>
            </a:r>
            <a:r>
              <a:rPr lang="en-US" sz="3200" b="1" dirty="0" smtClean="0">
                <a:effectLst/>
              </a:rPr>
              <a:t>______________</a:t>
            </a:r>
            <a:r>
              <a:rPr lang="en-US" sz="3200" dirty="0" smtClean="0"/>
              <a:t/>
            </a:r>
            <a:br>
              <a:rPr lang="en-US" sz="3200" dirty="0" smtClean="0"/>
            </a:br>
            <a:endParaRPr lang="en-US" sz="3200" dirty="0" smtClean="0"/>
          </a:p>
        </p:txBody>
      </p:sp>
      <p:pic>
        <p:nvPicPr>
          <p:cNvPr id="5" name="Picture 2" descr="https://encrypted-tbn1.google.com/images?q=tbn:ANd9GcStOYuF3oZV6Ml0NHJqzDN_NeC0XMyTm76pmabXHfGwul3gR0CheQ"/>
          <p:cNvPicPr>
            <a:picLocks noChangeAspect="1" noChangeArrowheads="1"/>
          </p:cNvPicPr>
          <p:nvPr/>
        </p:nvPicPr>
        <p:blipFill>
          <a:blip r:embed="rId5" cstate="print"/>
          <a:srcRect/>
          <a:stretch>
            <a:fillRect/>
          </a:stretch>
        </p:blipFill>
        <p:spPr bwMode="auto">
          <a:xfrm rot="1262193">
            <a:off x="6705599" y="1102736"/>
            <a:ext cx="1828800" cy="1756927"/>
          </a:xfrm>
          <a:prstGeom prst="rect">
            <a:avLst/>
          </a:prstGeom>
          <a:noFill/>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5231710"/>
      </p:ext>
    </p:extLst>
  </p:cSld>
  <p:clrMapOvr>
    <a:masterClrMapping/>
  </p:clrMapOvr>
  <mc:AlternateContent xmlns:mc="http://schemas.openxmlformats.org/markup-compatibility/2006" xmlns:p14="http://schemas.microsoft.com/office/powerpoint/2010/main">
    <mc:Choice Requires="p14">
      <p:transition spd="slow" p14:dur="2000" advTm="17465"/>
    </mc:Choice>
    <mc:Fallback xmlns="">
      <p:transition spd="slow" advTm="1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6659</TotalTime>
  <Words>8583</Words>
  <Application>Microsoft Office PowerPoint</Application>
  <PresentationFormat>On-screen Show (4:3)</PresentationFormat>
  <Paragraphs>871</Paragraphs>
  <Slides>70</Slides>
  <Notes>70</Notes>
  <HiddenSlides>0</HiddenSlides>
  <MMClips>70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Garamond</vt:lpstr>
      <vt:lpstr>Times New Roman</vt:lpstr>
      <vt:lpstr>Office Theme</vt:lpstr>
      <vt:lpstr>UIPA Record Request Log 2016 Update</vt:lpstr>
      <vt:lpstr>Today’s training is not basic training on UIPA or Log.  Will:</vt:lpstr>
      <vt:lpstr>Overview </vt:lpstr>
      <vt:lpstr>Overview </vt:lpstr>
      <vt:lpstr>Overview </vt:lpstr>
      <vt:lpstr>Overview  What’s New?  Fourth, OIP has made other changes to the FY 2017 Log’s format, formulas, and later columns that do not affect data entry by agencies.  </vt:lpstr>
      <vt:lpstr>Overview </vt:lpstr>
      <vt:lpstr>PowerPoint Presentation</vt:lpstr>
      <vt:lpstr>Checklist </vt:lpstr>
      <vt:lpstr>Checklist </vt:lpstr>
      <vt:lpstr>Checklist </vt:lpstr>
      <vt:lpstr>PowerPoint Presentation</vt:lpstr>
      <vt:lpstr>PowerPoint Presentation</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Checklist </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 </vt:lpstr>
      <vt:lpstr>Log Results – FY 2015 </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Log Results – FY 2015</vt:lpstr>
      <vt:lpstr>PowerPoint Presentation</vt:lpstr>
      <vt:lpstr>PowerPoint Presentation</vt:lpstr>
    </vt:vector>
  </TitlesOfParts>
  <Company>OIP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Z. Brooks</dc:creator>
  <cp:lastModifiedBy>Little, Michael V</cp:lastModifiedBy>
  <cp:revision>633</cp:revision>
  <cp:lastPrinted>2016-05-27T20:02:08Z</cp:lastPrinted>
  <dcterms:created xsi:type="dcterms:W3CDTF">2007-05-30T00:31:56Z</dcterms:created>
  <dcterms:modified xsi:type="dcterms:W3CDTF">2016-06-02T23:05:55Z</dcterms:modified>
  <cp:contentStatus/>
</cp:coreProperties>
</file>